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21.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Master+xml" PartName="/ppt/slideMasters/slideMaster1.xml"/>
  <Override ContentType="application/vnd.openxmlformats-officedocument.presentationml.slideLayout+xml" PartName="/ppt/slideLayouts/slideLayout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y="6858000" cx="12192000"/>
  <p:notesSz cx="6858000" cy="12192000"/>
  <p:defaultTextStyle>
    <a:defPPr lvl="0"/>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4354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C2B2D"/>
        </a:solidFill>
        <a:effectLst/>
      </p:bgPr>
    </p:bg>
    <p:spTree>
      <p:nvGrpSpPr>
        <p:cNvPr id="1" name=""/>
        <p:cNvGrpSpPr/>
        <p:nvPr/>
      </p:nvGrpSpPr>
      <p:grpSpPr>
        <a:xfrm>
          <a:off x="0" y="0"/>
          <a:ext cx="0" cy="0"/>
          <a:chOff x="0" y="0"/>
          <a:chExt cx="0" cy="0"/>
        </a:xfrm>
      </p:grpSpPr>
      <p:sp>
        <p:nvSpPr>
          <p:cNvPr id="2" name="Map Oyun"/>
          <p:cNvSpPr/>
          <p:nvPr/>
        </p:nvSpPr>
        <p:spPr>
          <a:xfrm>
            <a:off x="9247509" y="4809780"/>
            <a:ext cx="585515" cy="571147"/>
          </a:xfrm>
          <a:custGeom>
            <a:avLst/>
            <a:gdLst/>
            <a:ahLst/>
            <a:cxnLst/>
            <a:rect l="l" t="t" r="r" b="b"/>
            <a:pathLst>
              <a:path w="585515" h="571147">
                <a:moveTo>
                  <a:pt x="545294" y="527470"/>
                </a:moveTo>
                <a:lnTo>
                  <a:pt x="585515" y="494058"/>
                </a:lnTo>
                <a:lnTo>
                  <a:pt x="580158" y="489657"/>
                </a:lnTo>
                <a:lnTo>
                  <a:pt x="585128" y="454288"/>
                </a:lnTo>
                <a:lnTo>
                  <a:pt x="576096" y="421241"/>
                </a:lnTo>
                <a:lnTo>
                  <a:pt x="576756" y="394976"/>
                </a:lnTo>
                <a:lnTo>
                  <a:pt x="567797" y="370477"/>
                </a:lnTo>
                <a:lnTo>
                  <a:pt x="558706" y="360425"/>
                </a:lnTo>
                <a:lnTo>
                  <a:pt x="545741" y="329589"/>
                </a:lnTo>
                <a:lnTo>
                  <a:pt x="518384" y="296811"/>
                </a:lnTo>
                <a:lnTo>
                  <a:pt x="465456" y="268709"/>
                </a:lnTo>
                <a:lnTo>
                  <a:pt x="424986" y="262618"/>
                </a:lnTo>
                <a:lnTo>
                  <a:pt x="416976" y="250360"/>
                </a:lnTo>
                <a:lnTo>
                  <a:pt x="421652" y="241545"/>
                </a:lnTo>
                <a:lnTo>
                  <a:pt x="441268" y="237385"/>
                </a:lnTo>
                <a:lnTo>
                  <a:pt x="421476" y="195219"/>
                </a:lnTo>
                <a:lnTo>
                  <a:pt x="357643" y="146354"/>
                </a:lnTo>
                <a:lnTo>
                  <a:pt x="322691" y="84340"/>
                </a:lnTo>
                <a:lnTo>
                  <a:pt x="321791" y="69855"/>
                </a:lnTo>
                <a:lnTo>
                  <a:pt x="328538" y="25692"/>
                </a:lnTo>
                <a:lnTo>
                  <a:pt x="315523" y="26966"/>
                </a:lnTo>
                <a:lnTo>
                  <a:pt x="304067" y="33341"/>
                </a:lnTo>
                <a:lnTo>
                  <a:pt x="288901" y="52853"/>
                </a:lnTo>
                <a:lnTo>
                  <a:pt x="280116" y="39296"/>
                </a:lnTo>
                <a:lnTo>
                  <a:pt x="246392" y="8797"/>
                </a:lnTo>
                <a:lnTo>
                  <a:pt x="228629" y="0"/>
                </a:lnTo>
                <a:lnTo>
                  <a:pt x="221832" y="2458"/>
                </a:lnTo>
                <a:lnTo>
                  <a:pt x="203761" y="38600"/>
                </a:lnTo>
                <a:lnTo>
                  <a:pt x="189993" y="93675"/>
                </a:lnTo>
                <a:lnTo>
                  <a:pt x="147827" y="129817"/>
                </a:lnTo>
                <a:lnTo>
                  <a:pt x="127174" y="153913"/>
                </a:lnTo>
                <a:lnTo>
                  <a:pt x="111684" y="186613"/>
                </a:lnTo>
                <a:lnTo>
                  <a:pt x="111684" y="216731"/>
                </a:lnTo>
                <a:lnTo>
                  <a:pt x="115126" y="231361"/>
                </a:lnTo>
                <a:lnTo>
                  <a:pt x="131476" y="259758"/>
                </a:lnTo>
                <a:lnTo>
                  <a:pt x="140942" y="284714"/>
                </a:lnTo>
                <a:lnTo>
                  <a:pt x="134918" y="314832"/>
                </a:lnTo>
                <a:lnTo>
                  <a:pt x="114265" y="338926"/>
                </a:lnTo>
                <a:lnTo>
                  <a:pt x="82286" y="352206"/>
                </a:lnTo>
                <a:lnTo>
                  <a:pt x="80091" y="358115"/>
                </a:lnTo>
                <a:lnTo>
                  <a:pt x="90195" y="374723"/>
                </a:lnTo>
                <a:lnTo>
                  <a:pt x="89652" y="384655"/>
                </a:lnTo>
                <a:lnTo>
                  <a:pt x="92864" y="394539"/>
                </a:lnTo>
                <a:lnTo>
                  <a:pt x="91339" y="404542"/>
                </a:lnTo>
                <a:lnTo>
                  <a:pt x="81998" y="405863"/>
                </a:lnTo>
                <a:lnTo>
                  <a:pt x="68042" y="415450"/>
                </a:lnTo>
                <a:lnTo>
                  <a:pt x="66899" y="421112"/>
                </a:lnTo>
                <a:lnTo>
                  <a:pt x="60607" y="426491"/>
                </a:lnTo>
                <a:lnTo>
                  <a:pt x="45737" y="434418"/>
                </a:lnTo>
                <a:lnTo>
                  <a:pt x="44021" y="439797"/>
                </a:lnTo>
                <a:lnTo>
                  <a:pt x="24003" y="448857"/>
                </a:lnTo>
                <a:lnTo>
                  <a:pt x="11421" y="470846"/>
                </a:lnTo>
                <a:lnTo>
                  <a:pt x="5129" y="498214"/>
                </a:lnTo>
                <a:lnTo>
                  <a:pt x="0" y="505418"/>
                </a:lnTo>
                <a:lnTo>
                  <a:pt x="59963" y="540288"/>
                </a:lnTo>
                <a:lnTo>
                  <a:pt x="83486" y="548127"/>
                </a:lnTo>
                <a:lnTo>
                  <a:pt x="141808" y="529866"/>
                </a:lnTo>
                <a:lnTo>
                  <a:pt x="151746" y="521457"/>
                </a:lnTo>
                <a:lnTo>
                  <a:pt x="189204" y="506170"/>
                </a:lnTo>
                <a:lnTo>
                  <a:pt x="203727" y="508463"/>
                </a:lnTo>
                <a:lnTo>
                  <a:pt x="213665" y="514578"/>
                </a:lnTo>
                <a:lnTo>
                  <a:pt x="210608" y="535217"/>
                </a:lnTo>
                <a:lnTo>
                  <a:pt x="213665" y="543626"/>
                </a:lnTo>
                <a:lnTo>
                  <a:pt x="220556" y="550474"/>
                </a:lnTo>
                <a:lnTo>
                  <a:pt x="242714" y="550506"/>
                </a:lnTo>
                <a:lnTo>
                  <a:pt x="264883" y="566559"/>
                </a:lnTo>
                <a:lnTo>
                  <a:pt x="277113" y="571147"/>
                </a:lnTo>
                <a:lnTo>
                  <a:pt x="293167" y="565794"/>
                </a:lnTo>
                <a:lnTo>
                  <a:pt x="296225" y="558150"/>
                </a:lnTo>
                <a:lnTo>
                  <a:pt x="320686" y="543626"/>
                </a:lnTo>
                <a:lnTo>
                  <a:pt x="330623" y="545155"/>
                </a:lnTo>
                <a:lnTo>
                  <a:pt x="345396" y="559477"/>
                </a:lnTo>
                <a:lnTo>
                  <a:pt x="355086" y="561208"/>
                </a:lnTo>
                <a:lnTo>
                  <a:pt x="369610" y="538275"/>
                </a:lnTo>
                <a:lnTo>
                  <a:pt x="388721" y="529101"/>
                </a:lnTo>
                <a:lnTo>
                  <a:pt x="417005" y="530631"/>
                </a:lnTo>
                <a:lnTo>
                  <a:pt x="455990" y="527573"/>
                </a:lnTo>
                <a:lnTo>
                  <a:pt x="478924" y="521457"/>
                </a:lnTo>
                <a:lnTo>
                  <a:pt x="504914" y="520692"/>
                </a:lnTo>
                <a:lnTo>
                  <a:pt x="517910" y="520692"/>
                </a:lnTo>
                <a:close/>
              </a:path>
            </a:pathLst>
          </a:custGeom>
          <a:solidFill>
            <a:srgbClr val="2C4446"/>
          </a:solidFill>
          <a:ln w="9525">
            <a:solidFill>
              <a:srgbClr val="1C2B2D"/>
            </a:solidFill>
            <a:prstDash val="solid"/>
          </a:ln>
        </p:spPr>
        <p:txBody>
          <a:bodyPr/>
          <a:lstStyle/>
          <a:p>
            <a:endParaRPr/>
          </a:p>
        </p:txBody>
      </p:sp>
      <p:sp>
        <p:nvSpPr>
          <p:cNvPr id="3" name="Map Baruten"/>
          <p:cNvSpPr/>
          <p:nvPr/>
        </p:nvSpPr>
        <p:spPr>
          <a:xfrm>
            <a:off x="5669280" y="1143000"/>
            <a:ext cx="2117150" cy="3171262"/>
          </a:xfrm>
          <a:custGeom>
            <a:avLst/>
            <a:gdLst/>
            <a:ahLst/>
            <a:cxnLst/>
            <a:rect l="l" t="t" r="r" b="b"/>
            <a:pathLst>
              <a:path w="2117150" h="3171262">
                <a:moveTo>
                  <a:pt x="26933" y="3171262"/>
                </a:moveTo>
                <a:lnTo>
                  <a:pt x="119113" y="3100773"/>
                </a:lnTo>
                <a:lnTo>
                  <a:pt x="291723" y="3103855"/>
                </a:lnTo>
                <a:lnTo>
                  <a:pt x="356451" y="3097690"/>
                </a:lnTo>
                <a:lnTo>
                  <a:pt x="399604" y="3045291"/>
                </a:lnTo>
                <a:lnTo>
                  <a:pt x="544473" y="2900422"/>
                </a:lnTo>
                <a:lnTo>
                  <a:pt x="618449" y="2863433"/>
                </a:lnTo>
                <a:lnTo>
                  <a:pt x="723248" y="2820282"/>
                </a:lnTo>
                <a:lnTo>
                  <a:pt x="843458" y="2703152"/>
                </a:lnTo>
                <a:lnTo>
                  <a:pt x="883529" y="2696989"/>
                </a:lnTo>
                <a:lnTo>
                  <a:pt x="911270" y="2727811"/>
                </a:lnTo>
                <a:lnTo>
                  <a:pt x="991410" y="2755552"/>
                </a:lnTo>
                <a:lnTo>
                  <a:pt x="1080797" y="2712401"/>
                </a:lnTo>
                <a:lnTo>
                  <a:pt x="1293477" y="2635341"/>
                </a:lnTo>
                <a:lnTo>
                  <a:pt x="1356024" y="2595986"/>
                </a:lnTo>
                <a:lnTo>
                  <a:pt x="1567804" y="2462732"/>
                </a:lnTo>
                <a:lnTo>
                  <a:pt x="1718574" y="2405844"/>
                </a:lnTo>
                <a:lnTo>
                  <a:pt x="1720702" y="2392750"/>
                </a:lnTo>
                <a:lnTo>
                  <a:pt x="1718237" y="2366415"/>
                </a:lnTo>
                <a:lnTo>
                  <a:pt x="1707473" y="2341263"/>
                </a:lnTo>
                <a:lnTo>
                  <a:pt x="1705082" y="2328580"/>
                </a:lnTo>
                <a:lnTo>
                  <a:pt x="1709985" y="2320768"/>
                </a:lnTo>
                <a:lnTo>
                  <a:pt x="1734500" y="2320778"/>
                </a:lnTo>
                <a:lnTo>
                  <a:pt x="1753598" y="2312926"/>
                </a:lnTo>
                <a:lnTo>
                  <a:pt x="1795672" y="2321608"/>
                </a:lnTo>
                <a:lnTo>
                  <a:pt x="1827117" y="2316467"/>
                </a:lnTo>
                <a:lnTo>
                  <a:pt x="1839880" y="2322530"/>
                </a:lnTo>
                <a:lnTo>
                  <a:pt x="1866506" y="2310192"/>
                </a:lnTo>
                <a:lnTo>
                  <a:pt x="1893182" y="2312557"/>
                </a:lnTo>
                <a:lnTo>
                  <a:pt x="1901998" y="2326208"/>
                </a:lnTo>
                <a:lnTo>
                  <a:pt x="1960011" y="2287302"/>
                </a:lnTo>
                <a:lnTo>
                  <a:pt x="2005494" y="2225392"/>
                </a:lnTo>
                <a:lnTo>
                  <a:pt x="2023988" y="2145252"/>
                </a:lnTo>
                <a:lnTo>
                  <a:pt x="2027070" y="2077441"/>
                </a:lnTo>
                <a:lnTo>
                  <a:pt x="2060976" y="2025042"/>
                </a:lnTo>
                <a:lnTo>
                  <a:pt x="2030949" y="1909423"/>
                </a:lnTo>
                <a:lnTo>
                  <a:pt x="2013147" y="1798908"/>
                </a:lnTo>
                <a:lnTo>
                  <a:pt x="1967293" y="1587811"/>
                </a:lnTo>
                <a:lnTo>
                  <a:pt x="1956495" y="1483394"/>
                </a:lnTo>
                <a:lnTo>
                  <a:pt x="1953361" y="1256024"/>
                </a:lnTo>
                <a:lnTo>
                  <a:pt x="1872414" y="1051119"/>
                </a:lnTo>
                <a:lnTo>
                  <a:pt x="1917349" y="917960"/>
                </a:lnTo>
                <a:lnTo>
                  <a:pt x="2117150" y="257761"/>
                </a:lnTo>
                <a:lnTo>
                  <a:pt x="2113511" y="181603"/>
                </a:lnTo>
                <a:lnTo>
                  <a:pt x="2107672" y="188903"/>
                </a:lnTo>
                <a:lnTo>
                  <a:pt x="2088693" y="188903"/>
                </a:lnTo>
                <a:lnTo>
                  <a:pt x="2079933" y="209342"/>
                </a:lnTo>
                <a:lnTo>
                  <a:pt x="2095992" y="237079"/>
                </a:lnTo>
                <a:lnTo>
                  <a:pt x="2095992" y="245840"/>
                </a:lnTo>
                <a:lnTo>
                  <a:pt x="2087233" y="251678"/>
                </a:lnTo>
                <a:lnTo>
                  <a:pt x="2069714" y="247299"/>
                </a:lnTo>
                <a:lnTo>
                  <a:pt x="2063875" y="232700"/>
                </a:lnTo>
                <a:lnTo>
                  <a:pt x="2062415" y="219560"/>
                </a:lnTo>
                <a:lnTo>
                  <a:pt x="2043436" y="196202"/>
                </a:lnTo>
                <a:lnTo>
                  <a:pt x="2020077" y="177224"/>
                </a:lnTo>
                <a:lnTo>
                  <a:pt x="2005479" y="145105"/>
                </a:lnTo>
                <a:lnTo>
                  <a:pt x="1989420" y="137808"/>
                </a:lnTo>
                <a:lnTo>
                  <a:pt x="1987960" y="153866"/>
                </a:lnTo>
                <a:lnTo>
                  <a:pt x="1992340" y="164086"/>
                </a:lnTo>
                <a:lnTo>
                  <a:pt x="1992340" y="177224"/>
                </a:lnTo>
                <a:lnTo>
                  <a:pt x="1980660" y="177224"/>
                </a:lnTo>
                <a:lnTo>
                  <a:pt x="1950003" y="134888"/>
                </a:lnTo>
                <a:lnTo>
                  <a:pt x="1948542" y="110069"/>
                </a:lnTo>
                <a:lnTo>
                  <a:pt x="1944163" y="96931"/>
                </a:lnTo>
                <a:lnTo>
                  <a:pt x="1887622" y="0"/>
                </a:lnTo>
                <a:lnTo>
                  <a:pt x="1878977" y="73177"/>
                </a:lnTo>
                <a:lnTo>
                  <a:pt x="1870673" y="106946"/>
                </a:lnTo>
                <a:lnTo>
                  <a:pt x="1737544" y="418321"/>
                </a:lnTo>
                <a:lnTo>
                  <a:pt x="1636166" y="554234"/>
                </a:lnTo>
                <a:lnTo>
                  <a:pt x="1568767" y="626648"/>
                </a:lnTo>
                <a:lnTo>
                  <a:pt x="1560412" y="626090"/>
                </a:lnTo>
                <a:lnTo>
                  <a:pt x="1521977" y="608267"/>
                </a:lnTo>
                <a:lnTo>
                  <a:pt x="1471845" y="601026"/>
                </a:lnTo>
                <a:lnTo>
                  <a:pt x="1250530" y="640474"/>
                </a:lnTo>
                <a:lnTo>
                  <a:pt x="1223046" y="666812"/>
                </a:lnTo>
                <a:lnTo>
                  <a:pt x="1199571" y="699449"/>
                </a:lnTo>
                <a:lnTo>
                  <a:pt x="1184111" y="732659"/>
                </a:lnTo>
                <a:lnTo>
                  <a:pt x="1179531" y="753271"/>
                </a:lnTo>
                <a:lnTo>
                  <a:pt x="1179410" y="803781"/>
                </a:lnTo>
                <a:lnTo>
                  <a:pt x="1191664" y="845558"/>
                </a:lnTo>
                <a:lnTo>
                  <a:pt x="1222857" y="909616"/>
                </a:lnTo>
                <a:lnTo>
                  <a:pt x="1088109" y="1043186"/>
                </a:lnTo>
                <a:lnTo>
                  <a:pt x="1007948" y="1143196"/>
                </a:lnTo>
                <a:lnTo>
                  <a:pt x="926767" y="1253877"/>
                </a:lnTo>
                <a:lnTo>
                  <a:pt x="859122" y="1324040"/>
                </a:lnTo>
                <a:lnTo>
                  <a:pt x="799521" y="1434885"/>
                </a:lnTo>
                <a:lnTo>
                  <a:pt x="800079" y="1458840"/>
                </a:lnTo>
                <a:lnTo>
                  <a:pt x="806206" y="1479447"/>
                </a:lnTo>
                <a:lnTo>
                  <a:pt x="820688" y="1506186"/>
                </a:lnTo>
                <a:lnTo>
                  <a:pt x="850210" y="1585837"/>
                </a:lnTo>
                <a:lnTo>
                  <a:pt x="849096" y="1712283"/>
                </a:lnTo>
                <a:lnTo>
                  <a:pt x="776952" y="1933909"/>
                </a:lnTo>
                <a:lnTo>
                  <a:pt x="705942" y="2137845"/>
                </a:lnTo>
                <a:lnTo>
                  <a:pt x="490374" y="2196892"/>
                </a:lnTo>
                <a:lnTo>
                  <a:pt x="451132" y="2156403"/>
                </a:lnTo>
                <a:lnTo>
                  <a:pt x="325083" y="2160675"/>
                </a:lnTo>
                <a:lnTo>
                  <a:pt x="142904" y="2188777"/>
                </a:lnTo>
                <a:lnTo>
                  <a:pt x="103802" y="2205245"/>
                </a:lnTo>
                <a:lnTo>
                  <a:pt x="93218" y="2231426"/>
                </a:lnTo>
                <a:lnTo>
                  <a:pt x="80407" y="2286013"/>
                </a:lnTo>
                <a:lnTo>
                  <a:pt x="4652" y="2729960"/>
                </a:lnTo>
                <a:lnTo>
                  <a:pt x="0" y="2779116"/>
                </a:lnTo>
                <a:close/>
              </a:path>
            </a:pathLst>
          </a:custGeom>
          <a:solidFill>
            <a:srgbClr val="34514F"/>
          </a:solidFill>
          <a:ln w="9525">
            <a:solidFill>
              <a:srgbClr val="1C2B2D"/>
            </a:solidFill>
            <a:prstDash val="solid"/>
          </a:ln>
        </p:spPr>
        <p:txBody>
          <a:bodyPr/>
          <a:lstStyle/>
          <a:p>
            <a:endParaRPr/>
          </a:p>
        </p:txBody>
      </p:sp>
      <p:sp>
        <p:nvSpPr>
          <p:cNvPr id="4" name="Map Kaiama"/>
          <p:cNvSpPr/>
          <p:nvPr/>
        </p:nvSpPr>
        <p:spPr>
          <a:xfrm>
            <a:off x="7541694" y="1314385"/>
            <a:ext cx="2181446" cy="2214289"/>
          </a:xfrm>
          <a:custGeom>
            <a:avLst/>
            <a:gdLst/>
            <a:ahLst/>
            <a:cxnLst/>
            <a:rect l="l" t="t" r="r" b="b"/>
            <a:pathLst>
              <a:path w="2181446" h="2214289">
                <a:moveTo>
                  <a:pt x="188561" y="1853656"/>
                </a:moveTo>
                <a:lnTo>
                  <a:pt x="237878" y="1816669"/>
                </a:lnTo>
                <a:lnTo>
                  <a:pt x="299525" y="1782763"/>
                </a:lnTo>
                <a:lnTo>
                  <a:pt x="373501" y="1770433"/>
                </a:lnTo>
                <a:lnTo>
                  <a:pt x="490629" y="1801257"/>
                </a:lnTo>
                <a:lnTo>
                  <a:pt x="536864" y="1850574"/>
                </a:lnTo>
                <a:lnTo>
                  <a:pt x="592346" y="1992361"/>
                </a:lnTo>
                <a:lnTo>
                  <a:pt x="629446" y="2050998"/>
                </a:lnTo>
                <a:lnTo>
                  <a:pt x="672486" y="2078667"/>
                </a:lnTo>
                <a:lnTo>
                  <a:pt x="1070333" y="2208141"/>
                </a:lnTo>
                <a:lnTo>
                  <a:pt x="1156410" y="2214289"/>
                </a:lnTo>
                <a:lnTo>
                  <a:pt x="1230387" y="2164971"/>
                </a:lnTo>
                <a:lnTo>
                  <a:pt x="1282786" y="2152642"/>
                </a:lnTo>
                <a:lnTo>
                  <a:pt x="1301280" y="2158807"/>
                </a:lnTo>
                <a:lnTo>
                  <a:pt x="1319773" y="2186548"/>
                </a:lnTo>
                <a:lnTo>
                  <a:pt x="1506824" y="2075714"/>
                </a:lnTo>
                <a:lnTo>
                  <a:pt x="1569203" y="2054204"/>
                </a:lnTo>
                <a:lnTo>
                  <a:pt x="1592864" y="2041299"/>
                </a:lnTo>
                <a:lnTo>
                  <a:pt x="1627280" y="2028392"/>
                </a:lnTo>
                <a:lnTo>
                  <a:pt x="1655244" y="2011185"/>
                </a:lnTo>
                <a:lnTo>
                  <a:pt x="1699340" y="1999353"/>
                </a:lnTo>
                <a:lnTo>
                  <a:pt x="1750963" y="1998278"/>
                </a:lnTo>
                <a:lnTo>
                  <a:pt x="1827325" y="1982145"/>
                </a:lnTo>
                <a:lnTo>
                  <a:pt x="1858515" y="1978919"/>
                </a:lnTo>
                <a:lnTo>
                  <a:pt x="1871420" y="1984297"/>
                </a:lnTo>
                <a:lnTo>
                  <a:pt x="1924527" y="1984876"/>
                </a:lnTo>
                <a:lnTo>
                  <a:pt x="1990743" y="2004451"/>
                </a:lnTo>
                <a:lnTo>
                  <a:pt x="1992539" y="2018223"/>
                </a:lnTo>
                <a:lnTo>
                  <a:pt x="2010863" y="2029867"/>
                </a:lnTo>
                <a:lnTo>
                  <a:pt x="2018177" y="2000904"/>
                </a:lnTo>
                <a:lnTo>
                  <a:pt x="2094318" y="2016676"/>
                </a:lnTo>
                <a:lnTo>
                  <a:pt x="2098371" y="1996945"/>
                </a:lnTo>
                <a:lnTo>
                  <a:pt x="2124229" y="1978187"/>
                </a:lnTo>
                <a:lnTo>
                  <a:pt x="2149836" y="1971659"/>
                </a:lnTo>
                <a:lnTo>
                  <a:pt x="2165439" y="1878210"/>
                </a:lnTo>
                <a:lnTo>
                  <a:pt x="2181446" y="1847393"/>
                </a:lnTo>
                <a:lnTo>
                  <a:pt x="2156111" y="1787387"/>
                </a:lnTo>
                <a:lnTo>
                  <a:pt x="2156111" y="1748001"/>
                </a:lnTo>
                <a:lnTo>
                  <a:pt x="2166613" y="1698111"/>
                </a:lnTo>
                <a:lnTo>
                  <a:pt x="2161362" y="1650848"/>
                </a:lnTo>
                <a:lnTo>
                  <a:pt x="2127227" y="1608837"/>
                </a:lnTo>
                <a:lnTo>
                  <a:pt x="2079963" y="1590456"/>
                </a:lnTo>
                <a:lnTo>
                  <a:pt x="2022197" y="1561573"/>
                </a:lnTo>
                <a:lnTo>
                  <a:pt x="1930296" y="1530064"/>
                </a:lnTo>
                <a:lnTo>
                  <a:pt x="1885658" y="1485426"/>
                </a:lnTo>
                <a:lnTo>
                  <a:pt x="1870973" y="1422623"/>
                </a:lnTo>
                <a:lnTo>
                  <a:pt x="1808199" y="1369893"/>
                </a:lnTo>
                <a:lnTo>
                  <a:pt x="1653280" y="1264863"/>
                </a:lnTo>
                <a:lnTo>
                  <a:pt x="1537746" y="1125699"/>
                </a:lnTo>
                <a:lnTo>
                  <a:pt x="1424839" y="1020670"/>
                </a:lnTo>
                <a:lnTo>
                  <a:pt x="1351319" y="968154"/>
                </a:lnTo>
                <a:lnTo>
                  <a:pt x="1214780" y="755468"/>
                </a:lnTo>
                <a:lnTo>
                  <a:pt x="1062486" y="579543"/>
                </a:lnTo>
                <a:lnTo>
                  <a:pt x="991591" y="503396"/>
                </a:lnTo>
                <a:lnTo>
                  <a:pt x="954831" y="419373"/>
                </a:lnTo>
                <a:lnTo>
                  <a:pt x="931199" y="421999"/>
                </a:lnTo>
                <a:lnTo>
                  <a:pt x="904942" y="440379"/>
                </a:lnTo>
                <a:lnTo>
                  <a:pt x="886561" y="432502"/>
                </a:lnTo>
                <a:lnTo>
                  <a:pt x="894438" y="421999"/>
                </a:lnTo>
                <a:lnTo>
                  <a:pt x="897064" y="393115"/>
                </a:lnTo>
                <a:lnTo>
                  <a:pt x="878684" y="379986"/>
                </a:lnTo>
                <a:lnTo>
                  <a:pt x="839297" y="387863"/>
                </a:lnTo>
                <a:lnTo>
                  <a:pt x="839297" y="408869"/>
                </a:lnTo>
                <a:lnTo>
                  <a:pt x="815666" y="440379"/>
                </a:lnTo>
                <a:lnTo>
                  <a:pt x="810415" y="440379"/>
                </a:lnTo>
                <a:lnTo>
                  <a:pt x="805163" y="435128"/>
                </a:lnTo>
                <a:lnTo>
                  <a:pt x="789408" y="429876"/>
                </a:lnTo>
                <a:lnTo>
                  <a:pt x="763151" y="429876"/>
                </a:lnTo>
                <a:lnTo>
                  <a:pt x="752648" y="416746"/>
                </a:lnTo>
                <a:lnTo>
                  <a:pt x="726391" y="414120"/>
                </a:lnTo>
                <a:lnTo>
                  <a:pt x="702759" y="429876"/>
                </a:lnTo>
                <a:lnTo>
                  <a:pt x="692256" y="429876"/>
                </a:lnTo>
                <a:lnTo>
                  <a:pt x="681753" y="406243"/>
                </a:lnTo>
                <a:lnTo>
                  <a:pt x="673876" y="372109"/>
                </a:lnTo>
                <a:lnTo>
                  <a:pt x="671250" y="345852"/>
                </a:lnTo>
                <a:lnTo>
                  <a:pt x="652870" y="330098"/>
                </a:lnTo>
                <a:lnTo>
                  <a:pt x="618735" y="356355"/>
                </a:lnTo>
                <a:lnTo>
                  <a:pt x="608232" y="330098"/>
                </a:lnTo>
                <a:lnTo>
                  <a:pt x="582631" y="337317"/>
                </a:lnTo>
                <a:lnTo>
                  <a:pt x="572784" y="327472"/>
                </a:lnTo>
                <a:lnTo>
                  <a:pt x="539962" y="327472"/>
                </a:lnTo>
                <a:lnTo>
                  <a:pt x="520269" y="311060"/>
                </a:lnTo>
                <a:lnTo>
                  <a:pt x="516987" y="288085"/>
                </a:lnTo>
                <a:lnTo>
                  <a:pt x="533398" y="278238"/>
                </a:lnTo>
                <a:lnTo>
                  <a:pt x="566220" y="274956"/>
                </a:lnTo>
                <a:lnTo>
                  <a:pt x="569502" y="268391"/>
                </a:lnTo>
                <a:lnTo>
                  <a:pt x="585913" y="258546"/>
                </a:lnTo>
                <a:lnTo>
                  <a:pt x="589195" y="245416"/>
                </a:lnTo>
                <a:lnTo>
                  <a:pt x="579349" y="229006"/>
                </a:lnTo>
                <a:lnTo>
                  <a:pt x="566220" y="222442"/>
                </a:lnTo>
                <a:lnTo>
                  <a:pt x="530116" y="219159"/>
                </a:lnTo>
                <a:lnTo>
                  <a:pt x="516987" y="209312"/>
                </a:lnTo>
                <a:lnTo>
                  <a:pt x="520269" y="196183"/>
                </a:lnTo>
                <a:lnTo>
                  <a:pt x="530116" y="189620"/>
                </a:lnTo>
                <a:lnTo>
                  <a:pt x="553091" y="186337"/>
                </a:lnTo>
                <a:lnTo>
                  <a:pt x="556373" y="176492"/>
                </a:lnTo>
                <a:lnTo>
                  <a:pt x="546527" y="160080"/>
                </a:lnTo>
                <a:lnTo>
                  <a:pt x="516987" y="143669"/>
                </a:lnTo>
                <a:lnTo>
                  <a:pt x="490729" y="143669"/>
                </a:lnTo>
                <a:lnTo>
                  <a:pt x="467755" y="163361"/>
                </a:lnTo>
                <a:lnTo>
                  <a:pt x="421804" y="166645"/>
                </a:lnTo>
                <a:lnTo>
                  <a:pt x="421804" y="133823"/>
                </a:lnTo>
                <a:lnTo>
                  <a:pt x="428368" y="110847"/>
                </a:lnTo>
                <a:lnTo>
                  <a:pt x="454626" y="104282"/>
                </a:lnTo>
                <a:lnTo>
                  <a:pt x="428368" y="81307"/>
                </a:lnTo>
                <a:lnTo>
                  <a:pt x="392264" y="58331"/>
                </a:lnTo>
                <a:lnTo>
                  <a:pt x="375853" y="41921"/>
                </a:lnTo>
                <a:lnTo>
                  <a:pt x="349596" y="32074"/>
                </a:lnTo>
                <a:lnTo>
                  <a:pt x="313491" y="48486"/>
                </a:lnTo>
                <a:lnTo>
                  <a:pt x="294009" y="33874"/>
                </a:lnTo>
                <a:lnTo>
                  <a:pt x="283434" y="8759"/>
                </a:lnTo>
                <a:lnTo>
                  <a:pt x="245477" y="0"/>
                </a:lnTo>
                <a:lnTo>
                  <a:pt x="241097" y="10218"/>
                </a:lnTo>
                <a:lnTo>
                  <a:pt x="244736" y="86376"/>
                </a:lnTo>
                <a:lnTo>
                  <a:pt x="44934" y="746574"/>
                </a:lnTo>
                <a:lnTo>
                  <a:pt x="0" y="879734"/>
                </a:lnTo>
                <a:lnTo>
                  <a:pt x="80947" y="1084639"/>
                </a:lnTo>
                <a:lnTo>
                  <a:pt x="84081" y="1312009"/>
                </a:lnTo>
                <a:lnTo>
                  <a:pt x="94879" y="1416425"/>
                </a:lnTo>
                <a:lnTo>
                  <a:pt x="140733" y="1627523"/>
                </a:lnTo>
                <a:lnTo>
                  <a:pt x="158535" y="1738038"/>
                </a:lnTo>
                <a:close/>
              </a:path>
            </a:pathLst>
          </a:custGeom>
          <a:solidFill>
            <a:srgbClr val="34514F"/>
          </a:solidFill>
          <a:ln w="9525">
            <a:solidFill>
              <a:srgbClr val="1C2B2D"/>
            </a:solidFill>
            <a:prstDash val="solid"/>
          </a:ln>
        </p:spPr>
        <p:txBody>
          <a:bodyPr/>
          <a:lstStyle/>
          <a:p>
            <a:endParaRPr/>
          </a:p>
        </p:txBody>
      </p:sp>
      <p:sp>
        <p:nvSpPr>
          <p:cNvPr id="5" name="Map Ilorin East"/>
          <p:cNvSpPr/>
          <p:nvPr/>
        </p:nvSpPr>
        <p:spPr>
          <a:xfrm>
            <a:off x="9256606" y="4363191"/>
            <a:ext cx="133980" cy="165455"/>
          </a:xfrm>
          <a:custGeom>
            <a:avLst/>
            <a:gdLst/>
            <a:ahLst/>
            <a:cxnLst/>
            <a:rect l="l" t="t" r="r" b="b"/>
            <a:pathLst>
              <a:path w="133980" h="165455">
                <a:moveTo>
                  <a:pt x="33791" y="113264"/>
                </a:moveTo>
                <a:lnTo>
                  <a:pt x="37218" y="112262"/>
                </a:lnTo>
                <a:lnTo>
                  <a:pt x="39100" y="101545"/>
                </a:lnTo>
                <a:lnTo>
                  <a:pt x="41714" y="101395"/>
                </a:lnTo>
                <a:lnTo>
                  <a:pt x="47728" y="106814"/>
                </a:lnTo>
                <a:lnTo>
                  <a:pt x="54118" y="104113"/>
                </a:lnTo>
                <a:lnTo>
                  <a:pt x="58995" y="105462"/>
                </a:lnTo>
                <a:lnTo>
                  <a:pt x="59381" y="102808"/>
                </a:lnTo>
                <a:lnTo>
                  <a:pt x="72444" y="116214"/>
                </a:lnTo>
                <a:lnTo>
                  <a:pt x="64483" y="126476"/>
                </a:lnTo>
                <a:lnTo>
                  <a:pt x="58779" y="125894"/>
                </a:lnTo>
                <a:lnTo>
                  <a:pt x="57598" y="140858"/>
                </a:lnTo>
                <a:lnTo>
                  <a:pt x="62011" y="141864"/>
                </a:lnTo>
                <a:lnTo>
                  <a:pt x="69414" y="157437"/>
                </a:lnTo>
                <a:lnTo>
                  <a:pt x="101824" y="153973"/>
                </a:lnTo>
                <a:lnTo>
                  <a:pt x="111491" y="165455"/>
                </a:lnTo>
                <a:lnTo>
                  <a:pt x="125295" y="154028"/>
                </a:lnTo>
                <a:lnTo>
                  <a:pt x="129028" y="158479"/>
                </a:lnTo>
                <a:lnTo>
                  <a:pt x="133980" y="154163"/>
                </a:lnTo>
                <a:lnTo>
                  <a:pt x="119679" y="146472"/>
                </a:lnTo>
                <a:lnTo>
                  <a:pt x="121949" y="137622"/>
                </a:lnTo>
                <a:lnTo>
                  <a:pt x="113157" y="136130"/>
                </a:lnTo>
                <a:lnTo>
                  <a:pt x="123283" y="125262"/>
                </a:lnTo>
                <a:lnTo>
                  <a:pt x="124424" y="112945"/>
                </a:lnTo>
                <a:lnTo>
                  <a:pt x="84073" y="98379"/>
                </a:lnTo>
                <a:lnTo>
                  <a:pt x="85972" y="91408"/>
                </a:lnTo>
                <a:lnTo>
                  <a:pt x="76089" y="88641"/>
                </a:lnTo>
                <a:lnTo>
                  <a:pt x="78274" y="70242"/>
                </a:lnTo>
                <a:lnTo>
                  <a:pt x="76061" y="67679"/>
                </a:lnTo>
                <a:lnTo>
                  <a:pt x="79410" y="63486"/>
                </a:lnTo>
                <a:lnTo>
                  <a:pt x="78243" y="55891"/>
                </a:lnTo>
                <a:lnTo>
                  <a:pt x="80755" y="54976"/>
                </a:lnTo>
                <a:lnTo>
                  <a:pt x="78511" y="50628"/>
                </a:lnTo>
                <a:lnTo>
                  <a:pt x="82259" y="47436"/>
                </a:lnTo>
                <a:lnTo>
                  <a:pt x="78528" y="38615"/>
                </a:lnTo>
                <a:lnTo>
                  <a:pt x="71605" y="33731"/>
                </a:lnTo>
                <a:lnTo>
                  <a:pt x="71919" y="17945"/>
                </a:lnTo>
                <a:lnTo>
                  <a:pt x="74621" y="14239"/>
                </a:lnTo>
                <a:lnTo>
                  <a:pt x="70212" y="14234"/>
                </a:lnTo>
                <a:lnTo>
                  <a:pt x="65377" y="5539"/>
                </a:lnTo>
                <a:lnTo>
                  <a:pt x="52199" y="0"/>
                </a:lnTo>
                <a:lnTo>
                  <a:pt x="43816" y="5311"/>
                </a:lnTo>
                <a:lnTo>
                  <a:pt x="41039" y="26286"/>
                </a:lnTo>
                <a:lnTo>
                  <a:pt x="42609" y="45101"/>
                </a:lnTo>
                <a:lnTo>
                  <a:pt x="18669" y="43706"/>
                </a:lnTo>
                <a:lnTo>
                  <a:pt x="2027" y="52804"/>
                </a:lnTo>
                <a:lnTo>
                  <a:pt x="6083" y="61027"/>
                </a:lnTo>
                <a:lnTo>
                  <a:pt x="0" y="65464"/>
                </a:lnTo>
                <a:lnTo>
                  <a:pt x="1299" y="69074"/>
                </a:lnTo>
                <a:lnTo>
                  <a:pt x="11338" y="73086"/>
                </a:lnTo>
                <a:lnTo>
                  <a:pt x="14638" y="78193"/>
                </a:lnTo>
                <a:lnTo>
                  <a:pt x="13083" y="80068"/>
                </a:lnTo>
                <a:lnTo>
                  <a:pt x="27065" y="85312"/>
                </a:lnTo>
                <a:lnTo>
                  <a:pt x="32858" y="93837"/>
                </a:lnTo>
                <a:lnTo>
                  <a:pt x="28665" y="96978"/>
                </a:lnTo>
                <a:lnTo>
                  <a:pt x="22325" y="95354"/>
                </a:lnTo>
                <a:lnTo>
                  <a:pt x="18315" y="101795"/>
                </a:lnTo>
                <a:lnTo>
                  <a:pt x="18963" y="107111"/>
                </a:lnTo>
                <a:lnTo>
                  <a:pt x="33438" y="109837"/>
                </a:lnTo>
                <a:close/>
              </a:path>
            </a:pathLst>
          </a:custGeom>
          <a:solidFill>
            <a:srgbClr val="2C4446"/>
          </a:solidFill>
          <a:ln w="9525">
            <a:solidFill>
              <a:srgbClr val="1C2B2D"/>
            </a:solidFill>
            <a:prstDash val="solid"/>
          </a:ln>
        </p:spPr>
        <p:txBody>
          <a:bodyPr/>
          <a:lstStyle/>
          <a:p>
            <a:endParaRPr/>
          </a:p>
        </p:txBody>
      </p:sp>
      <p:sp>
        <p:nvSpPr>
          <p:cNvPr id="6" name="Map Ilorin East"/>
          <p:cNvSpPr/>
          <p:nvPr/>
        </p:nvSpPr>
        <p:spPr>
          <a:xfrm>
            <a:off x="9394885" y="3969034"/>
            <a:ext cx="748486" cy="538121"/>
          </a:xfrm>
          <a:custGeom>
            <a:avLst/>
            <a:gdLst/>
            <a:ahLst/>
            <a:cxnLst/>
            <a:rect l="l" t="t" r="r" b="b"/>
            <a:pathLst>
              <a:path w="748486" h="538121">
                <a:moveTo>
                  <a:pt x="335989" y="538121"/>
                </a:moveTo>
                <a:lnTo>
                  <a:pt x="331449" y="532987"/>
                </a:lnTo>
                <a:lnTo>
                  <a:pt x="321059" y="532192"/>
                </a:lnTo>
                <a:lnTo>
                  <a:pt x="308224" y="521348"/>
                </a:lnTo>
                <a:lnTo>
                  <a:pt x="302366" y="521268"/>
                </a:lnTo>
                <a:lnTo>
                  <a:pt x="300019" y="516939"/>
                </a:lnTo>
                <a:lnTo>
                  <a:pt x="302702" y="507586"/>
                </a:lnTo>
                <a:lnTo>
                  <a:pt x="298083" y="500627"/>
                </a:lnTo>
                <a:lnTo>
                  <a:pt x="301004" y="491622"/>
                </a:lnTo>
                <a:lnTo>
                  <a:pt x="290660" y="474431"/>
                </a:lnTo>
                <a:lnTo>
                  <a:pt x="301280" y="450074"/>
                </a:lnTo>
                <a:lnTo>
                  <a:pt x="302596" y="434238"/>
                </a:lnTo>
                <a:lnTo>
                  <a:pt x="327641" y="410256"/>
                </a:lnTo>
                <a:lnTo>
                  <a:pt x="340044" y="404045"/>
                </a:lnTo>
                <a:lnTo>
                  <a:pt x="382558" y="397887"/>
                </a:lnTo>
                <a:lnTo>
                  <a:pt x="462201" y="401104"/>
                </a:lnTo>
                <a:lnTo>
                  <a:pt x="508499" y="387742"/>
                </a:lnTo>
                <a:lnTo>
                  <a:pt x="529795" y="349888"/>
                </a:lnTo>
                <a:lnTo>
                  <a:pt x="585439" y="387733"/>
                </a:lnTo>
                <a:lnTo>
                  <a:pt x="629049" y="350636"/>
                </a:lnTo>
                <a:lnTo>
                  <a:pt x="643616" y="322246"/>
                </a:lnTo>
                <a:lnTo>
                  <a:pt x="640818" y="299740"/>
                </a:lnTo>
                <a:lnTo>
                  <a:pt x="666754" y="285905"/>
                </a:lnTo>
                <a:lnTo>
                  <a:pt x="688133" y="215757"/>
                </a:lnTo>
                <a:lnTo>
                  <a:pt x="699994" y="194614"/>
                </a:lnTo>
                <a:lnTo>
                  <a:pt x="748486" y="160828"/>
                </a:lnTo>
                <a:lnTo>
                  <a:pt x="732816" y="114432"/>
                </a:lnTo>
                <a:lnTo>
                  <a:pt x="687873" y="97738"/>
                </a:lnTo>
                <a:lnTo>
                  <a:pt x="664594" y="77786"/>
                </a:lnTo>
                <a:lnTo>
                  <a:pt x="634664" y="62821"/>
                </a:lnTo>
                <a:lnTo>
                  <a:pt x="614028" y="38339"/>
                </a:lnTo>
                <a:lnTo>
                  <a:pt x="612356" y="10789"/>
                </a:lnTo>
                <a:lnTo>
                  <a:pt x="590981" y="0"/>
                </a:lnTo>
                <a:lnTo>
                  <a:pt x="561311" y="1853"/>
                </a:lnTo>
                <a:lnTo>
                  <a:pt x="521621" y="20231"/>
                </a:lnTo>
                <a:lnTo>
                  <a:pt x="490334" y="46077"/>
                </a:lnTo>
                <a:lnTo>
                  <a:pt x="480813" y="67840"/>
                </a:lnTo>
                <a:lnTo>
                  <a:pt x="449527" y="108648"/>
                </a:lnTo>
                <a:lnTo>
                  <a:pt x="361110" y="171221"/>
                </a:lnTo>
                <a:lnTo>
                  <a:pt x="329823" y="201146"/>
                </a:lnTo>
                <a:lnTo>
                  <a:pt x="282215" y="233792"/>
                </a:lnTo>
                <a:lnTo>
                  <a:pt x="242767" y="267798"/>
                </a:lnTo>
                <a:lnTo>
                  <a:pt x="212841" y="299085"/>
                </a:lnTo>
                <a:lnTo>
                  <a:pt x="157071" y="346693"/>
                </a:lnTo>
                <a:lnTo>
                  <a:pt x="103665" y="354020"/>
                </a:lnTo>
                <a:lnTo>
                  <a:pt x="95815" y="373270"/>
                </a:lnTo>
                <a:lnTo>
                  <a:pt x="80335" y="388122"/>
                </a:lnTo>
                <a:lnTo>
                  <a:pt x="74096" y="392215"/>
                </a:lnTo>
                <a:lnTo>
                  <a:pt x="64925" y="392631"/>
                </a:lnTo>
                <a:lnTo>
                  <a:pt x="31958" y="410078"/>
                </a:lnTo>
                <a:lnTo>
                  <a:pt x="7274" y="414039"/>
                </a:lnTo>
                <a:lnTo>
                  <a:pt x="7461" y="418305"/>
                </a:lnTo>
                <a:lnTo>
                  <a:pt x="2464" y="422862"/>
                </a:lnTo>
                <a:lnTo>
                  <a:pt x="0" y="436689"/>
                </a:lnTo>
                <a:lnTo>
                  <a:pt x="1418" y="447803"/>
                </a:lnTo>
                <a:lnTo>
                  <a:pt x="7095" y="450931"/>
                </a:lnTo>
                <a:lnTo>
                  <a:pt x="9672" y="448731"/>
                </a:lnTo>
                <a:lnTo>
                  <a:pt x="10020" y="454926"/>
                </a:lnTo>
                <a:lnTo>
                  <a:pt x="13462" y="457145"/>
                </a:lnTo>
                <a:lnTo>
                  <a:pt x="17906" y="453618"/>
                </a:lnTo>
                <a:lnTo>
                  <a:pt x="22870" y="454872"/>
                </a:lnTo>
                <a:lnTo>
                  <a:pt x="66794" y="477028"/>
                </a:lnTo>
                <a:lnTo>
                  <a:pt x="115414" y="458502"/>
                </a:lnTo>
                <a:lnTo>
                  <a:pt x="135528" y="461296"/>
                </a:lnTo>
                <a:lnTo>
                  <a:pt x="157399" y="491648"/>
                </a:lnTo>
                <a:lnTo>
                  <a:pt x="182872" y="519159"/>
                </a:lnTo>
                <a:lnTo>
                  <a:pt x="196118" y="524254"/>
                </a:lnTo>
                <a:lnTo>
                  <a:pt x="230170" y="525116"/>
                </a:lnTo>
                <a:lnTo>
                  <a:pt x="259317" y="531235"/>
                </a:lnTo>
                <a:close/>
              </a:path>
            </a:pathLst>
          </a:custGeom>
          <a:solidFill>
            <a:srgbClr val="2C4446"/>
          </a:solidFill>
          <a:ln w="9525">
            <a:solidFill>
              <a:srgbClr val="1C2B2D"/>
            </a:solidFill>
            <a:prstDash val="solid"/>
          </a:ln>
        </p:spPr>
        <p:txBody>
          <a:bodyPr/>
          <a:lstStyle/>
          <a:p>
            <a:endParaRPr/>
          </a:p>
        </p:txBody>
      </p:sp>
      <p:sp>
        <p:nvSpPr>
          <p:cNvPr id="7" name="Map Ifelodun"/>
          <p:cNvSpPr/>
          <p:nvPr/>
        </p:nvSpPr>
        <p:spPr>
          <a:xfrm>
            <a:off x="9380403" y="3346801"/>
            <a:ext cx="1709982" cy="1700364"/>
          </a:xfrm>
          <a:custGeom>
            <a:avLst/>
            <a:gdLst/>
            <a:ahLst/>
            <a:cxnLst/>
            <a:rect l="l" t="t" r="r" b="b"/>
            <a:pathLst>
              <a:path w="1709982" h="1700364">
                <a:moveTo>
                  <a:pt x="308375" y="1700364"/>
                </a:moveTo>
                <a:lnTo>
                  <a:pt x="324457" y="1698295"/>
                </a:lnTo>
                <a:lnTo>
                  <a:pt x="347994" y="1687834"/>
                </a:lnTo>
                <a:lnTo>
                  <a:pt x="392454" y="1652092"/>
                </a:lnTo>
                <a:lnTo>
                  <a:pt x="409890" y="1623324"/>
                </a:lnTo>
                <a:lnTo>
                  <a:pt x="447782" y="1514140"/>
                </a:lnTo>
                <a:lnTo>
                  <a:pt x="447754" y="1489837"/>
                </a:lnTo>
                <a:lnTo>
                  <a:pt x="453546" y="1450987"/>
                </a:lnTo>
                <a:lnTo>
                  <a:pt x="445340" y="1430633"/>
                </a:lnTo>
                <a:lnTo>
                  <a:pt x="454349" y="1401025"/>
                </a:lnTo>
                <a:lnTo>
                  <a:pt x="527577" y="1383590"/>
                </a:lnTo>
                <a:lnTo>
                  <a:pt x="595575" y="1378359"/>
                </a:lnTo>
                <a:lnTo>
                  <a:pt x="628701" y="1379229"/>
                </a:lnTo>
                <a:lnTo>
                  <a:pt x="697571" y="1406255"/>
                </a:lnTo>
                <a:lnTo>
                  <a:pt x="725467" y="1407997"/>
                </a:lnTo>
                <a:lnTo>
                  <a:pt x="785619" y="1425434"/>
                </a:lnTo>
                <a:lnTo>
                  <a:pt x="810027" y="1426304"/>
                </a:lnTo>
                <a:lnTo>
                  <a:pt x="885870" y="1419332"/>
                </a:lnTo>
                <a:lnTo>
                  <a:pt x="912024" y="1413230"/>
                </a:lnTo>
                <a:lnTo>
                  <a:pt x="946894" y="1400153"/>
                </a:lnTo>
                <a:lnTo>
                  <a:pt x="989610" y="1390562"/>
                </a:lnTo>
                <a:lnTo>
                  <a:pt x="1084633" y="1390562"/>
                </a:lnTo>
                <a:lnTo>
                  <a:pt x="1100324" y="1400153"/>
                </a:lnTo>
                <a:lnTo>
                  <a:pt x="1120374" y="1427177"/>
                </a:lnTo>
                <a:lnTo>
                  <a:pt x="1171808" y="1534404"/>
                </a:lnTo>
                <a:lnTo>
                  <a:pt x="1167449" y="1615477"/>
                </a:lnTo>
                <a:lnTo>
                  <a:pt x="1189244" y="1625066"/>
                </a:lnTo>
                <a:lnTo>
                  <a:pt x="1211909" y="1620707"/>
                </a:lnTo>
                <a:lnTo>
                  <a:pt x="1257241" y="1620707"/>
                </a:lnTo>
                <a:lnTo>
                  <a:pt x="1284265" y="1610247"/>
                </a:lnTo>
                <a:lnTo>
                  <a:pt x="1295928" y="1609426"/>
                </a:lnTo>
                <a:lnTo>
                  <a:pt x="1307803" y="1605016"/>
                </a:lnTo>
                <a:lnTo>
                  <a:pt x="1327853" y="1588453"/>
                </a:lnTo>
                <a:lnTo>
                  <a:pt x="1378415" y="1571888"/>
                </a:lnTo>
                <a:lnTo>
                  <a:pt x="1415901" y="1528301"/>
                </a:lnTo>
                <a:lnTo>
                  <a:pt x="1428978" y="1517841"/>
                </a:lnTo>
                <a:lnTo>
                  <a:pt x="1458618" y="1469021"/>
                </a:lnTo>
                <a:lnTo>
                  <a:pt x="1465591" y="1451586"/>
                </a:lnTo>
                <a:lnTo>
                  <a:pt x="1459571" y="1436951"/>
                </a:lnTo>
                <a:lnTo>
                  <a:pt x="1462232" y="1430299"/>
                </a:lnTo>
                <a:lnTo>
                  <a:pt x="1471543" y="1420988"/>
                </a:lnTo>
                <a:lnTo>
                  <a:pt x="1500475" y="1368445"/>
                </a:lnTo>
                <a:lnTo>
                  <a:pt x="1512114" y="1353479"/>
                </a:lnTo>
                <a:lnTo>
                  <a:pt x="1561997" y="1300271"/>
                </a:lnTo>
                <a:lnTo>
                  <a:pt x="1578624" y="1276994"/>
                </a:lnTo>
                <a:lnTo>
                  <a:pt x="1610217" y="1242075"/>
                </a:lnTo>
                <a:lnTo>
                  <a:pt x="1641809" y="1213808"/>
                </a:lnTo>
                <a:lnTo>
                  <a:pt x="1683378" y="1185542"/>
                </a:lnTo>
                <a:lnTo>
                  <a:pt x="1709982" y="1158938"/>
                </a:lnTo>
                <a:lnTo>
                  <a:pt x="1688366" y="1133997"/>
                </a:lnTo>
                <a:lnTo>
                  <a:pt x="1668413" y="1085777"/>
                </a:lnTo>
                <a:lnTo>
                  <a:pt x="1658436" y="1050858"/>
                </a:lnTo>
                <a:lnTo>
                  <a:pt x="1655111" y="979360"/>
                </a:lnTo>
                <a:lnTo>
                  <a:pt x="1665088" y="891236"/>
                </a:lnTo>
                <a:lnTo>
                  <a:pt x="1663425" y="836364"/>
                </a:lnTo>
                <a:lnTo>
                  <a:pt x="1658436" y="799784"/>
                </a:lnTo>
                <a:lnTo>
                  <a:pt x="1644303" y="744912"/>
                </a:lnTo>
                <a:lnTo>
                  <a:pt x="1621864" y="740148"/>
                </a:lnTo>
                <a:lnTo>
                  <a:pt x="1601679" y="746431"/>
                </a:lnTo>
                <a:lnTo>
                  <a:pt x="1578505" y="761965"/>
                </a:lnTo>
                <a:lnTo>
                  <a:pt x="1528051" y="763745"/>
                </a:lnTo>
                <a:lnTo>
                  <a:pt x="1514736" y="723868"/>
                </a:lnTo>
                <a:lnTo>
                  <a:pt x="1494655" y="698355"/>
                </a:lnTo>
                <a:lnTo>
                  <a:pt x="1469714" y="706670"/>
                </a:lnTo>
                <a:lnTo>
                  <a:pt x="1396553" y="778168"/>
                </a:lnTo>
                <a:lnTo>
                  <a:pt x="1364961" y="804771"/>
                </a:lnTo>
                <a:lnTo>
                  <a:pt x="1331705" y="806435"/>
                </a:lnTo>
                <a:lnTo>
                  <a:pt x="1290137" y="796458"/>
                </a:lnTo>
                <a:lnTo>
                  <a:pt x="1202012" y="738263"/>
                </a:lnTo>
                <a:lnTo>
                  <a:pt x="1140489" y="728286"/>
                </a:lnTo>
                <a:lnTo>
                  <a:pt x="1128851" y="716647"/>
                </a:lnTo>
                <a:lnTo>
                  <a:pt x="1095595" y="698355"/>
                </a:lnTo>
                <a:lnTo>
                  <a:pt x="1057352" y="683391"/>
                </a:lnTo>
                <a:lnTo>
                  <a:pt x="1034073" y="665101"/>
                </a:lnTo>
                <a:lnTo>
                  <a:pt x="1012457" y="658450"/>
                </a:lnTo>
                <a:lnTo>
                  <a:pt x="995830" y="641823"/>
                </a:lnTo>
                <a:lnTo>
                  <a:pt x="977540" y="603580"/>
                </a:lnTo>
                <a:lnTo>
                  <a:pt x="972552" y="581964"/>
                </a:lnTo>
                <a:lnTo>
                  <a:pt x="917681" y="482199"/>
                </a:lnTo>
                <a:lnTo>
                  <a:pt x="874450" y="463909"/>
                </a:lnTo>
                <a:lnTo>
                  <a:pt x="837869" y="457258"/>
                </a:lnTo>
                <a:lnTo>
                  <a:pt x="809602" y="458920"/>
                </a:lnTo>
                <a:lnTo>
                  <a:pt x="794434" y="470378"/>
                </a:lnTo>
                <a:lnTo>
                  <a:pt x="787869" y="468866"/>
                </a:lnTo>
                <a:lnTo>
                  <a:pt x="766943" y="473811"/>
                </a:lnTo>
                <a:lnTo>
                  <a:pt x="766558" y="463064"/>
                </a:lnTo>
                <a:lnTo>
                  <a:pt x="757012" y="455893"/>
                </a:lnTo>
                <a:lnTo>
                  <a:pt x="756316" y="440602"/>
                </a:lnTo>
                <a:lnTo>
                  <a:pt x="758741" y="434523"/>
                </a:lnTo>
                <a:lnTo>
                  <a:pt x="751406" y="420676"/>
                </a:lnTo>
                <a:lnTo>
                  <a:pt x="734778" y="410701"/>
                </a:lnTo>
                <a:lnTo>
                  <a:pt x="664943" y="382434"/>
                </a:lnTo>
                <a:lnTo>
                  <a:pt x="628523" y="383884"/>
                </a:lnTo>
                <a:lnTo>
                  <a:pt x="606803" y="395847"/>
                </a:lnTo>
                <a:lnTo>
                  <a:pt x="588973" y="383500"/>
                </a:lnTo>
                <a:lnTo>
                  <a:pt x="570185" y="376548"/>
                </a:lnTo>
                <a:lnTo>
                  <a:pt x="563452" y="362165"/>
                </a:lnTo>
                <a:lnTo>
                  <a:pt x="559161" y="338783"/>
                </a:lnTo>
                <a:lnTo>
                  <a:pt x="541355" y="313364"/>
                </a:lnTo>
                <a:lnTo>
                  <a:pt x="556605" y="262847"/>
                </a:lnTo>
                <a:lnTo>
                  <a:pt x="600610" y="220859"/>
                </a:lnTo>
                <a:lnTo>
                  <a:pt x="608409" y="164614"/>
                </a:lnTo>
                <a:lnTo>
                  <a:pt x="630025" y="128032"/>
                </a:lnTo>
                <a:lnTo>
                  <a:pt x="630025" y="76488"/>
                </a:lnTo>
                <a:lnTo>
                  <a:pt x="620049" y="59859"/>
                </a:lnTo>
                <a:lnTo>
                  <a:pt x="595107" y="1664"/>
                </a:lnTo>
                <a:lnTo>
                  <a:pt x="583468" y="0"/>
                </a:lnTo>
                <a:lnTo>
                  <a:pt x="569334" y="19954"/>
                </a:lnTo>
                <a:lnTo>
                  <a:pt x="574323" y="29931"/>
                </a:lnTo>
                <a:lnTo>
                  <a:pt x="569334" y="73162"/>
                </a:lnTo>
                <a:lnTo>
                  <a:pt x="517789" y="88126"/>
                </a:lnTo>
                <a:lnTo>
                  <a:pt x="516126" y="119719"/>
                </a:lnTo>
                <a:lnTo>
                  <a:pt x="492848" y="131358"/>
                </a:lnTo>
                <a:lnTo>
                  <a:pt x="474558" y="134683"/>
                </a:lnTo>
                <a:lnTo>
                  <a:pt x="469569" y="146322"/>
                </a:lnTo>
                <a:lnTo>
                  <a:pt x="439639" y="166276"/>
                </a:lnTo>
                <a:lnTo>
                  <a:pt x="423012" y="191217"/>
                </a:lnTo>
                <a:lnTo>
                  <a:pt x="418024" y="212833"/>
                </a:lnTo>
                <a:lnTo>
                  <a:pt x="414175" y="209648"/>
                </a:lnTo>
                <a:lnTo>
                  <a:pt x="405807" y="208945"/>
                </a:lnTo>
                <a:lnTo>
                  <a:pt x="404766" y="216848"/>
                </a:lnTo>
                <a:lnTo>
                  <a:pt x="395194" y="214215"/>
                </a:lnTo>
                <a:lnTo>
                  <a:pt x="376320" y="272765"/>
                </a:lnTo>
                <a:lnTo>
                  <a:pt x="397140" y="332908"/>
                </a:lnTo>
                <a:lnTo>
                  <a:pt x="431326" y="357493"/>
                </a:lnTo>
                <a:lnTo>
                  <a:pt x="444628" y="424001"/>
                </a:lnTo>
                <a:lnTo>
                  <a:pt x="466244" y="455594"/>
                </a:lnTo>
                <a:lnTo>
                  <a:pt x="484534" y="488850"/>
                </a:lnTo>
                <a:lnTo>
                  <a:pt x="539404" y="550371"/>
                </a:lnTo>
                <a:lnTo>
                  <a:pt x="554370" y="586951"/>
                </a:lnTo>
                <a:lnTo>
                  <a:pt x="575793" y="624086"/>
                </a:lnTo>
                <a:lnTo>
                  <a:pt x="605463" y="622233"/>
                </a:lnTo>
                <a:lnTo>
                  <a:pt x="626838" y="633022"/>
                </a:lnTo>
                <a:lnTo>
                  <a:pt x="628510" y="660572"/>
                </a:lnTo>
                <a:lnTo>
                  <a:pt x="649146" y="685055"/>
                </a:lnTo>
                <a:lnTo>
                  <a:pt x="679076" y="700019"/>
                </a:lnTo>
                <a:lnTo>
                  <a:pt x="702355" y="719971"/>
                </a:lnTo>
                <a:lnTo>
                  <a:pt x="747297" y="736665"/>
                </a:lnTo>
                <a:lnTo>
                  <a:pt x="762968" y="783061"/>
                </a:lnTo>
                <a:lnTo>
                  <a:pt x="714476" y="816848"/>
                </a:lnTo>
                <a:lnTo>
                  <a:pt x="702615" y="837990"/>
                </a:lnTo>
                <a:lnTo>
                  <a:pt x="681236" y="908138"/>
                </a:lnTo>
                <a:lnTo>
                  <a:pt x="655300" y="921973"/>
                </a:lnTo>
                <a:lnTo>
                  <a:pt x="658098" y="944479"/>
                </a:lnTo>
                <a:lnTo>
                  <a:pt x="643531" y="972869"/>
                </a:lnTo>
                <a:lnTo>
                  <a:pt x="599921" y="1009966"/>
                </a:lnTo>
                <a:lnTo>
                  <a:pt x="544277" y="972121"/>
                </a:lnTo>
                <a:lnTo>
                  <a:pt x="522981" y="1009975"/>
                </a:lnTo>
                <a:lnTo>
                  <a:pt x="476683" y="1023337"/>
                </a:lnTo>
                <a:lnTo>
                  <a:pt x="397040" y="1020120"/>
                </a:lnTo>
                <a:lnTo>
                  <a:pt x="354526" y="1026278"/>
                </a:lnTo>
                <a:lnTo>
                  <a:pt x="342123" y="1032489"/>
                </a:lnTo>
                <a:lnTo>
                  <a:pt x="317078" y="1056471"/>
                </a:lnTo>
                <a:lnTo>
                  <a:pt x="315762" y="1072307"/>
                </a:lnTo>
                <a:lnTo>
                  <a:pt x="305142" y="1096664"/>
                </a:lnTo>
                <a:lnTo>
                  <a:pt x="315486" y="1113855"/>
                </a:lnTo>
                <a:lnTo>
                  <a:pt x="312565" y="1122860"/>
                </a:lnTo>
                <a:lnTo>
                  <a:pt x="317184" y="1129819"/>
                </a:lnTo>
                <a:lnTo>
                  <a:pt x="314500" y="1139172"/>
                </a:lnTo>
                <a:lnTo>
                  <a:pt x="316848" y="1143501"/>
                </a:lnTo>
                <a:lnTo>
                  <a:pt x="322706" y="1143581"/>
                </a:lnTo>
                <a:lnTo>
                  <a:pt x="335541" y="1154425"/>
                </a:lnTo>
                <a:lnTo>
                  <a:pt x="345931" y="1155220"/>
                </a:lnTo>
                <a:lnTo>
                  <a:pt x="350471" y="1160354"/>
                </a:lnTo>
                <a:lnTo>
                  <a:pt x="352965" y="1169805"/>
                </a:lnTo>
                <a:lnTo>
                  <a:pt x="348108" y="1172011"/>
                </a:lnTo>
                <a:lnTo>
                  <a:pt x="341620" y="1189523"/>
                </a:lnTo>
                <a:lnTo>
                  <a:pt x="349464" y="1200240"/>
                </a:lnTo>
                <a:lnTo>
                  <a:pt x="349376" y="1204124"/>
                </a:lnTo>
                <a:lnTo>
                  <a:pt x="342981" y="1204775"/>
                </a:lnTo>
                <a:lnTo>
                  <a:pt x="348948" y="1212401"/>
                </a:lnTo>
                <a:lnTo>
                  <a:pt x="345330" y="1215929"/>
                </a:lnTo>
                <a:lnTo>
                  <a:pt x="346467" y="1221907"/>
                </a:lnTo>
                <a:lnTo>
                  <a:pt x="341358" y="1222798"/>
                </a:lnTo>
                <a:lnTo>
                  <a:pt x="340662" y="1228327"/>
                </a:lnTo>
                <a:lnTo>
                  <a:pt x="337486" y="1228982"/>
                </a:lnTo>
                <a:lnTo>
                  <a:pt x="336665" y="1240250"/>
                </a:lnTo>
                <a:lnTo>
                  <a:pt x="347108" y="1259375"/>
                </a:lnTo>
                <a:lnTo>
                  <a:pt x="346013" y="1265908"/>
                </a:lnTo>
                <a:lnTo>
                  <a:pt x="351702" y="1268397"/>
                </a:lnTo>
                <a:lnTo>
                  <a:pt x="355931" y="1277821"/>
                </a:lnTo>
                <a:lnTo>
                  <a:pt x="380098" y="1292945"/>
                </a:lnTo>
                <a:lnTo>
                  <a:pt x="356598" y="1294065"/>
                </a:lnTo>
                <a:lnTo>
                  <a:pt x="328874" y="1305730"/>
                </a:lnTo>
                <a:lnTo>
                  <a:pt x="286939" y="1344564"/>
                </a:lnTo>
                <a:lnTo>
                  <a:pt x="261123" y="1356033"/>
                </a:lnTo>
                <a:lnTo>
                  <a:pt x="213293" y="1311837"/>
                </a:lnTo>
                <a:lnTo>
                  <a:pt x="173096" y="1287115"/>
                </a:lnTo>
                <a:lnTo>
                  <a:pt x="158574" y="1320775"/>
                </a:lnTo>
                <a:lnTo>
                  <a:pt x="152871" y="1327524"/>
                </a:lnTo>
                <a:lnTo>
                  <a:pt x="149627" y="1326989"/>
                </a:lnTo>
                <a:lnTo>
                  <a:pt x="129940" y="1321996"/>
                </a:lnTo>
                <a:lnTo>
                  <a:pt x="119674" y="1313819"/>
                </a:lnTo>
                <a:lnTo>
                  <a:pt x="75083" y="1292917"/>
                </a:lnTo>
                <a:lnTo>
                  <a:pt x="77360" y="1267185"/>
                </a:lnTo>
                <a:lnTo>
                  <a:pt x="66834" y="1259553"/>
                </a:lnTo>
                <a:lnTo>
                  <a:pt x="55104" y="1273329"/>
                </a:lnTo>
                <a:lnTo>
                  <a:pt x="45074" y="1271708"/>
                </a:lnTo>
                <a:lnTo>
                  <a:pt x="31185" y="1263736"/>
                </a:lnTo>
                <a:lnTo>
                  <a:pt x="38944" y="1253647"/>
                </a:lnTo>
                <a:lnTo>
                  <a:pt x="23159" y="1250961"/>
                </a:lnTo>
                <a:lnTo>
                  <a:pt x="15002" y="1245843"/>
                </a:lnTo>
                <a:lnTo>
                  <a:pt x="12931" y="1251634"/>
                </a:lnTo>
                <a:lnTo>
                  <a:pt x="0" y="1246257"/>
                </a:lnTo>
                <a:lnTo>
                  <a:pt x="2971" y="1257129"/>
                </a:lnTo>
                <a:lnTo>
                  <a:pt x="8818" y="1265247"/>
                </a:lnTo>
                <a:lnTo>
                  <a:pt x="13802" y="1270333"/>
                </a:lnTo>
                <a:lnTo>
                  <a:pt x="9188" y="1277910"/>
                </a:lnTo>
                <a:lnTo>
                  <a:pt x="12296" y="1302270"/>
                </a:lnTo>
                <a:lnTo>
                  <a:pt x="18380" y="1310969"/>
                </a:lnTo>
                <a:lnTo>
                  <a:pt x="33034" y="1317688"/>
                </a:lnTo>
                <a:lnTo>
                  <a:pt x="31577" y="1319803"/>
                </a:lnTo>
                <a:lnTo>
                  <a:pt x="35595" y="1319535"/>
                </a:lnTo>
                <a:lnTo>
                  <a:pt x="42363" y="1328049"/>
                </a:lnTo>
                <a:lnTo>
                  <a:pt x="46214" y="1334821"/>
                </a:lnTo>
                <a:lnTo>
                  <a:pt x="48389" y="1356274"/>
                </a:lnTo>
                <a:lnTo>
                  <a:pt x="71229" y="1375753"/>
                </a:lnTo>
                <a:lnTo>
                  <a:pt x="86738" y="1360972"/>
                </a:lnTo>
                <a:lnTo>
                  <a:pt x="100553" y="1365562"/>
                </a:lnTo>
                <a:lnTo>
                  <a:pt x="111762" y="1372695"/>
                </a:lnTo>
                <a:lnTo>
                  <a:pt x="136793" y="1401179"/>
                </a:lnTo>
                <a:lnTo>
                  <a:pt x="113900" y="1416245"/>
                </a:lnTo>
                <a:lnTo>
                  <a:pt x="88939" y="1465438"/>
                </a:lnTo>
                <a:lnTo>
                  <a:pt x="95736" y="1462979"/>
                </a:lnTo>
                <a:lnTo>
                  <a:pt x="113498" y="1471776"/>
                </a:lnTo>
                <a:lnTo>
                  <a:pt x="147223" y="1502276"/>
                </a:lnTo>
                <a:lnTo>
                  <a:pt x="156007" y="1515832"/>
                </a:lnTo>
                <a:lnTo>
                  <a:pt x="171174" y="1496321"/>
                </a:lnTo>
                <a:lnTo>
                  <a:pt x="182629" y="1489945"/>
                </a:lnTo>
                <a:lnTo>
                  <a:pt x="195645" y="1488671"/>
                </a:lnTo>
                <a:lnTo>
                  <a:pt x="188898" y="1532834"/>
                </a:lnTo>
                <a:lnTo>
                  <a:pt x="189798" y="1547319"/>
                </a:lnTo>
                <a:lnTo>
                  <a:pt x="224750" y="1609333"/>
                </a:lnTo>
                <a:lnTo>
                  <a:pt x="288582" y="1658198"/>
                </a:lnTo>
                <a:close/>
              </a:path>
            </a:pathLst>
          </a:custGeom>
          <a:solidFill>
            <a:srgbClr val="2C4446"/>
          </a:solidFill>
          <a:ln w="9525">
            <a:solidFill>
              <a:srgbClr val="1C2B2D"/>
            </a:solidFill>
            <a:prstDash val="solid"/>
          </a:ln>
        </p:spPr>
        <p:txBody>
          <a:bodyPr/>
          <a:lstStyle/>
          <a:p>
            <a:endParaRPr/>
          </a:p>
        </p:txBody>
      </p:sp>
      <p:sp>
        <p:nvSpPr>
          <p:cNvPr id="8" name="Map Patigi"/>
          <p:cNvSpPr/>
          <p:nvPr/>
        </p:nvSpPr>
        <p:spPr>
          <a:xfrm>
            <a:off x="11024706" y="3638449"/>
            <a:ext cx="1594014" cy="1041235"/>
          </a:xfrm>
          <a:custGeom>
            <a:avLst/>
            <a:gdLst/>
            <a:ahLst/>
            <a:cxnLst/>
            <a:rect l="l" t="t" r="r" b="b"/>
            <a:pathLst>
              <a:path w="1594014" h="1041235">
                <a:moveTo>
                  <a:pt x="65679" y="867291"/>
                </a:moveTo>
                <a:lnTo>
                  <a:pt x="79986" y="854112"/>
                </a:lnTo>
                <a:lnTo>
                  <a:pt x="104470" y="841871"/>
                </a:lnTo>
                <a:lnTo>
                  <a:pt x="126235" y="826907"/>
                </a:lnTo>
                <a:lnTo>
                  <a:pt x="153440" y="790180"/>
                </a:lnTo>
                <a:lnTo>
                  <a:pt x="165683" y="768417"/>
                </a:lnTo>
                <a:lnTo>
                  <a:pt x="179285" y="757533"/>
                </a:lnTo>
                <a:lnTo>
                  <a:pt x="202409" y="756174"/>
                </a:lnTo>
                <a:lnTo>
                  <a:pt x="199689" y="749373"/>
                </a:lnTo>
                <a:lnTo>
                  <a:pt x="221551" y="752567"/>
                </a:lnTo>
                <a:lnTo>
                  <a:pt x="262323" y="780293"/>
                </a:lnTo>
                <a:lnTo>
                  <a:pt x="281894" y="801495"/>
                </a:lnTo>
                <a:lnTo>
                  <a:pt x="322666" y="814541"/>
                </a:lnTo>
                <a:lnTo>
                  <a:pt x="373224" y="848790"/>
                </a:lnTo>
                <a:lnTo>
                  <a:pt x="459662" y="900979"/>
                </a:lnTo>
                <a:lnTo>
                  <a:pt x="550550" y="921168"/>
                </a:lnTo>
                <a:lnTo>
                  <a:pt x="583609" y="935228"/>
                </a:lnTo>
                <a:lnTo>
                  <a:pt x="671678" y="951537"/>
                </a:lnTo>
                <a:lnTo>
                  <a:pt x="740175" y="971108"/>
                </a:lnTo>
                <a:lnTo>
                  <a:pt x="785840" y="976000"/>
                </a:lnTo>
                <a:lnTo>
                  <a:pt x="811934" y="972737"/>
                </a:lnTo>
                <a:lnTo>
                  <a:pt x="833136" y="974369"/>
                </a:lnTo>
                <a:lnTo>
                  <a:pt x="873908" y="982523"/>
                </a:lnTo>
                <a:lnTo>
                  <a:pt x="999486" y="979262"/>
                </a:lnTo>
                <a:lnTo>
                  <a:pt x="1025581" y="990677"/>
                </a:lnTo>
                <a:lnTo>
                  <a:pt x="1089185" y="1010249"/>
                </a:lnTo>
                <a:lnTo>
                  <a:pt x="1133220" y="1016772"/>
                </a:lnTo>
                <a:lnTo>
                  <a:pt x="1157683" y="1023295"/>
                </a:lnTo>
                <a:lnTo>
                  <a:pt x="1203348" y="1026557"/>
                </a:lnTo>
                <a:lnTo>
                  <a:pt x="1257168" y="1041235"/>
                </a:lnTo>
                <a:lnTo>
                  <a:pt x="1296309" y="1039606"/>
                </a:lnTo>
                <a:lnTo>
                  <a:pt x="1332189" y="1031449"/>
                </a:lnTo>
                <a:lnTo>
                  <a:pt x="1341594" y="1023612"/>
                </a:lnTo>
                <a:lnTo>
                  <a:pt x="1371330" y="998832"/>
                </a:lnTo>
                <a:lnTo>
                  <a:pt x="1399055" y="964583"/>
                </a:lnTo>
                <a:lnTo>
                  <a:pt x="1402689" y="943994"/>
                </a:lnTo>
                <a:lnTo>
                  <a:pt x="1403948" y="904240"/>
                </a:lnTo>
                <a:lnTo>
                  <a:pt x="1426781" y="715058"/>
                </a:lnTo>
                <a:lnTo>
                  <a:pt x="1443089" y="690594"/>
                </a:lnTo>
                <a:lnTo>
                  <a:pt x="1472445" y="633512"/>
                </a:lnTo>
                <a:lnTo>
                  <a:pt x="1501801" y="550337"/>
                </a:lnTo>
                <a:lnTo>
                  <a:pt x="1516479" y="499779"/>
                </a:lnTo>
                <a:lnTo>
                  <a:pt x="1594014" y="360646"/>
                </a:lnTo>
                <a:lnTo>
                  <a:pt x="1583346" y="356261"/>
                </a:lnTo>
                <a:lnTo>
                  <a:pt x="1547466" y="366046"/>
                </a:lnTo>
                <a:lnTo>
                  <a:pt x="1514849" y="382355"/>
                </a:lnTo>
                <a:lnTo>
                  <a:pt x="1475707" y="383986"/>
                </a:lnTo>
                <a:lnTo>
                  <a:pt x="1439827" y="322012"/>
                </a:lnTo>
                <a:lnTo>
                  <a:pt x="1430935" y="318625"/>
                </a:lnTo>
                <a:lnTo>
                  <a:pt x="1405579" y="308966"/>
                </a:lnTo>
                <a:lnTo>
                  <a:pt x="1345236" y="304072"/>
                </a:lnTo>
                <a:lnTo>
                  <a:pt x="1242489" y="307334"/>
                </a:lnTo>
                <a:lnTo>
                  <a:pt x="1175623" y="322012"/>
                </a:lnTo>
                <a:lnTo>
                  <a:pt x="1133220" y="325274"/>
                </a:lnTo>
                <a:lnTo>
                  <a:pt x="1125065" y="312226"/>
                </a:lnTo>
                <a:lnTo>
                  <a:pt x="1063091" y="328535"/>
                </a:lnTo>
                <a:lnTo>
                  <a:pt x="1032105" y="339952"/>
                </a:lnTo>
                <a:lnTo>
                  <a:pt x="978285" y="325274"/>
                </a:lnTo>
                <a:lnTo>
                  <a:pt x="948929" y="331797"/>
                </a:lnTo>
                <a:lnTo>
                  <a:pt x="766269" y="341583"/>
                </a:lnTo>
                <a:lnTo>
                  <a:pt x="723865" y="318751"/>
                </a:lnTo>
                <a:lnTo>
                  <a:pt x="696141" y="277977"/>
                </a:lnTo>
                <a:lnTo>
                  <a:pt x="658630" y="229051"/>
                </a:lnTo>
                <a:lnTo>
                  <a:pt x="630905" y="185017"/>
                </a:lnTo>
                <a:lnTo>
                  <a:pt x="599918" y="167077"/>
                </a:lnTo>
                <a:lnTo>
                  <a:pt x="557515" y="168708"/>
                </a:lnTo>
                <a:lnTo>
                  <a:pt x="505326" y="163816"/>
                </a:lnTo>
                <a:lnTo>
                  <a:pt x="458030" y="154030"/>
                </a:lnTo>
                <a:lnTo>
                  <a:pt x="412366" y="119782"/>
                </a:lnTo>
                <a:lnTo>
                  <a:pt x="384640" y="88795"/>
                </a:lnTo>
                <a:lnTo>
                  <a:pt x="376485" y="70855"/>
                </a:lnTo>
                <a:lnTo>
                  <a:pt x="299833" y="26821"/>
                </a:lnTo>
                <a:lnTo>
                  <a:pt x="270575" y="0"/>
                </a:lnTo>
                <a:lnTo>
                  <a:pt x="33822" y="127398"/>
                </a:lnTo>
                <a:lnTo>
                  <a:pt x="19223" y="166165"/>
                </a:lnTo>
                <a:lnTo>
                  <a:pt x="33542" y="255636"/>
                </a:lnTo>
                <a:lnTo>
                  <a:pt x="55686" y="292562"/>
                </a:lnTo>
                <a:lnTo>
                  <a:pt x="84772" y="316101"/>
                </a:lnTo>
                <a:lnTo>
                  <a:pt x="97297" y="345337"/>
                </a:lnTo>
                <a:lnTo>
                  <a:pt x="76744" y="383601"/>
                </a:lnTo>
                <a:lnTo>
                  <a:pt x="57863" y="404267"/>
                </a:lnTo>
                <a:lnTo>
                  <a:pt x="40082" y="441785"/>
                </a:lnTo>
                <a:lnTo>
                  <a:pt x="10059" y="461497"/>
                </a:lnTo>
                <a:lnTo>
                  <a:pt x="0" y="453264"/>
                </a:lnTo>
                <a:lnTo>
                  <a:pt x="14133" y="508136"/>
                </a:lnTo>
                <a:lnTo>
                  <a:pt x="19122" y="544716"/>
                </a:lnTo>
                <a:lnTo>
                  <a:pt x="20785" y="599588"/>
                </a:lnTo>
                <a:lnTo>
                  <a:pt x="10808" y="687712"/>
                </a:lnTo>
                <a:lnTo>
                  <a:pt x="14133" y="759211"/>
                </a:lnTo>
                <a:lnTo>
                  <a:pt x="24110" y="794129"/>
                </a:lnTo>
                <a:lnTo>
                  <a:pt x="44063" y="842349"/>
                </a:lnTo>
                <a:close/>
              </a:path>
            </a:pathLst>
          </a:custGeom>
          <a:solidFill>
            <a:srgbClr val="34514F"/>
          </a:solidFill>
          <a:ln w="9525">
            <a:solidFill>
              <a:srgbClr val="1C2B2D"/>
            </a:solidFill>
            <a:prstDash val="solid"/>
          </a:ln>
        </p:spPr>
        <p:txBody>
          <a:bodyPr/>
          <a:lstStyle/>
          <a:p>
            <a:endParaRPr/>
          </a:p>
        </p:txBody>
      </p:sp>
      <p:sp>
        <p:nvSpPr>
          <p:cNvPr id="9" name="Map Edu"/>
          <p:cNvSpPr/>
          <p:nvPr/>
        </p:nvSpPr>
        <p:spPr>
          <a:xfrm>
            <a:off x="9921758" y="3046606"/>
            <a:ext cx="1373523" cy="1106631"/>
          </a:xfrm>
          <a:custGeom>
            <a:avLst/>
            <a:gdLst/>
            <a:ahLst/>
            <a:cxnLst/>
            <a:rect l="l" t="t" r="r" b="b"/>
            <a:pathLst>
              <a:path w="1373523" h="1106631">
                <a:moveTo>
                  <a:pt x="1102948" y="1045108"/>
                </a:moveTo>
                <a:lnTo>
                  <a:pt x="1113007" y="1053340"/>
                </a:lnTo>
                <a:lnTo>
                  <a:pt x="1143030" y="1033629"/>
                </a:lnTo>
                <a:lnTo>
                  <a:pt x="1160810" y="996111"/>
                </a:lnTo>
                <a:lnTo>
                  <a:pt x="1179692" y="975445"/>
                </a:lnTo>
                <a:lnTo>
                  <a:pt x="1200245" y="937181"/>
                </a:lnTo>
                <a:lnTo>
                  <a:pt x="1187720" y="907945"/>
                </a:lnTo>
                <a:lnTo>
                  <a:pt x="1158634" y="884406"/>
                </a:lnTo>
                <a:lnTo>
                  <a:pt x="1136489" y="847479"/>
                </a:lnTo>
                <a:lnTo>
                  <a:pt x="1122170" y="758008"/>
                </a:lnTo>
                <a:lnTo>
                  <a:pt x="1136769" y="719242"/>
                </a:lnTo>
                <a:lnTo>
                  <a:pt x="1373523" y="591844"/>
                </a:lnTo>
                <a:lnTo>
                  <a:pt x="1363640" y="582784"/>
                </a:lnTo>
                <a:lnTo>
                  <a:pt x="1355486" y="555059"/>
                </a:lnTo>
                <a:lnTo>
                  <a:pt x="1327122" y="535943"/>
                </a:lnTo>
                <a:lnTo>
                  <a:pt x="1299916" y="527780"/>
                </a:lnTo>
                <a:lnTo>
                  <a:pt x="1246866" y="526421"/>
                </a:lnTo>
                <a:lnTo>
                  <a:pt x="1223741" y="520980"/>
                </a:lnTo>
                <a:lnTo>
                  <a:pt x="1208779" y="507377"/>
                </a:lnTo>
                <a:lnTo>
                  <a:pt x="1191095" y="478812"/>
                </a:lnTo>
                <a:lnTo>
                  <a:pt x="1125803" y="458407"/>
                </a:lnTo>
                <a:lnTo>
                  <a:pt x="1091797" y="458407"/>
                </a:lnTo>
                <a:lnTo>
                  <a:pt x="1057790" y="450247"/>
                </a:lnTo>
                <a:lnTo>
                  <a:pt x="1026504" y="435284"/>
                </a:lnTo>
                <a:lnTo>
                  <a:pt x="1015622" y="423041"/>
                </a:lnTo>
                <a:lnTo>
                  <a:pt x="972093" y="418960"/>
                </a:lnTo>
                <a:lnTo>
                  <a:pt x="939447" y="424401"/>
                </a:lnTo>
                <a:lnTo>
                  <a:pt x="921764" y="431203"/>
                </a:lnTo>
                <a:lnTo>
                  <a:pt x="890478" y="414879"/>
                </a:lnTo>
                <a:lnTo>
                  <a:pt x="870074" y="409439"/>
                </a:lnTo>
                <a:lnTo>
                  <a:pt x="848310" y="395836"/>
                </a:lnTo>
                <a:lnTo>
                  <a:pt x="819744" y="386314"/>
                </a:lnTo>
                <a:lnTo>
                  <a:pt x="750371" y="378152"/>
                </a:lnTo>
                <a:lnTo>
                  <a:pt x="725887" y="361830"/>
                </a:lnTo>
                <a:lnTo>
                  <a:pt x="692561" y="345506"/>
                </a:lnTo>
                <a:lnTo>
                  <a:pt x="668075" y="307419"/>
                </a:lnTo>
                <a:lnTo>
                  <a:pt x="617746" y="240767"/>
                </a:lnTo>
                <a:lnTo>
                  <a:pt x="593261" y="201318"/>
                </a:lnTo>
                <a:lnTo>
                  <a:pt x="489882" y="144188"/>
                </a:lnTo>
                <a:lnTo>
                  <a:pt x="404185" y="89777"/>
                </a:lnTo>
                <a:lnTo>
                  <a:pt x="370178" y="39449"/>
                </a:lnTo>
                <a:lnTo>
                  <a:pt x="338893" y="19043"/>
                </a:lnTo>
                <a:lnTo>
                  <a:pt x="306246" y="4081"/>
                </a:lnTo>
                <a:lnTo>
                  <a:pt x="266799" y="0"/>
                </a:lnTo>
                <a:lnTo>
                  <a:pt x="216470" y="13603"/>
                </a:lnTo>
                <a:lnTo>
                  <a:pt x="197425" y="28565"/>
                </a:lnTo>
                <a:lnTo>
                  <a:pt x="119891" y="62573"/>
                </a:lnTo>
                <a:lnTo>
                  <a:pt x="95407" y="72095"/>
                </a:lnTo>
                <a:lnTo>
                  <a:pt x="45077" y="80255"/>
                </a:lnTo>
                <a:lnTo>
                  <a:pt x="26033" y="92498"/>
                </a:lnTo>
                <a:lnTo>
                  <a:pt x="25003" y="99704"/>
                </a:lnTo>
                <a:lnTo>
                  <a:pt x="40996" y="133306"/>
                </a:lnTo>
                <a:lnTo>
                  <a:pt x="51878" y="142828"/>
                </a:lnTo>
                <a:lnTo>
                  <a:pt x="45077" y="165952"/>
                </a:lnTo>
                <a:lnTo>
                  <a:pt x="55959" y="176834"/>
                </a:lnTo>
                <a:lnTo>
                  <a:pt x="68201" y="180915"/>
                </a:lnTo>
                <a:lnTo>
                  <a:pt x="72282" y="202680"/>
                </a:lnTo>
                <a:lnTo>
                  <a:pt x="73642" y="242126"/>
                </a:lnTo>
                <a:lnTo>
                  <a:pt x="69562" y="250288"/>
                </a:lnTo>
                <a:lnTo>
                  <a:pt x="68201" y="265251"/>
                </a:lnTo>
                <a:lnTo>
                  <a:pt x="57319" y="276132"/>
                </a:lnTo>
                <a:lnTo>
                  <a:pt x="54598" y="288375"/>
                </a:lnTo>
                <a:lnTo>
                  <a:pt x="58679" y="296537"/>
                </a:lnTo>
                <a:lnTo>
                  <a:pt x="53752" y="301860"/>
                </a:lnTo>
                <a:lnTo>
                  <a:pt x="78693" y="360055"/>
                </a:lnTo>
                <a:lnTo>
                  <a:pt x="88669" y="376683"/>
                </a:lnTo>
                <a:lnTo>
                  <a:pt x="88669" y="428228"/>
                </a:lnTo>
                <a:lnTo>
                  <a:pt x="67054" y="464810"/>
                </a:lnTo>
                <a:lnTo>
                  <a:pt x="59254" y="521055"/>
                </a:lnTo>
                <a:lnTo>
                  <a:pt x="15250" y="563043"/>
                </a:lnTo>
                <a:lnTo>
                  <a:pt x="0" y="613560"/>
                </a:lnTo>
                <a:lnTo>
                  <a:pt x="17805" y="638979"/>
                </a:lnTo>
                <a:lnTo>
                  <a:pt x="22097" y="662361"/>
                </a:lnTo>
                <a:lnTo>
                  <a:pt x="28830" y="676744"/>
                </a:lnTo>
                <a:lnTo>
                  <a:pt x="47617" y="683696"/>
                </a:lnTo>
                <a:lnTo>
                  <a:pt x="65447" y="696043"/>
                </a:lnTo>
                <a:lnTo>
                  <a:pt x="87168" y="684080"/>
                </a:lnTo>
                <a:lnTo>
                  <a:pt x="123587" y="682630"/>
                </a:lnTo>
                <a:lnTo>
                  <a:pt x="193423" y="710897"/>
                </a:lnTo>
                <a:lnTo>
                  <a:pt x="210051" y="720872"/>
                </a:lnTo>
                <a:lnTo>
                  <a:pt x="217385" y="734719"/>
                </a:lnTo>
                <a:lnTo>
                  <a:pt x="214961" y="740798"/>
                </a:lnTo>
                <a:lnTo>
                  <a:pt x="215657" y="756089"/>
                </a:lnTo>
                <a:lnTo>
                  <a:pt x="225203" y="763260"/>
                </a:lnTo>
                <a:lnTo>
                  <a:pt x="225588" y="774007"/>
                </a:lnTo>
                <a:lnTo>
                  <a:pt x="246513" y="769062"/>
                </a:lnTo>
                <a:lnTo>
                  <a:pt x="253079" y="770574"/>
                </a:lnTo>
                <a:lnTo>
                  <a:pt x="268246" y="759115"/>
                </a:lnTo>
                <a:lnTo>
                  <a:pt x="296513" y="757453"/>
                </a:lnTo>
                <a:lnTo>
                  <a:pt x="333094" y="764105"/>
                </a:lnTo>
                <a:lnTo>
                  <a:pt x="376326" y="782395"/>
                </a:lnTo>
                <a:lnTo>
                  <a:pt x="431197" y="882160"/>
                </a:lnTo>
                <a:lnTo>
                  <a:pt x="436185" y="903775"/>
                </a:lnTo>
                <a:lnTo>
                  <a:pt x="454475" y="942019"/>
                </a:lnTo>
                <a:lnTo>
                  <a:pt x="471102" y="958645"/>
                </a:lnTo>
                <a:lnTo>
                  <a:pt x="492718" y="965297"/>
                </a:lnTo>
                <a:lnTo>
                  <a:pt x="515996" y="983587"/>
                </a:lnTo>
                <a:lnTo>
                  <a:pt x="554240" y="998551"/>
                </a:lnTo>
                <a:lnTo>
                  <a:pt x="587495" y="1016843"/>
                </a:lnTo>
                <a:lnTo>
                  <a:pt x="599134" y="1028482"/>
                </a:lnTo>
                <a:lnTo>
                  <a:pt x="660656" y="1038459"/>
                </a:lnTo>
                <a:lnTo>
                  <a:pt x="748782" y="1096654"/>
                </a:lnTo>
                <a:lnTo>
                  <a:pt x="790350" y="1106631"/>
                </a:lnTo>
                <a:lnTo>
                  <a:pt x="823605" y="1104967"/>
                </a:lnTo>
                <a:lnTo>
                  <a:pt x="855198" y="1078364"/>
                </a:lnTo>
                <a:lnTo>
                  <a:pt x="928359" y="1006866"/>
                </a:lnTo>
                <a:lnTo>
                  <a:pt x="953300" y="998551"/>
                </a:lnTo>
                <a:lnTo>
                  <a:pt x="973381" y="1024064"/>
                </a:lnTo>
                <a:lnTo>
                  <a:pt x="986696" y="1063941"/>
                </a:lnTo>
                <a:lnTo>
                  <a:pt x="1037150" y="1062161"/>
                </a:lnTo>
                <a:lnTo>
                  <a:pt x="1060324" y="1046627"/>
                </a:lnTo>
                <a:lnTo>
                  <a:pt x="1080508" y="1040343"/>
                </a:lnTo>
                <a:close/>
              </a:path>
            </a:pathLst>
          </a:custGeom>
          <a:solidFill>
            <a:srgbClr val="34514F"/>
          </a:solidFill>
          <a:ln w="9525">
            <a:solidFill>
              <a:srgbClr val="1C2B2D"/>
            </a:solidFill>
            <a:prstDash val="solid"/>
          </a:ln>
        </p:spPr>
        <p:txBody>
          <a:bodyPr/>
          <a:lstStyle/>
          <a:p>
            <a:endParaRPr/>
          </a:p>
        </p:txBody>
      </p:sp>
      <p:sp>
        <p:nvSpPr>
          <p:cNvPr id="10" name="Map Ilorin South"/>
          <p:cNvSpPr/>
          <p:nvPr/>
        </p:nvSpPr>
        <p:spPr>
          <a:xfrm>
            <a:off x="9288260" y="4464586"/>
            <a:ext cx="40790" cy="39463"/>
          </a:xfrm>
          <a:custGeom>
            <a:avLst/>
            <a:gdLst/>
            <a:ahLst/>
            <a:cxnLst/>
            <a:rect l="l" t="t" r="r" b="b"/>
            <a:pathLst>
              <a:path w="40790" h="39463">
                <a:moveTo>
                  <a:pt x="2136" y="11869"/>
                </a:moveTo>
                <a:lnTo>
                  <a:pt x="0" y="14019"/>
                </a:lnTo>
                <a:lnTo>
                  <a:pt x="10573" y="35193"/>
                </a:lnTo>
                <a:lnTo>
                  <a:pt x="25943" y="39463"/>
                </a:lnTo>
                <a:lnTo>
                  <a:pt x="27125" y="24499"/>
                </a:lnTo>
                <a:lnTo>
                  <a:pt x="32829" y="25081"/>
                </a:lnTo>
                <a:lnTo>
                  <a:pt x="40790" y="14820"/>
                </a:lnTo>
                <a:lnTo>
                  <a:pt x="27726" y="1413"/>
                </a:lnTo>
                <a:lnTo>
                  <a:pt x="27340" y="4067"/>
                </a:lnTo>
                <a:lnTo>
                  <a:pt x="22463" y="2719"/>
                </a:lnTo>
                <a:lnTo>
                  <a:pt x="16073" y="5420"/>
                </a:lnTo>
                <a:lnTo>
                  <a:pt x="10059" y="0"/>
                </a:lnTo>
                <a:lnTo>
                  <a:pt x="7446" y="150"/>
                </a:lnTo>
                <a:lnTo>
                  <a:pt x="5563" y="10867"/>
                </a:lnTo>
                <a:close/>
              </a:path>
            </a:pathLst>
          </a:custGeom>
          <a:solidFill>
            <a:srgbClr val="2C4446"/>
          </a:solidFill>
          <a:ln w="9525">
            <a:solidFill>
              <a:srgbClr val="1C2B2D"/>
            </a:solidFill>
            <a:prstDash val="solid"/>
          </a:ln>
        </p:spPr>
        <p:txBody>
          <a:bodyPr/>
          <a:lstStyle/>
          <a:p>
            <a:endParaRPr/>
          </a:p>
        </p:txBody>
      </p:sp>
      <p:sp>
        <p:nvSpPr>
          <p:cNvPr id="11" name="Map Ilorin South"/>
          <p:cNvSpPr/>
          <p:nvPr/>
        </p:nvSpPr>
        <p:spPr>
          <a:xfrm>
            <a:off x="9128556" y="4304152"/>
            <a:ext cx="631944" cy="398682"/>
          </a:xfrm>
          <a:custGeom>
            <a:avLst/>
            <a:gdLst/>
            <a:ahLst/>
            <a:cxnLst/>
            <a:rect l="l" t="t" r="r" b="b"/>
            <a:pathLst>
              <a:path w="631944" h="398682">
                <a:moveTo>
                  <a:pt x="197464" y="216477"/>
                </a:moveTo>
                <a:lnTo>
                  <a:pt x="206916" y="233354"/>
                </a:lnTo>
                <a:lnTo>
                  <a:pt x="232748" y="260118"/>
                </a:lnTo>
                <a:lnTo>
                  <a:pt x="235288" y="271252"/>
                </a:lnTo>
                <a:lnTo>
                  <a:pt x="251847" y="288906"/>
                </a:lnTo>
                <a:lnTo>
                  <a:pt x="264778" y="294283"/>
                </a:lnTo>
                <a:lnTo>
                  <a:pt x="266849" y="288492"/>
                </a:lnTo>
                <a:lnTo>
                  <a:pt x="275006" y="293610"/>
                </a:lnTo>
                <a:lnTo>
                  <a:pt x="290791" y="296297"/>
                </a:lnTo>
                <a:lnTo>
                  <a:pt x="283032" y="306385"/>
                </a:lnTo>
                <a:lnTo>
                  <a:pt x="296920" y="314357"/>
                </a:lnTo>
                <a:lnTo>
                  <a:pt x="306951" y="315978"/>
                </a:lnTo>
                <a:lnTo>
                  <a:pt x="318681" y="302202"/>
                </a:lnTo>
                <a:lnTo>
                  <a:pt x="329207" y="309835"/>
                </a:lnTo>
                <a:lnTo>
                  <a:pt x="326930" y="335566"/>
                </a:lnTo>
                <a:lnTo>
                  <a:pt x="371521" y="356469"/>
                </a:lnTo>
                <a:lnTo>
                  <a:pt x="381787" y="364645"/>
                </a:lnTo>
                <a:lnTo>
                  <a:pt x="401474" y="369638"/>
                </a:lnTo>
                <a:lnTo>
                  <a:pt x="404718" y="370173"/>
                </a:lnTo>
                <a:lnTo>
                  <a:pt x="410421" y="363424"/>
                </a:lnTo>
                <a:lnTo>
                  <a:pt x="424942" y="329765"/>
                </a:lnTo>
                <a:lnTo>
                  <a:pt x="465140" y="354486"/>
                </a:lnTo>
                <a:lnTo>
                  <a:pt x="512970" y="398682"/>
                </a:lnTo>
                <a:lnTo>
                  <a:pt x="538786" y="387214"/>
                </a:lnTo>
                <a:lnTo>
                  <a:pt x="580721" y="348379"/>
                </a:lnTo>
                <a:lnTo>
                  <a:pt x="608445" y="336714"/>
                </a:lnTo>
                <a:lnTo>
                  <a:pt x="631944" y="335594"/>
                </a:lnTo>
                <a:lnTo>
                  <a:pt x="607777" y="320471"/>
                </a:lnTo>
                <a:lnTo>
                  <a:pt x="603549" y="311046"/>
                </a:lnTo>
                <a:lnTo>
                  <a:pt x="597860" y="308557"/>
                </a:lnTo>
                <a:lnTo>
                  <a:pt x="598954" y="302024"/>
                </a:lnTo>
                <a:lnTo>
                  <a:pt x="588512" y="282900"/>
                </a:lnTo>
                <a:lnTo>
                  <a:pt x="589333" y="271631"/>
                </a:lnTo>
                <a:lnTo>
                  <a:pt x="592509" y="270976"/>
                </a:lnTo>
                <a:lnTo>
                  <a:pt x="593205" y="265447"/>
                </a:lnTo>
                <a:lnTo>
                  <a:pt x="598314" y="264556"/>
                </a:lnTo>
                <a:lnTo>
                  <a:pt x="597176" y="258578"/>
                </a:lnTo>
                <a:lnTo>
                  <a:pt x="600795" y="255051"/>
                </a:lnTo>
                <a:lnTo>
                  <a:pt x="594828" y="247425"/>
                </a:lnTo>
                <a:lnTo>
                  <a:pt x="601223" y="246773"/>
                </a:lnTo>
                <a:lnTo>
                  <a:pt x="601311" y="242889"/>
                </a:lnTo>
                <a:lnTo>
                  <a:pt x="593467" y="232173"/>
                </a:lnTo>
                <a:lnTo>
                  <a:pt x="599955" y="214661"/>
                </a:lnTo>
                <a:lnTo>
                  <a:pt x="604812" y="212454"/>
                </a:lnTo>
                <a:lnTo>
                  <a:pt x="602318" y="203003"/>
                </a:lnTo>
                <a:lnTo>
                  <a:pt x="525646" y="196117"/>
                </a:lnTo>
                <a:lnTo>
                  <a:pt x="496499" y="189998"/>
                </a:lnTo>
                <a:lnTo>
                  <a:pt x="462447" y="189136"/>
                </a:lnTo>
                <a:lnTo>
                  <a:pt x="449201" y="184042"/>
                </a:lnTo>
                <a:lnTo>
                  <a:pt x="423727" y="156530"/>
                </a:lnTo>
                <a:lnTo>
                  <a:pt x="401857" y="126179"/>
                </a:lnTo>
                <a:lnTo>
                  <a:pt x="381743" y="123384"/>
                </a:lnTo>
                <a:lnTo>
                  <a:pt x="333123" y="141910"/>
                </a:lnTo>
                <a:lnTo>
                  <a:pt x="289199" y="119754"/>
                </a:lnTo>
                <a:lnTo>
                  <a:pt x="284235" y="118500"/>
                </a:lnTo>
                <a:lnTo>
                  <a:pt x="279791" y="122027"/>
                </a:lnTo>
                <a:lnTo>
                  <a:pt x="276349" y="119809"/>
                </a:lnTo>
                <a:lnTo>
                  <a:pt x="276001" y="113613"/>
                </a:lnTo>
                <a:lnTo>
                  <a:pt x="273423" y="115814"/>
                </a:lnTo>
                <a:lnTo>
                  <a:pt x="267747" y="112685"/>
                </a:lnTo>
                <a:lnTo>
                  <a:pt x="266329" y="101572"/>
                </a:lnTo>
                <a:lnTo>
                  <a:pt x="268793" y="87744"/>
                </a:lnTo>
                <a:lnTo>
                  <a:pt x="262150" y="77836"/>
                </a:lnTo>
                <a:lnTo>
                  <a:pt x="258704" y="77484"/>
                </a:lnTo>
                <a:lnTo>
                  <a:pt x="256138" y="69534"/>
                </a:lnTo>
                <a:lnTo>
                  <a:pt x="258346" y="67499"/>
                </a:lnTo>
                <a:lnTo>
                  <a:pt x="247215" y="54506"/>
                </a:lnTo>
                <a:lnTo>
                  <a:pt x="245823" y="45090"/>
                </a:lnTo>
                <a:lnTo>
                  <a:pt x="243333" y="42251"/>
                </a:lnTo>
                <a:lnTo>
                  <a:pt x="239196" y="45193"/>
                </a:lnTo>
                <a:lnTo>
                  <a:pt x="237291" y="35592"/>
                </a:lnTo>
                <a:lnTo>
                  <a:pt x="230933" y="28765"/>
                </a:lnTo>
                <a:lnTo>
                  <a:pt x="236457" y="16086"/>
                </a:lnTo>
                <a:lnTo>
                  <a:pt x="221102" y="14173"/>
                </a:lnTo>
                <a:lnTo>
                  <a:pt x="210654" y="5020"/>
                </a:lnTo>
                <a:lnTo>
                  <a:pt x="192809" y="2268"/>
                </a:lnTo>
                <a:lnTo>
                  <a:pt x="177620" y="4181"/>
                </a:lnTo>
                <a:lnTo>
                  <a:pt x="161450" y="0"/>
                </a:lnTo>
                <a:lnTo>
                  <a:pt x="150315" y="10511"/>
                </a:lnTo>
                <a:lnTo>
                  <a:pt x="130745" y="16005"/>
                </a:lnTo>
                <a:lnTo>
                  <a:pt x="81358" y="19990"/>
                </a:lnTo>
                <a:lnTo>
                  <a:pt x="60979" y="27123"/>
                </a:lnTo>
                <a:lnTo>
                  <a:pt x="49770" y="39349"/>
                </a:lnTo>
                <a:lnTo>
                  <a:pt x="34486" y="42407"/>
                </a:lnTo>
                <a:lnTo>
                  <a:pt x="22171" y="37716"/>
                </a:lnTo>
                <a:lnTo>
                  <a:pt x="13275" y="77034"/>
                </a:lnTo>
                <a:lnTo>
                  <a:pt x="6233" y="86982"/>
                </a:lnTo>
                <a:lnTo>
                  <a:pt x="9964" y="92009"/>
                </a:lnTo>
                <a:lnTo>
                  <a:pt x="2619" y="95544"/>
                </a:lnTo>
                <a:lnTo>
                  <a:pt x="0" y="102120"/>
                </a:lnTo>
                <a:lnTo>
                  <a:pt x="5416" y="109021"/>
                </a:lnTo>
                <a:lnTo>
                  <a:pt x="18516" y="116660"/>
                </a:lnTo>
                <a:lnTo>
                  <a:pt x="10808" y="136475"/>
                </a:lnTo>
                <a:lnTo>
                  <a:pt x="21113" y="145778"/>
                </a:lnTo>
                <a:lnTo>
                  <a:pt x="59358" y="148910"/>
                </a:lnTo>
                <a:lnTo>
                  <a:pt x="62112" y="143075"/>
                </a:lnTo>
                <a:lnTo>
                  <a:pt x="69316" y="144921"/>
                </a:lnTo>
                <a:lnTo>
                  <a:pt x="80531" y="141981"/>
                </a:lnTo>
                <a:lnTo>
                  <a:pt x="85464" y="132472"/>
                </a:lnTo>
                <a:lnTo>
                  <a:pt x="88262" y="134090"/>
                </a:lnTo>
                <a:lnTo>
                  <a:pt x="90363" y="126546"/>
                </a:lnTo>
                <a:lnTo>
                  <a:pt x="87374" y="126177"/>
                </a:lnTo>
                <a:lnTo>
                  <a:pt x="84866" y="118075"/>
                </a:lnTo>
                <a:lnTo>
                  <a:pt x="89556" y="113393"/>
                </a:lnTo>
                <a:lnTo>
                  <a:pt x="89708" y="107838"/>
                </a:lnTo>
                <a:lnTo>
                  <a:pt x="107222" y="119445"/>
                </a:lnTo>
                <a:lnTo>
                  <a:pt x="107477" y="130168"/>
                </a:lnTo>
                <a:lnTo>
                  <a:pt x="112860" y="128245"/>
                </a:lnTo>
                <a:lnTo>
                  <a:pt x="130077" y="111843"/>
                </a:lnTo>
                <a:lnTo>
                  <a:pt x="146719" y="102746"/>
                </a:lnTo>
                <a:lnTo>
                  <a:pt x="170659" y="104140"/>
                </a:lnTo>
                <a:lnTo>
                  <a:pt x="169089" y="85326"/>
                </a:lnTo>
                <a:lnTo>
                  <a:pt x="171866" y="64351"/>
                </a:lnTo>
                <a:lnTo>
                  <a:pt x="180249" y="59039"/>
                </a:lnTo>
                <a:lnTo>
                  <a:pt x="193427" y="64578"/>
                </a:lnTo>
                <a:lnTo>
                  <a:pt x="198263" y="73274"/>
                </a:lnTo>
                <a:lnTo>
                  <a:pt x="202671" y="73278"/>
                </a:lnTo>
                <a:lnTo>
                  <a:pt x="199969" y="76984"/>
                </a:lnTo>
                <a:lnTo>
                  <a:pt x="199655" y="92770"/>
                </a:lnTo>
                <a:lnTo>
                  <a:pt x="206578" y="97654"/>
                </a:lnTo>
                <a:lnTo>
                  <a:pt x="210309" y="106476"/>
                </a:lnTo>
                <a:lnTo>
                  <a:pt x="206561" y="109668"/>
                </a:lnTo>
                <a:lnTo>
                  <a:pt x="208805" y="114015"/>
                </a:lnTo>
                <a:lnTo>
                  <a:pt x="206293" y="114930"/>
                </a:lnTo>
                <a:lnTo>
                  <a:pt x="207460" y="122525"/>
                </a:lnTo>
                <a:lnTo>
                  <a:pt x="204111" y="126718"/>
                </a:lnTo>
                <a:lnTo>
                  <a:pt x="206324" y="129281"/>
                </a:lnTo>
                <a:lnTo>
                  <a:pt x="204139" y="147680"/>
                </a:lnTo>
                <a:lnTo>
                  <a:pt x="214022" y="150447"/>
                </a:lnTo>
                <a:lnTo>
                  <a:pt x="212123" y="157418"/>
                </a:lnTo>
                <a:lnTo>
                  <a:pt x="252474" y="171985"/>
                </a:lnTo>
                <a:lnTo>
                  <a:pt x="251333" y="184301"/>
                </a:lnTo>
                <a:lnTo>
                  <a:pt x="241207" y="195169"/>
                </a:lnTo>
                <a:lnTo>
                  <a:pt x="249999" y="196661"/>
                </a:lnTo>
                <a:lnTo>
                  <a:pt x="247729" y="205511"/>
                </a:lnTo>
                <a:lnTo>
                  <a:pt x="262031" y="213203"/>
                </a:lnTo>
                <a:lnTo>
                  <a:pt x="257078" y="217518"/>
                </a:lnTo>
                <a:lnTo>
                  <a:pt x="253346" y="213068"/>
                </a:lnTo>
                <a:lnTo>
                  <a:pt x="239542" y="224494"/>
                </a:lnTo>
                <a:lnTo>
                  <a:pt x="229874" y="213013"/>
                </a:lnTo>
                <a:close/>
              </a:path>
            </a:pathLst>
          </a:custGeom>
          <a:solidFill>
            <a:srgbClr val="2C4446"/>
          </a:solidFill>
          <a:ln w="9525">
            <a:solidFill>
              <a:srgbClr val="1C2B2D"/>
            </a:solidFill>
            <a:prstDash val="solid"/>
          </a:ln>
        </p:spPr>
        <p:txBody>
          <a:bodyPr/>
          <a:lstStyle/>
          <a:p>
            <a:endParaRPr/>
          </a:p>
        </p:txBody>
      </p:sp>
      <p:sp>
        <p:nvSpPr>
          <p:cNvPr id="12" name="Map Irepodun"/>
          <p:cNvSpPr/>
          <p:nvPr/>
        </p:nvSpPr>
        <p:spPr>
          <a:xfrm>
            <a:off x="9664486" y="4725161"/>
            <a:ext cx="913149" cy="699675"/>
          </a:xfrm>
          <a:custGeom>
            <a:avLst/>
            <a:gdLst/>
            <a:ahLst/>
            <a:cxnLst/>
            <a:rect l="l" t="t" r="r" b="b"/>
            <a:pathLst>
              <a:path w="913149" h="699675">
                <a:moveTo>
                  <a:pt x="128317" y="612090"/>
                </a:moveTo>
                <a:lnTo>
                  <a:pt x="147396" y="618743"/>
                </a:lnTo>
                <a:lnTo>
                  <a:pt x="167057" y="635126"/>
                </a:lnTo>
                <a:lnTo>
                  <a:pt x="189990" y="631303"/>
                </a:lnTo>
                <a:lnTo>
                  <a:pt x="235091" y="606077"/>
                </a:lnTo>
                <a:lnTo>
                  <a:pt x="245029" y="596903"/>
                </a:lnTo>
                <a:lnTo>
                  <a:pt x="239678" y="570149"/>
                </a:lnTo>
                <a:lnTo>
                  <a:pt x="233562" y="558683"/>
                </a:lnTo>
                <a:lnTo>
                  <a:pt x="238149" y="551039"/>
                </a:lnTo>
                <a:lnTo>
                  <a:pt x="285544" y="559448"/>
                </a:lnTo>
                <a:lnTo>
                  <a:pt x="304654" y="560211"/>
                </a:lnTo>
                <a:lnTo>
                  <a:pt x="356636" y="570914"/>
                </a:lnTo>
                <a:lnTo>
                  <a:pt x="384156" y="582381"/>
                </a:lnTo>
                <a:lnTo>
                  <a:pt x="409382" y="606077"/>
                </a:lnTo>
                <a:lnTo>
                  <a:pt x="430021" y="631303"/>
                </a:lnTo>
                <a:lnTo>
                  <a:pt x="452190" y="637419"/>
                </a:lnTo>
                <a:lnTo>
                  <a:pt x="464421" y="648886"/>
                </a:lnTo>
                <a:lnTo>
                  <a:pt x="467479" y="667231"/>
                </a:lnTo>
                <a:lnTo>
                  <a:pt x="472065" y="677170"/>
                </a:lnTo>
                <a:lnTo>
                  <a:pt x="469008" y="693987"/>
                </a:lnTo>
                <a:lnTo>
                  <a:pt x="474040" y="695116"/>
                </a:lnTo>
                <a:lnTo>
                  <a:pt x="477006" y="699675"/>
                </a:lnTo>
                <a:lnTo>
                  <a:pt x="484813" y="690598"/>
                </a:lnTo>
                <a:lnTo>
                  <a:pt x="491643" y="688550"/>
                </a:lnTo>
                <a:lnTo>
                  <a:pt x="497427" y="677679"/>
                </a:lnTo>
                <a:lnTo>
                  <a:pt x="521076" y="683327"/>
                </a:lnTo>
                <a:lnTo>
                  <a:pt x="528686" y="681742"/>
                </a:lnTo>
                <a:lnTo>
                  <a:pt x="550802" y="642005"/>
                </a:lnTo>
                <a:lnTo>
                  <a:pt x="572206" y="623660"/>
                </a:lnTo>
                <a:lnTo>
                  <a:pt x="589023" y="614486"/>
                </a:lnTo>
                <a:lnTo>
                  <a:pt x="595903" y="606077"/>
                </a:lnTo>
                <a:lnTo>
                  <a:pt x="610427" y="598433"/>
                </a:lnTo>
                <a:lnTo>
                  <a:pt x="619601" y="602256"/>
                </a:lnTo>
                <a:lnTo>
                  <a:pt x="630303" y="612958"/>
                </a:lnTo>
                <a:lnTo>
                  <a:pt x="637948" y="626717"/>
                </a:lnTo>
                <a:lnTo>
                  <a:pt x="640937" y="643908"/>
                </a:lnTo>
                <a:lnTo>
                  <a:pt x="664108" y="633325"/>
                </a:lnTo>
                <a:lnTo>
                  <a:pt x="688864" y="613925"/>
                </a:lnTo>
                <a:lnTo>
                  <a:pt x="702761" y="566825"/>
                </a:lnTo>
                <a:lnTo>
                  <a:pt x="712118" y="553118"/>
                </a:lnTo>
                <a:lnTo>
                  <a:pt x="770755" y="516185"/>
                </a:lnTo>
                <a:lnTo>
                  <a:pt x="778841" y="503672"/>
                </a:lnTo>
                <a:lnTo>
                  <a:pt x="797199" y="495359"/>
                </a:lnTo>
                <a:lnTo>
                  <a:pt x="850007" y="496250"/>
                </a:lnTo>
                <a:lnTo>
                  <a:pt x="893971" y="461275"/>
                </a:lnTo>
                <a:lnTo>
                  <a:pt x="909396" y="437482"/>
                </a:lnTo>
                <a:lnTo>
                  <a:pt x="913149" y="424662"/>
                </a:lnTo>
                <a:lnTo>
                  <a:pt x="913149" y="413328"/>
                </a:lnTo>
                <a:lnTo>
                  <a:pt x="901390" y="378524"/>
                </a:lnTo>
                <a:lnTo>
                  <a:pt x="863695" y="365362"/>
                </a:lnTo>
                <a:lnTo>
                  <a:pt x="857712" y="354213"/>
                </a:lnTo>
                <a:lnTo>
                  <a:pt x="847251" y="351542"/>
                </a:lnTo>
                <a:lnTo>
                  <a:pt x="838035" y="341729"/>
                </a:lnTo>
                <a:lnTo>
                  <a:pt x="796525" y="322869"/>
                </a:lnTo>
                <a:lnTo>
                  <a:pt x="776689" y="325863"/>
                </a:lnTo>
                <a:lnTo>
                  <a:pt x="751939" y="350770"/>
                </a:lnTo>
                <a:lnTo>
                  <a:pt x="749346" y="368668"/>
                </a:lnTo>
                <a:lnTo>
                  <a:pt x="723055" y="415960"/>
                </a:lnTo>
                <a:lnTo>
                  <a:pt x="709887" y="432393"/>
                </a:lnTo>
                <a:lnTo>
                  <a:pt x="693322" y="444598"/>
                </a:lnTo>
                <a:lnTo>
                  <a:pt x="677631" y="451570"/>
                </a:lnTo>
                <a:lnTo>
                  <a:pt x="619223" y="453314"/>
                </a:lnTo>
                <a:lnTo>
                  <a:pt x="554713" y="441110"/>
                </a:lnTo>
                <a:lnTo>
                  <a:pt x="486716" y="388804"/>
                </a:lnTo>
                <a:lnTo>
                  <a:pt x="458819" y="373113"/>
                </a:lnTo>
                <a:lnTo>
                  <a:pt x="397809" y="299146"/>
                </a:lnTo>
                <a:lnTo>
                  <a:pt x="382372" y="287926"/>
                </a:lnTo>
                <a:lnTo>
                  <a:pt x="385419" y="270643"/>
                </a:lnTo>
                <a:lnTo>
                  <a:pt x="396731" y="244546"/>
                </a:lnTo>
                <a:lnTo>
                  <a:pt x="390738" y="199650"/>
                </a:lnTo>
                <a:lnTo>
                  <a:pt x="404389" y="185419"/>
                </a:lnTo>
                <a:lnTo>
                  <a:pt x="406836" y="153288"/>
                </a:lnTo>
                <a:lnTo>
                  <a:pt x="396241" y="84467"/>
                </a:lnTo>
                <a:lnTo>
                  <a:pt x="390844" y="66368"/>
                </a:lnTo>
                <a:lnTo>
                  <a:pt x="369466" y="40371"/>
                </a:lnTo>
                <a:lnTo>
                  <a:pt x="363460" y="22869"/>
                </a:lnTo>
                <a:lnTo>
                  <a:pt x="344618" y="870"/>
                </a:lnTo>
                <a:lnTo>
                  <a:pt x="311492" y="0"/>
                </a:lnTo>
                <a:lnTo>
                  <a:pt x="243494" y="5230"/>
                </a:lnTo>
                <a:lnTo>
                  <a:pt x="170266" y="22666"/>
                </a:lnTo>
                <a:lnTo>
                  <a:pt x="161257" y="52274"/>
                </a:lnTo>
                <a:lnTo>
                  <a:pt x="169462" y="72628"/>
                </a:lnTo>
                <a:lnTo>
                  <a:pt x="163671" y="111478"/>
                </a:lnTo>
                <a:lnTo>
                  <a:pt x="163699" y="135781"/>
                </a:lnTo>
                <a:lnTo>
                  <a:pt x="125807" y="244964"/>
                </a:lnTo>
                <a:lnTo>
                  <a:pt x="108371" y="273732"/>
                </a:lnTo>
                <a:lnTo>
                  <a:pt x="63911" y="309475"/>
                </a:lnTo>
                <a:lnTo>
                  <a:pt x="40374" y="319935"/>
                </a:lnTo>
                <a:lnTo>
                  <a:pt x="24292" y="322005"/>
                </a:lnTo>
                <a:lnTo>
                  <a:pt x="4676" y="326165"/>
                </a:lnTo>
                <a:lnTo>
                  <a:pt x="0" y="334979"/>
                </a:lnTo>
                <a:lnTo>
                  <a:pt x="8009" y="347238"/>
                </a:lnTo>
                <a:lnTo>
                  <a:pt x="48479" y="353329"/>
                </a:lnTo>
                <a:lnTo>
                  <a:pt x="101407" y="381430"/>
                </a:lnTo>
                <a:lnTo>
                  <a:pt x="128765" y="414209"/>
                </a:lnTo>
                <a:lnTo>
                  <a:pt x="141730" y="445045"/>
                </a:lnTo>
                <a:lnTo>
                  <a:pt x="150821" y="455097"/>
                </a:lnTo>
                <a:lnTo>
                  <a:pt x="159779" y="479596"/>
                </a:lnTo>
                <a:lnTo>
                  <a:pt x="159120" y="505861"/>
                </a:lnTo>
                <a:lnTo>
                  <a:pt x="168151" y="538908"/>
                </a:lnTo>
                <a:lnTo>
                  <a:pt x="163181" y="574277"/>
                </a:lnTo>
                <a:lnTo>
                  <a:pt x="168539" y="578677"/>
                </a:lnTo>
                <a:close/>
              </a:path>
            </a:pathLst>
          </a:custGeom>
          <a:solidFill>
            <a:srgbClr val="2C4446"/>
          </a:solidFill>
          <a:ln w="9525">
            <a:solidFill>
              <a:srgbClr val="1C2B2D"/>
            </a:solidFill>
            <a:prstDash val="solid"/>
          </a:ln>
        </p:spPr>
        <p:txBody>
          <a:bodyPr/>
          <a:lstStyle/>
          <a:p>
            <a:endParaRPr/>
          </a:p>
        </p:txBody>
      </p:sp>
      <p:sp>
        <p:nvSpPr>
          <p:cNvPr id="13" name="Map Offa"/>
          <p:cNvSpPr/>
          <p:nvPr/>
        </p:nvSpPr>
        <p:spPr>
          <a:xfrm>
            <a:off x="9494297" y="5031675"/>
            <a:ext cx="216504" cy="189002"/>
          </a:xfrm>
          <a:custGeom>
            <a:avLst/>
            <a:gdLst/>
            <a:ahLst/>
            <a:cxnLst/>
            <a:rect l="l" t="t" r="r" b="b"/>
            <a:pathLst>
              <a:path w="216504" h="189002">
                <a:moveTo>
                  <a:pt x="0" y="110149"/>
                </a:moveTo>
                <a:lnTo>
                  <a:pt x="281" y="146564"/>
                </a:lnTo>
                <a:lnTo>
                  <a:pt x="17749" y="146246"/>
                </a:lnTo>
                <a:lnTo>
                  <a:pt x="42853" y="158710"/>
                </a:lnTo>
                <a:lnTo>
                  <a:pt x="43425" y="169264"/>
                </a:lnTo>
                <a:lnTo>
                  <a:pt x="47544" y="173876"/>
                </a:lnTo>
                <a:lnTo>
                  <a:pt x="57758" y="171388"/>
                </a:lnTo>
                <a:lnTo>
                  <a:pt x="68408" y="186259"/>
                </a:lnTo>
                <a:lnTo>
                  <a:pt x="93817" y="172277"/>
                </a:lnTo>
                <a:lnTo>
                  <a:pt x="118645" y="180441"/>
                </a:lnTo>
                <a:lnTo>
                  <a:pt x="129475" y="189002"/>
                </a:lnTo>
                <a:lnTo>
                  <a:pt x="155062" y="188281"/>
                </a:lnTo>
                <a:lnTo>
                  <a:pt x="216504" y="159865"/>
                </a:lnTo>
                <a:lnTo>
                  <a:pt x="208746" y="153702"/>
                </a:lnTo>
                <a:lnTo>
                  <a:pt x="207858" y="147770"/>
                </a:lnTo>
                <a:lnTo>
                  <a:pt x="214390" y="134249"/>
                </a:lnTo>
                <a:lnTo>
                  <a:pt x="207268" y="129933"/>
                </a:lnTo>
                <a:lnTo>
                  <a:pt x="186326" y="130488"/>
                </a:lnTo>
                <a:lnTo>
                  <a:pt x="176698" y="138637"/>
                </a:lnTo>
                <a:lnTo>
                  <a:pt x="165985" y="125133"/>
                </a:lnTo>
                <a:lnTo>
                  <a:pt x="167967" y="117020"/>
                </a:lnTo>
                <a:lnTo>
                  <a:pt x="180543" y="117536"/>
                </a:lnTo>
                <a:lnTo>
                  <a:pt x="177510" y="114471"/>
                </a:lnTo>
                <a:lnTo>
                  <a:pt x="177761" y="106074"/>
                </a:lnTo>
                <a:lnTo>
                  <a:pt x="174106" y="101068"/>
                </a:lnTo>
                <a:lnTo>
                  <a:pt x="162506" y="111572"/>
                </a:lnTo>
                <a:lnTo>
                  <a:pt x="154044" y="105322"/>
                </a:lnTo>
                <a:lnTo>
                  <a:pt x="156625" y="100204"/>
                </a:lnTo>
                <a:lnTo>
                  <a:pt x="152941" y="97983"/>
                </a:lnTo>
                <a:lnTo>
                  <a:pt x="159090" y="87794"/>
                </a:lnTo>
                <a:lnTo>
                  <a:pt x="151132" y="83911"/>
                </a:lnTo>
                <a:lnTo>
                  <a:pt x="146483" y="47849"/>
                </a:lnTo>
                <a:lnTo>
                  <a:pt x="122589" y="13616"/>
                </a:lnTo>
                <a:lnTo>
                  <a:pt x="86914" y="0"/>
                </a:lnTo>
                <a:lnTo>
                  <a:pt x="74006" y="5163"/>
                </a:lnTo>
                <a:lnTo>
                  <a:pt x="38724" y="38724"/>
                </a:lnTo>
                <a:lnTo>
                  <a:pt x="26677" y="71424"/>
                </a:lnTo>
                <a:close/>
              </a:path>
            </a:pathLst>
          </a:custGeom>
          <a:solidFill>
            <a:srgbClr val="2C4446"/>
          </a:solidFill>
          <a:ln w="9525">
            <a:solidFill>
              <a:srgbClr val="1C2B2D"/>
            </a:solidFill>
            <a:prstDash val="solid"/>
          </a:ln>
        </p:spPr>
        <p:txBody>
          <a:bodyPr/>
          <a:lstStyle/>
          <a:p>
            <a:endParaRPr/>
          </a:p>
        </p:txBody>
      </p:sp>
      <p:sp>
        <p:nvSpPr>
          <p:cNvPr id="14" name="Map Ekiti"/>
          <p:cNvSpPr/>
          <p:nvPr/>
        </p:nvSpPr>
        <p:spPr>
          <a:xfrm>
            <a:off x="10521353" y="5035965"/>
            <a:ext cx="756163" cy="416357"/>
          </a:xfrm>
          <a:custGeom>
            <a:avLst/>
            <a:gdLst/>
            <a:ahLst/>
            <a:cxnLst/>
            <a:rect l="l" t="t" r="r" b="b"/>
            <a:pathLst>
              <a:path w="756163" h="416357">
                <a:moveTo>
                  <a:pt x="407355" y="247392"/>
                </a:moveTo>
                <a:lnTo>
                  <a:pt x="418201" y="238259"/>
                </a:lnTo>
                <a:lnTo>
                  <a:pt x="450651" y="226940"/>
                </a:lnTo>
                <a:lnTo>
                  <a:pt x="518570" y="220147"/>
                </a:lnTo>
                <a:lnTo>
                  <a:pt x="574415" y="219394"/>
                </a:lnTo>
                <a:lnTo>
                  <a:pt x="672474" y="209832"/>
                </a:lnTo>
                <a:lnTo>
                  <a:pt x="672474" y="201790"/>
                </a:lnTo>
                <a:lnTo>
                  <a:pt x="685550" y="183483"/>
                </a:lnTo>
                <a:lnTo>
                  <a:pt x="712575" y="168664"/>
                </a:lnTo>
                <a:lnTo>
                  <a:pt x="742215" y="137280"/>
                </a:lnTo>
                <a:lnTo>
                  <a:pt x="750060" y="118101"/>
                </a:lnTo>
                <a:lnTo>
                  <a:pt x="756163" y="49232"/>
                </a:lnTo>
                <a:lnTo>
                  <a:pt x="756163" y="33541"/>
                </a:lnTo>
                <a:lnTo>
                  <a:pt x="750932" y="19592"/>
                </a:lnTo>
                <a:lnTo>
                  <a:pt x="723896" y="16335"/>
                </a:lnTo>
                <a:lnTo>
                  <a:pt x="704475" y="5739"/>
                </a:lnTo>
                <a:lnTo>
                  <a:pt x="697398" y="13778"/>
                </a:lnTo>
                <a:lnTo>
                  <a:pt x="679223" y="0"/>
                </a:lnTo>
                <a:lnTo>
                  <a:pt x="666372" y="1285"/>
                </a:lnTo>
                <a:lnTo>
                  <a:pt x="631501" y="20464"/>
                </a:lnTo>
                <a:lnTo>
                  <a:pt x="608835" y="25695"/>
                </a:lnTo>
                <a:lnTo>
                  <a:pt x="591400" y="17848"/>
                </a:lnTo>
                <a:lnTo>
                  <a:pt x="578391" y="29950"/>
                </a:lnTo>
                <a:lnTo>
                  <a:pt x="539973" y="55744"/>
                </a:lnTo>
                <a:lnTo>
                  <a:pt x="410486" y="69900"/>
                </a:lnTo>
                <a:lnTo>
                  <a:pt x="368229" y="88461"/>
                </a:lnTo>
                <a:lnTo>
                  <a:pt x="321900" y="94816"/>
                </a:lnTo>
                <a:lnTo>
                  <a:pt x="268129" y="108715"/>
                </a:lnTo>
                <a:lnTo>
                  <a:pt x="228747" y="124203"/>
                </a:lnTo>
                <a:lnTo>
                  <a:pt x="124509" y="141255"/>
                </a:lnTo>
                <a:lnTo>
                  <a:pt x="92264" y="197475"/>
                </a:lnTo>
                <a:lnTo>
                  <a:pt x="75322" y="234280"/>
                </a:lnTo>
                <a:lnTo>
                  <a:pt x="42319" y="286202"/>
                </a:lnTo>
                <a:lnTo>
                  <a:pt x="5752" y="320137"/>
                </a:lnTo>
                <a:lnTo>
                  <a:pt x="0" y="332471"/>
                </a:lnTo>
                <a:lnTo>
                  <a:pt x="38609" y="359005"/>
                </a:lnTo>
                <a:lnTo>
                  <a:pt x="51438" y="372589"/>
                </a:lnTo>
                <a:lnTo>
                  <a:pt x="58230" y="386926"/>
                </a:lnTo>
                <a:lnTo>
                  <a:pt x="66531" y="395227"/>
                </a:lnTo>
                <a:lnTo>
                  <a:pt x="80870" y="397492"/>
                </a:lnTo>
                <a:lnTo>
                  <a:pt x="136714" y="387681"/>
                </a:lnTo>
                <a:lnTo>
                  <a:pt x="171676" y="391994"/>
                </a:lnTo>
                <a:lnTo>
                  <a:pt x="188785" y="395227"/>
                </a:lnTo>
                <a:lnTo>
                  <a:pt x="200105" y="405793"/>
                </a:lnTo>
                <a:lnTo>
                  <a:pt x="241136" y="414757"/>
                </a:lnTo>
                <a:lnTo>
                  <a:pt x="311040" y="416357"/>
                </a:lnTo>
                <a:lnTo>
                  <a:pt x="340471" y="412584"/>
                </a:lnTo>
                <a:lnTo>
                  <a:pt x="379714" y="380135"/>
                </a:lnTo>
                <a:lnTo>
                  <a:pt x="397070" y="354477"/>
                </a:lnTo>
                <a:lnTo>
                  <a:pt x="398580" y="344666"/>
                </a:lnTo>
                <a:lnTo>
                  <a:pt x="393297" y="304669"/>
                </a:lnTo>
                <a:lnTo>
                  <a:pt x="393297" y="283539"/>
                </a:lnTo>
                <a:lnTo>
                  <a:pt x="397070" y="265427"/>
                </a:lnTo>
                <a:close/>
              </a:path>
            </a:pathLst>
          </a:custGeom>
          <a:solidFill>
            <a:srgbClr val="2C4446"/>
          </a:solidFill>
          <a:ln w="9525">
            <a:solidFill>
              <a:srgbClr val="1C2B2D"/>
            </a:solidFill>
            <a:prstDash val="solid"/>
          </a:ln>
        </p:spPr>
        <p:txBody>
          <a:bodyPr/>
          <a:lstStyle/>
          <a:p>
            <a:endParaRPr/>
          </a:p>
        </p:txBody>
      </p:sp>
      <p:sp>
        <p:nvSpPr>
          <p:cNvPr id="15" name="Map Isin"/>
          <p:cNvSpPr/>
          <p:nvPr/>
        </p:nvSpPr>
        <p:spPr>
          <a:xfrm>
            <a:off x="10009104" y="4726031"/>
            <a:ext cx="667227" cy="452444"/>
          </a:xfrm>
          <a:custGeom>
            <a:avLst/>
            <a:gdLst/>
            <a:ahLst/>
            <a:cxnLst/>
            <a:rect l="l" t="t" r="r" b="b"/>
            <a:pathLst>
              <a:path w="667227" h="452444">
                <a:moveTo>
                  <a:pt x="0" y="0"/>
                </a:moveTo>
                <a:lnTo>
                  <a:pt x="18842" y="21999"/>
                </a:lnTo>
                <a:lnTo>
                  <a:pt x="24848" y="39501"/>
                </a:lnTo>
                <a:lnTo>
                  <a:pt x="46226" y="65498"/>
                </a:lnTo>
                <a:lnTo>
                  <a:pt x="51622" y="83597"/>
                </a:lnTo>
                <a:lnTo>
                  <a:pt x="62218" y="152418"/>
                </a:lnTo>
                <a:lnTo>
                  <a:pt x="59771" y="184549"/>
                </a:lnTo>
                <a:lnTo>
                  <a:pt x="46120" y="198780"/>
                </a:lnTo>
                <a:lnTo>
                  <a:pt x="52113" y="243676"/>
                </a:lnTo>
                <a:lnTo>
                  <a:pt x="40800" y="269773"/>
                </a:lnTo>
                <a:lnTo>
                  <a:pt x="37754" y="287056"/>
                </a:lnTo>
                <a:lnTo>
                  <a:pt x="53191" y="298276"/>
                </a:lnTo>
                <a:lnTo>
                  <a:pt x="114201" y="372243"/>
                </a:lnTo>
                <a:lnTo>
                  <a:pt x="142097" y="387934"/>
                </a:lnTo>
                <a:lnTo>
                  <a:pt x="210095" y="440239"/>
                </a:lnTo>
                <a:lnTo>
                  <a:pt x="274605" y="452444"/>
                </a:lnTo>
                <a:lnTo>
                  <a:pt x="333013" y="450700"/>
                </a:lnTo>
                <a:lnTo>
                  <a:pt x="348704" y="443728"/>
                </a:lnTo>
                <a:lnTo>
                  <a:pt x="365268" y="431523"/>
                </a:lnTo>
                <a:lnTo>
                  <a:pt x="378437" y="415090"/>
                </a:lnTo>
                <a:lnTo>
                  <a:pt x="404728" y="367798"/>
                </a:lnTo>
                <a:lnTo>
                  <a:pt x="407321" y="349900"/>
                </a:lnTo>
                <a:lnTo>
                  <a:pt x="432071" y="324992"/>
                </a:lnTo>
                <a:lnTo>
                  <a:pt x="451907" y="321999"/>
                </a:lnTo>
                <a:lnTo>
                  <a:pt x="493417" y="340859"/>
                </a:lnTo>
                <a:lnTo>
                  <a:pt x="502633" y="350672"/>
                </a:lnTo>
                <a:lnTo>
                  <a:pt x="513094" y="353343"/>
                </a:lnTo>
                <a:lnTo>
                  <a:pt x="519077" y="364492"/>
                </a:lnTo>
                <a:lnTo>
                  <a:pt x="556772" y="377654"/>
                </a:lnTo>
                <a:lnTo>
                  <a:pt x="566773" y="369479"/>
                </a:lnTo>
                <a:lnTo>
                  <a:pt x="576215" y="352832"/>
                </a:lnTo>
                <a:lnTo>
                  <a:pt x="576215" y="340627"/>
                </a:lnTo>
                <a:lnTo>
                  <a:pt x="583208" y="312091"/>
                </a:lnTo>
                <a:lnTo>
                  <a:pt x="622438" y="268504"/>
                </a:lnTo>
                <a:lnTo>
                  <a:pt x="635513" y="265016"/>
                </a:lnTo>
                <a:lnTo>
                  <a:pt x="642488" y="259785"/>
                </a:lnTo>
                <a:lnTo>
                  <a:pt x="667227" y="230197"/>
                </a:lnTo>
                <a:lnTo>
                  <a:pt x="655564" y="231017"/>
                </a:lnTo>
                <a:lnTo>
                  <a:pt x="628540" y="241478"/>
                </a:lnTo>
                <a:lnTo>
                  <a:pt x="583208" y="241478"/>
                </a:lnTo>
                <a:lnTo>
                  <a:pt x="560542" y="245836"/>
                </a:lnTo>
                <a:lnTo>
                  <a:pt x="538748" y="236248"/>
                </a:lnTo>
                <a:lnTo>
                  <a:pt x="543107" y="155174"/>
                </a:lnTo>
                <a:lnTo>
                  <a:pt x="491673" y="47947"/>
                </a:lnTo>
                <a:lnTo>
                  <a:pt x="471623" y="20923"/>
                </a:lnTo>
                <a:lnTo>
                  <a:pt x="455931" y="11333"/>
                </a:lnTo>
                <a:lnTo>
                  <a:pt x="360909" y="11333"/>
                </a:lnTo>
                <a:lnTo>
                  <a:pt x="318193" y="20923"/>
                </a:lnTo>
                <a:lnTo>
                  <a:pt x="283323" y="34000"/>
                </a:lnTo>
                <a:lnTo>
                  <a:pt x="257169" y="40103"/>
                </a:lnTo>
                <a:lnTo>
                  <a:pt x="181326" y="47075"/>
                </a:lnTo>
                <a:lnTo>
                  <a:pt x="156917" y="46205"/>
                </a:lnTo>
                <a:lnTo>
                  <a:pt x="96765" y="28768"/>
                </a:lnTo>
                <a:lnTo>
                  <a:pt x="68870" y="27026"/>
                </a:lnTo>
                <a:close/>
              </a:path>
            </a:pathLst>
          </a:custGeom>
          <a:solidFill>
            <a:srgbClr val="2C4446"/>
          </a:solidFill>
          <a:ln w="9525">
            <a:solidFill>
              <a:srgbClr val="1C2B2D"/>
            </a:solidFill>
            <a:prstDash val="solid"/>
          </a:ln>
        </p:spPr>
        <p:txBody>
          <a:bodyPr/>
          <a:lstStyle/>
          <a:p>
            <a:endParaRPr/>
          </a:p>
        </p:txBody>
      </p:sp>
      <p:sp>
        <p:nvSpPr>
          <p:cNvPr id="16" name="Map Oke-Ero"/>
          <p:cNvSpPr/>
          <p:nvPr/>
        </p:nvSpPr>
        <p:spPr>
          <a:xfrm>
            <a:off x="10305422" y="4798387"/>
            <a:ext cx="807330" cy="620730"/>
          </a:xfrm>
          <a:custGeom>
            <a:avLst/>
            <a:gdLst/>
            <a:ahLst/>
            <a:cxnLst/>
            <a:rect l="l" t="t" r="r" b="b"/>
            <a:pathLst>
              <a:path w="807330" h="620730">
                <a:moveTo>
                  <a:pt x="5420" y="590183"/>
                </a:moveTo>
                <a:lnTo>
                  <a:pt x="13804" y="592809"/>
                </a:lnTo>
                <a:lnTo>
                  <a:pt x="34934" y="607146"/>
                </a:lnTo>
                <a:lnTo>
                  <a:pt x="41726" y="619221"/>
                </a:lnTo>
                <a:lnTo>
                  <a:pt x="59083" y="620730"/>
                </a:lnTo>
                <a:lnTo>
                  <a:pt x="126248" y="543755"/>
                </a:lnTo>
                <a:lnTo>
                  <a:pt x="175300" y="545265"/>
                </a:lnTo>
                <a:lnTo>
                  <a:pt x="215931" y="570048"/>
                </a:lnTo>
                <a:lnTo>
                  <a:pt x="221682" y="557714"/>
                </a:lnTo>
                <a:lnTo>
                  <a:pt x="258249" y="523779"/>
                </a:lnTo>
                <a:lnTo>
                  <a:pt x="291252" y="471857"/>
                </a:lnTo>
                <a:lnTo>
                  <a:pt x="308194" y="435052"/>
                </a:lnTo>
                <a:lnTo>
                  <a:pt x="340439" y="378832"/>
                </a:lnTo>
                <a:lnTo>
                  <a:pt x="444678" y="361780"/>
                </a:lnTo>
                <a:lnTo>
                  <a:pt x="484060" y="346292"/>
                </a:lnTo>
                <a:lnTo>
                  <a:pt x="537831" y="332394"/>
                </a:lnTo>
                <a:lnTo>
                  <a:pt x="584159" y="326038"/>
                </a:lnTo>
                <a:lnTo>
                  <a:pt x="626416" y="307477"/>
                </a:lnTo>
                <a:lnTo>
                  <a:pt x="755904" y="293321"/>
                </a:lnTo>
                <a:lnTo>
                  <a:pt x="794322" y="267527"/>
                </a:lnTo>
                <a:lnTo>
                  <a:pt x="807330" y="255425"/>
                </a:lnTo>
                <a:lnTo>
                  <a:pt x="755897" y="218813"/>
                </a:lnTo>
                <a:lnTo>
                  <a:pt x="736718" y="211838"/>
                </a:lnTo>
                <a:lnTo>
                  <a:pt x="729744" y="197017"/>
                </a:lnTo>
                <a:lnTo>
                  <a:pt x="736718" y="165635"/>
                </a:lnTo>
                <a:lnTo>
                  <a:pt x="735846" y="144712"/>
                </a:lnTo>
                <a:lnTo>
                  <a:pt x="731487" y="132507"/>
                </a:lnTo>
                <a:lnTo>
                  <a:pt x="734974" y="120302"/>
                </a:lnTo>
                <a:lnTo>
                  <a:pt x="728872" y="100253"/>
                </a:lnTo>
                <a:lnTo>
                  <a:pt x="700976" y="83690"/>
                </a:lnTo>
                <a:lnTo>
                  <a:pt x="686156" y="83690"/>
                </a:lnTo>
                <a:lnTo>
                  <a:pt x="653901" y="111585"/>
                </a:lnTo>
                <a:lnTo>
                  <a:pt x="636466" y="119432"/>
                </a:lnTo>
                <a:lnTo>
                  <a:pt x="617287" y="121174"/>
                </a:lnTo>
                <a:lnTo>
                  <a:pt x="605082" y="118560"/>
                </a:lnTo>
                <a:lnTo>
                  <a:pt x="598108" y="94150"/>
                </a:lnTo>
                <a:lnTo>
                  <a:pt x="598108" y="47947"/>
                </a:lnTo>
                <a:lnTo>
                  <a:pt x="563238" y="10461"/>
                </a:lnTo>
                <a:lnTo>
                  <a:pt x="556263" y="5230"/>
                </a:lnTo>
                <a:lnTo>
                  <a:pt x="540571" y="0"/>
                </a:lnTo>
                <a:lnTo>
                  <a:pt x="533598" y="17435"/>
                </a:lnTo>
                <a:lnTo>
                  <a:pt x="503958" y="66254"/>
                </a:lnTo>
                <a:lnTo>
                  <a:pt x="490881" y="76715"/>
                </a:lnTo>
                <a:lnTo>
                  <a:pt x="453396" y="120302"/>
                </a:lnTo>
                <a:lnTo>
                  <a:pt x="402833" y="136867"/>
                </a:lnTo>
                <a:lnTo>
                  <a:pt x="382783" y="153430"/>
                </a:lnTo>
                <a:lnTo>
                  <a:pt x="370909" y="157840"/>
                </a:lnTo>
                <a:lnTo>
                  <a:pt x="346169" y="187429"/>
                </a:lnTo>
                <a:lnTo>
                  <a:pt x="339195" y="192659"/>
                </a:lnTo>
                <a:lnTo>
                  <a:pt x="326119" y="196147"/>
                </a:lnTo>
                <a:lnTo>
                  <a:pt x="286889" y="239734"/>
                </a:lnTo>
                <a:lnTo>
                  <a:pt x="279896" y="268270"/>
                </a:lnTo>
                <a:lnTo>
                  <a:pt x="279896" y="280475"/>
                </a:lnTo>
                <a:lnTo>
                  <a:pt x="270455" y="297122"/>
                </a:lnTo>
                <a:lnTo>
                  <a:pt x="260454" y="305297"/>
                </a:lnTo>
                <a:lnTo>
                  <a:pt x="272212" y="340101"/>
                </a:lnTo>
                <a:lnTo>
                  <a:pt x="272212" y="351436"/>
                </a:lnTo>
                <a:lnTo>
                  <a:pt x="268460" y="364255"/>
                </a:lnTo>
                <a:lnTo>
                  <a:pt x="253034" y="388048"/>
                </a:lnTo>
                <a:lnTo>
                  <a:pt x="209071" y="423023"/>
                </a:lnTo>
                <a:lnTo>
                  <a:pt x="156262" y="422132"/>
                </a:lnTo>
                <a:lnTo>
                  <a:pt x="137905" y="430445"/>
                </a:lnTo>
                <a:lnTo>
                  <a:pt x="129819" y="442958"/>
                </a:lnTo>
                <a:lnTo>
                  <a:pt x="71182" y="479891"/>
                </a:lnTo>
                <a:lnTo>
                  <a:pt x="61824" y="493598"/>
                </a:lnTo>
                <a:lnTo>
                  <a:pt x="47928" y="540698"/>
                </a:lnTo>
                <a:lnTo>
                  <a:pt x="23171" y="560098"/>
                </a:lnTo>
                <a:lnTo>
                  <a:pt x="0" y="570681"/>
                </a:lnTo>
                <a:close/>
              </a:path>
            </a:pathLst>
          </a:custGeom>
          <a:solidFill>
            <a:srgbClr val="2C4446"/>
          </a:solidFill>
          <a:ln w="9525">
            <a:solidFill>
              <a:srgbClr val="1C2B2D"/>
            </a:solidFill>
            <a:prstDash val="solid"/>
          </a:ln>
        </p:spPr>
        <p:txBody>
          <a:bodyPr/>
          <a:lstStyle/>
          <a:p>
            <a:endParaRPr/>
          </a:p>
        </p:txBody>
      </p:sp>
      <p:sp>
        <p:nvSpPr>
          <p:cNvPr id="17" name="Map Moro"/>
          <p:cNvSpPr/>
          <p:nvPr/>
        </p:nvSpPr>
        <p:spPr>
          <a:xfrm>
            <a:off x="8580977" y="3146309"/>
            <a:ext cx="1414423" cy="1245587"/>
          </a:xfrm>
          <a:custGeom>
            <a:avLst/>
            <a:gdLst/>
            <a:ahLst/>
            <a:cxnLst/>
            <a:rect l="l" t="t" r="r" b="b"/>
            <a:pathLst>
              <a:path w="1414423" h="1245587">
                <a:moveTo>
                  <a:pt x="280491" y="354624"/>
                </a:moveTo>
                <a:lnTo>
                  <a:pt x="280491" y="400858"/>
                </a:lnTo>
                <a:lnTo>
                  <a:pt x="252750" y="431681"/>
                </a:lnTo>
                <a:lnTo>
                  <a:pt x="126375" y="514904"/>
                </a:lnTo>
                <a:lnTo>
                  <a:pt x="52399" y="595045"/>
                </a:lnTo>
                <a:lnTo>
                  <a:pt x="0" y="684431"/>
                </a:lnTo>
                <a:lnTo>
                  <a:pt x="79430" y="707694"/>
                </a:lnTo>
                <a:lnTo>
                  <a:pt x="126129" y="849141"/>
                </a:lnTo>
                <a:lnTo>
                  <a:pt x="212881" y="824275"/>
                </a:lnTo>
                <a:lnTo>
                  <a:pt x="292714" y="881983"/>
                </a:lnTo>
                <a:lnTo>
                  <a:pt x="295739" y="937359"/>
                </a:lnTo>
                <a:lnTo>
                  <a:pt x="400691" y="1005629"/>
                </a:lnTo>
                <a:lnTo>
                  <a:pt x="449038" y="1091789"/>
                </a:lnTo>
                <a:lnTo>
                  <a:pt x="449919" y="1122375"/>
                </a:lnTo>
                <a:lnTo>
                  <a:pt x="467542" y="1151430"/>
                </a:lnTo>
                <a:lnTo>
                  <a:pt x="568819" y="1189041"/>
                </a:lnTo>
                <a:lnTo>
                  <a:pt x="569750" y="1195559"/>
                </a:lnTo>
                <a:lnTo>
                  <a:pt x="582065" y="1200250"/>
                </a:lnTo>
                <a:lnTo>
                  <a:pt x="597349" y="1197192"/>
                </a:lnTo>
                <a:lnTo>
                  <a:pt x="608558" y="1184966"/>
                </a:lnTo>
                <a:lnTo>
                  <a:pt x="628937" y="1177833"/>
                </a:lnTo>
                <a:lnTo>
                  <a:pt x="678324" y="1173848"/>
                </a:lnTo>
                <a:lnTo>
                  <a:pt x="697894" y="1168354"/>
                </a:lnTo>
                <a:lnTo>
                  <a:pt x="709030" y="1157843"/>
                </a:lnTo>
                <a:lnTo>
                  <a:pt x="725199" y="1162024"/>
                </a:lnTo>
                <a:lnTo>
                  <a:pt x="740388" y="1160110"/>
                </a:lnTo>
                <a:lnTo>
                  <a:pt x="758233" y="1162863"/>
                </a:lnTo>
                <a:lnTo>
                  <a:pt x="768681" y="1172016"/>
                </a:lnTo>
                <a:lnTo>
                  <a:pt x="784036" y="1173929"/>
                </a:lnTo>
                <a:lnTo>
                  <a:pt x="778512" y="1186607"/>
                </a:lnTo>
                <a:lnTo>
                  <a:pt x="784870" y="1193435"/>
                </a:lnTo>
                <a:lnTo>
                  <a:pt x="786775" y="1203035"/>
                </a:lnTo>
                <a:lnTo>
                  <a:pt x="790912" y="1200093"/>
                </a:lnTo>
                <a:lnTo>
                  <a:pt x="793402" y="1202933"/>
                </a:lnTo>
                <a:lnTo>
                  <a:pt x="794794" y="1212349"/>
                </a:lnTo>
                <a:lnTo>
                  <a:pt x="805925" y="1225342"/>
                </a:lnTo>
                <a:lnTo>
                  <a:pt x="803717" y="1227376"/>
                </a:lnTo>
                <a:lnTo>
                  <a:pt x="806283" y="1235326"/>
                </a:lnTo>
                <a:lnTo>
                  <a:pt x="809729" y="1235679"/>
                </a:lnTo>
                <a:lnTo>
                  <a:pt x="816372" y="1245587"/>
                </a:lnTo>
                <a:lnTo>
                  <a:pt x="821369" y="1241030"/>
                </a:lnTo>
                <a:lnTo>
                  <a:pt x="821182" y="1236764"/>
                </a:lnTo>
                <a:lnTo>
                  <a:pt x="845866" y="1232803"/>
                </a:lnTo>
                <a:lnTo>
                  <a:pt x="878833" y="1215356"/>
                </a:lnTo>
                <a:lnTo>
                  <a:pt x="888004" y="1214940"/>
                </a:lnTo>
                <a:lnTo>
                  <a:pt x="894243" y="1210847"/>
                </a:lnTo>
                <a:lnTo>
                  <a:pt x="909722" y="1195995"/>
                </a:lnTo>
                <a:lnTo>
                  <a:pt x="917573" y="1176745"/>
                </a:lnTo>
                <a:lnTo>
                  <a:pt x="970978" y="1169418"/>
                </a:lnTo>
                <a:lnTo>
                  <a:pt x="1026749" y="1121810"/>
                </a:lnTo>
                <a:lnTo>
                  <a:pt x="1056675" y="1090523"/>
                </a:lnTo>
                <a:lnTo>
                  <a:pt x="1096123" y="1056517"/>
                </a:lnTo>
                <a:lnTo>
                  <a:pt x="1143731" y="1023871"/>
                </a:lnTo>
                <a:lnTo>
                  <a:pt x="1175018" y="993946"/>
                </a:lnTo>
                <a:lnTo>
                  <a:pt x="1263435" y="931373"/>
                </a:lnTo>
                <a:lnTo>
                  <a:pt x="1294720" y="890565"/>
                </a:lnTo>
                <a:lnTo>
                  <a:pt x="1304242" y="868802"/>
                </a:lnTo>
                <a:lnTo>
                  <a:pt x="1335529" y="842956"/>
                </a:lnTo>
                <a:lnTo>
                  <a:pt x="1375219" y="824578"/>
                </a:lnTo>
                <a:lnTo>
                  <a:pt x="1353796" y="787443"/>
                </a:lnTo>
                <a:lnTo>
                  <a:pt x="1338830" y="750863"/>
                </a:lnTo>
                <a:lnTo>
                  <a:pt x="1283960" y="689342"/>
                </a:lnTo>
                <a:lnTo>
                  <a:pt x="1265669" y="656086"/>
                </a:lnTo>
                <a:lnTo>
                  <a:pt x="1244054" y="624493"/>
                </a:lnTo>
                <a:lnTo>
                  <a:pt x="1230752" y="557985"/>
                </a:lnTo>
                <a:lnTo>
                  <a:pt x="1196566" y="533400"/>
                </a:lnTo>
                <a:lnTo>
                  <a:pt x="1175746" y="473257"/>
                </a:lnTo>
                <a:lnTo>
                  <a:pt x="1194620" y="414707"/>
                </a:lnTo>
                <a:lnTo>
                  <a:pt x="1204191" y="417340"/>
                </a:lnTo>
                <a:lnTo>
                  <a:pt x="1205233" y="409437"/>
                </a:lnTo>
                <a:lnTo>
                  <a:pt x="1213601" y="410140"/>
                </a:lnTo>
                <a:lnTo>
                  <a:pt x="1217450" y="413325"/>
                </a:lnTo>
                <a:lnTo>
                  <a:pt x="1222438" y="391709"/>
                </a:lnTo>
                <a:lnTo>
                  <a:pt x="1239065" y="366768"/>
                </a:lnTo>
                <a:lnTo>
                  <a:pt x="1268995" y="346814"/>
                </a:lnTo>
                <a:lnTo>
                  <a:pt x="1273983" y="335175"/>
                </a:lnTo>
                <a:lnTo>
                  <a:pt x="1292273" y="331850"/>
                </a:lnTo>
                <a:lnTo>
                  <a:pt x="1315552" y="320211"/>
                </a:lnTo>
                <a:lnTo>
                  <a:pt x="1317215" y="288618"/>
                </a:lnTo>
                <a:lnTo>
                  <a:pt x="1368760" y="273654"/>
                </a:lnTo>
                <a:lnTo>
                  <a:pt x="1373748" y="230423"/>
                </a:lnTo>
                <a:lnTo>
                  <a:pt x="1368760" y="220446"/>
                </a:lnTo>
                <a:lnTo>
                  <a:pt x="1382893" y="200492"/>
                </a:lnTo>
                <a:lnTo>
                  <a:pt x="1394533" y="202156"/>
                </a:lnTo>
                <a:lnTo>
                  <a:pt x="1399460" y="196834"/>
                </a:lnTo>
                <a:lnTo>
                  <a:pt x="1395379" y="188672"/>
                </a:lnTo>
                <a:lnTo>
                  <a:pt x="1398100" y="176429"/>
                </a:lnTo>
                <a:lnTo>
                  <a:pt x="1408982" y="165547"/>
                </a:lnTo>
                <a:lnTo>
                  <a:pt x="1410343" y="150585"/>
                </a:lnTo>
                <a:lnTo>
                  <a:pt x="1414423" y="142423"/>
                </a:lnTo>
                <a:lnTo>
                  <a:pt x="1413063" y="102976"/>
                </a:lnTo>
                <a:lnTo>
                  <a:pt x="1408982" y="81211"/>
                </a:lnTo>
                <a:lnTo>
                  <a:pt x="1396740" y="77130"/>
                </a:lnTo>
                <a:lnTo>
                  <a:pt x="1385858" y="66249"/>
                </a:lnTo>
                <a:lnTo>
                  <a:pt x="1392659" y="43124"/>
                </a:lnTo>
                <a:lnTo>
                  <a:pt x="1381777" y="33602"/>
                </a:lnTo>
                <a:lnTo>
                  <a:pt x="1365784" y="0"/>
                </a:lnTo>
                <a:lnTo>
                  <a:pt x="1344079" y="14708"/>
                </a:lnTo>
                <a:lnTo>
                  <a:pt x="1327946" y="17934"/>
                </a:lnTo>
                <a:lnTo>
                  <a:pt x="1309663" y="32990"/>
                </a:lnTo>
                <a:lnTo>
                  <a:pt x="1269869" y="46972"/>
                </a:lnTo>
                <a:lnTo>
                  <a:pt x="1243631" y="52185"/>
                </a:lnTo>
                <a:lnTo>
                  <a:pt x="1238470" y="51291"/>
                </a:lnTo>
                <a:lnTo>
                  <a:pt x="1228469" y="42665"/>
                </a:lnTo>
                <a:lnTo>
                  <a:pt x="1183828" y="44822"/>
                </a:lnTo>
                <a:lnTo>
                  <a:pt x="1158017" y="20086"/>
                </a:lnTo>
                <a:lnTo>
                  <a:pt x="1150488" y="8254"/>
                </a:lnTo>
                <a:lnTo>
                  <a:pt x="1142163" y="15469"/>
                </a:lnTo>
                <a:lnTo>
                  <a:pt x="1126156" y="46286"/>
                </a:lnTo>
                <a:lnTo>
                  <a:pt x="1110554" y="139735"/>
                </a:lnTo>
                <a:lnTo>
                  <a:pt x="1084946" y="146263"/>
                </a:lnTo>
                <a:lnTo>
                  <a:pt x="1059088" y="165021"/>
                </a:lnTo>
                <a:lnTo>
                  <a:pt x="1055035" y="184752"/>
                </a:lnTo>
                <a:lnTo>
                  <a:pt x="978894" y="168980"/>
                </a:lnTo>
                <a:lnTo>
                  <a:pt x="971581" y="197943"/>
                </a:lnTo>
                <a:lnTo>
                  <a:pt x="953256" y="186299"/>
                </a:lnTo>
                <a:lnTo>
                  <a:pt x="951460" y="172527"/>
                </a:lnTo>
                <a:lnTo>
                  <a:pt x="885245" y="152952"/>
                </a:lnTo>
                <a:lnTo>
                  <a:pt x="832138" y="152373"/>
                </a:lnTo>
                <a:lnTo>
                  <a:pt x="819232" y="146995"/>
                </a:lnTo>
                <a:lnTo>
                  <a:pt x="788042" y="150221"/>
                </a:lnTo>
                <a:lnTo>
                  <a:pt x="711681" y="166354"/>
                </a:lnTo>
                <a:lnTo>
                  <a:pt x="660057" y="167429"/>
                </a:lnTo>
                <a:lnTo>
                  <a:pt x="615961" y="179261"/>
                </a:lnTo>
                <a:lnTo>
                  <a:pt x="587998" y="196468"/>
                </a:lnTo>
                <a:lnTo>
                  <a:pt x="553581" y="209375"/>
                </a:lnTo>
                <a:lnTo>
                  <a:pt x="529920" y="222280"/>
                </a:lnTo>
                <a:lnTo>
                  <a:pt x="467541" y="243790"/>
                </a:lnTo>
                <a:close/>
              </a:path>
            </a:pathLst>
          </a:custGeom>
          <a:solidFill>
            <a:srgbClr val="34514F"/>
          </a:solidFill>
          <a:ln w="9525">
            <a:solidFill>
              <a:srgbClr val="1C2B2D"/>
            </a:solidFill>
            <a:prstDash val="solid"/>
          </a:ln>
        </p:spPr>
        <p:txBody>
          <a:bodyPr/>
          <a:lstStyle/>
          <a:p>
            <a:endParaRPr/>
          </a:p>
        </p:txBody>
      </p:sp>
      <p:sp>
        <p:nvSpPr>
          <p:cNvPr id="18" name="Map Ilorin West"/>
          <p:cNvSpPr/>
          <p:nvPr/>
        </p:nvSpPr>
        <p:spPr>
          <a:xfrm>
            <a:off x="9072373" y="4411990"/>
            <a:ext cx="316848" cy="246849"/>
          </a:xfrm>
          <a:custGeom>
            <a:avLst/>
            <a:gdLst/>
            <a:ahLst/>
            <a:cxnLst/>
            <a:rect l="l" t="t" r="r" b="b"/>
            <a:pathLst>
              <a:path w="316848" h="246849">
                <a:moveTo>
                  <a:pt x="186260" y="4005"/>
                </a:moveTo>
                <a:lnTo>
                  <a:pt x="169043" y="20407"/>
                </a:lnTo>
                <a:lnTo>
                  <a:pt x="163660" y="22329"/>
                </a:lnTo>
                <a:lnTo>
                  <a:pt x="163405" y="11607"/>
                </a:lnTo>
                <a:lnTo>
                  <a:pt x="145891" y="0"/>
                </a:lnTo>
                <a:lnTo>
                  <a:pt x="145738" y="5555"/>
                </a:lnTo>
                <a:lnTo>
                  <a:pt x="141049" y="10237"/>
                </a:lnTo>
                <a:lnTo>
                  <a:pt x="143557" y="18339"/>
                </a:lnTo>
                <a:lnTo>
                  <a:pt x="146546" y="18708"/>
                </a:lnTo>
                <a:lnTo>
                  <a:pt x="144445" y="26252"/>
                </a:lnTo>
                <a:lnTo>
                  <a:pt x="141647" y="24634"/>
                </a:lnTo>
                <a:lnTo>
                  <a:pt x="136714" y="34143"/>
                </a:lnTo>
                <a:lnTo>
                  <a:pt x="125499" y="37083"/>
                </a:lnTo>
                <a:lnTo>
                  <a:pt x="118295" y="35237"/>
                </a:lnTo>
                <a:lnTo>
                  <a:pt x="115541" y="41072"/>
                </a:lnTo>
                <a:lnTo>
                  <a:pt x="77296" y="37940"/>
                </a:lnTo>
                <a:lnTo>
                  <a:pt x="66991" y="28637"/>
                </a:lnTo>
                <a:lnTo>
                  <a:pt x="60548" y="47605"/>
                </a:lnTo>
                <a:lnTo>
                  <a:pt x="7212" y="73015"/>
                </a:lnTo>
                <a:lnTo>
                  <a:pt x="0" y="88915"/>
                </a:lnTo>
                <a:lnTo>
                  <a:pt x="5633" y="115862"/>
                </a:lnTo>
                <a:lnTo>
                  <a:pt x="18750" y="145621"/>
                </a:lnTo>
                <a:lnTo>
                  <a:pt x="26685" y="192556"/>
                </a:lnTo>
                <a:lnTo>
                  <a:pt x="69157" y="236408"/>
                </a:lnTo>
                <a:lnTo>
                  <a:pt x="89746" y="238372"/>
                </a:lnTo>
                <a:lnTo>
                  <a:pt x="103877" y="246849"/>
                </a:lnTo>
                <a:lnTo>
                  <a:pt x="125002" y="238306"/>
                </a:lnTo>
                <a:lnTo>
                  <a:pt x="139149" y="237683"/>
                </a:lnTo>
                <a:lnTo>
                  <a:pt x="146635" y="234372"/>
                </a:lnTo>
                <a:lnTo>
                  <a:pt x="159408" y="233610"/>
                </a:lnTo>
                <a:lnTo>
                  <a:pt x="182532" y="240709"/>
                </a:lnTo>
                <a:lnTo>
                  <a:pt x="225171" y="229047"/>
                </a:lnTo>
                <a:lnTo>
                  <a:pt x="270334" y="236663"/>
                </a:lnTo>
                <a:lnTo>
                  <a:pt x="287849" y="224879"/>
                </a:lnTo>
                <a:lnTo>
                  <a:pt x="292289" y="213663"/>
                </a:lnTo>
                <a:lnTo>
                  <a:pt x="296639" y="208467"/>
                </a:lnTo>
                <a:lnTo>
                  <a:pt x="299958" y="208999"/>
                </a:lnTo>
                <a:lnTo>
                  <a:pt x="300517" y="202294"/>
                </a:lnTo>
                <a:lnTo>
                  <a:pt x="307621" y="205364"/>
                </a:lnTo>
                <a:lnTo>
                  <a:pt x="316848" y="200058"/>
                </a:lnTo>
                <a:lnTo>
                  <a:pt x="311001" y="191940"/>
                </a:lnTo>
                <a:lnTo>
                  <a:pt x="308030" y="181068"/>
                </a:lnTo>
                <a:lnTo>
                  <a:pt x="291471" y="163414"/>
                </a:lnTo>
                <a:lnTo>
                  <a:pt x="288931" y="152280"/>
                </a:lnTo>
                <a:lnTo>
                  <a:pt x="263099" y="125516"/>
                </a:lnTo>
                <a:lnTo>
                  <a:pt x="253647" y="108638"/>
                </a:lnTo>
                <a:lnTo>
                  <a:pt x="246245" y="93065"/>
                </a:lnTo>
                <a:lnTo>
                  <a:pt x="241831" y="92059"/>
                </a:lnTo>
                <a:lnTo>
                  <a:pt x="226461" y="87789"/>
                </a:lnTo>
                <a:lnTo>
                  <a:pt x="215888" y="66615"/>
                </a:lnTo>
                <a:lnTo>
                  <a:pt x="218024" y="64465"/>
                </a:lnTo>
                <a:lnTo>
                  <a:pt x="217671" y="61039"/>
                </a:lnTo>
                <a:lnTo>
                  <a:pt x="203196" y="58313"/>
                </a:lnTo>
                <a:lnTo>
                  <a:pt x="202548" y="52996"/>
                </a:lnTo>
                <a:lnTo>
                  <a:pt x="206558" y="46555"/>
                </a:lnTo>
                <a:lnTo>
                  <a:pt x="212898" y="48180"/>
                </a:lnTo>
                <a:lnTo>
                  <a:pt x="217091" y="45038"/>
                </a:lnTo>
                <a:lnTo>
                  <a:pt x="211299" y="36513"/>
                </a:lnTo>
                <a:lnTo>
                  <a:pt x="197316" y="31269"/>
                </a:lnTo>
                <a:lnTo>
                  <a:pt x="198871" y="29394"/>
                </a:lnTo>
                <a:lnTo>
                  <a:pt x="195571" y="24287"/>
                </a:lnTo>
                <a:lnTo>
                  <a:pt x="185533" y="20275"/>
                </a:lnTo>
                <a:lnTo>
                  <a:pt x="184233" y="16665"/>
                </a:lnTo>
                <a:lnTo>
                  <a:pt x="190316" y="12229"/>
                </a:lnTo>
                <a:close/>
              </a:path>
            </a:pathLst>
          </a:custGeom>
          <a:solidFill>
            <a:srgbClr val="2C4446"/>
          </a:solidFill>
          <a:ln w="9525">
            <a:solidFill>
              <a:srgbClr val="1C2B2D"/>
            </a:solidFill>
            <a:prstDash val="solid"/>
          </a:ln>
        </p:spPr>
        <p:txBody>
          <a:bodyPr/>
          <a:lstStyle/>
          <a:p>
            <a:endParaRPr/>
          </a:p>
        </p:txBody>
      </p:sp>
      <p:sp>
        <p:nvSpPr>
          <p:cNvPr id="19" name="Map Asa"/>
          <p:cNvSpPr/>
          <p:nvPr/>
        </p:nvSpPr>
        <p:spPr>
          <a:xfrm>
            <a:off x="8571729" y="3830741"/>
            <a:ext cx="945466" cy="1484458"/>
          </a:xfrm>
          <a:custGeom>
            <a:avLst/>
            <a:gdLst/>
            <a:ahLst/>
            <a:cxnLst/>
            <a:rect l="l" t="t" r="r" b="b"/>
            <a:pathLst>
              <a:path w="945466" h="1484458">
                <a:moveTo>
                  <a:pt x="897612" y="981498"/>
                </a:moveTo>
                <a:lnTo>
                  <a:pt x="922573" y="932306"/>
                </a:lnTo>
                <a:lnTo>
                  <a:pt x="945466" y="917240"/>
                </a:lnTo>
                <a:lnTo>
                  <a:pt x="920435" y="888756"/>
                </a:lnTo>
                <a:lnTo>
                  <a:pt x="909227" y="881622"/>
                </a:lnTo>
                <a:lnTo>
                  <a:pt x="895411" y="877033"/>
                </a:lnTo>
                <a:lnTo>
                  <a:pt x="879902" y="891813"/>
                </a:lnTo>
                <a:lnTo>
                  <a:pt x="857063" y="872335"/>
                </a:lnTo>
                <a:lnTo>
                  <a:pt x="854887" y="850881"/>
                </a:lnTo>
                <a:lnTo>
                  <a:pt x="851036" y="844110"/>
                </a:lnTo>
                <a:lnTo>
                  <a:pt x="844269" y="835595"/>
                </a:lnTo>
                <a:lnTo>
                  <a:pt x="840250" y="835864"/>
                </a:lnTo>
                <a:lnTo>
                  <a:pt x="841707" y="833749"/>
                </a:lnTo>
                <a:lnTo>
                  <a:pt x="827053" y="827030"/>
                </a:lnTo>
                <a:lnTo>
                  <a:pt x="820969" y="818331"/>
                </a:lnTo>
                <a:lnTo>
                  <a:pt x="817861" y="793970"/>
                </a:lnTo>
                <a:lnTo>
                  <a:pt x="822475" y="786394"/>
                </a:lnTo>
                <a:lnTo>
                  <a:pt x="817491" y="781308"/>
                </a:lnTo>
                <a:lnTo>
                  <a:pt x="808264" y="786614"/>
                </a:lnTo>
                <a:lnTo>
                  <a:pt x="801161" y="783544"/>
                </a:lnTo>
                <a:lnTo>
                  <a:pt x="800602" y="790249"/>
                </a:lnTo>
                <a:lnTo>
                  <a:pt x="797282" y="789716"/>
                </a:lnTo>
                <a:lnTo>
                  <a:pt x="792932" y="794912"/>
                </a:lnTo>
                <a:lnTo>
                  <a:pt x="788493" y="806129"/>
                </a:lnTo>
                <a:lnTo>
                  <a:pt x="770978" y="817913"/>
                </a:lnTo>
                <a:lnTo>
                  <a:pt x="725814" y="810296"/>
                </a:lnTo>
                <a:lnTo>
                  <a:pt x="683176" y="821958"/>
                </a:lnTo>
                <a:lnTo>
                  <a:pt x="660051" y="814860"/>
                </a:lnTo>
                <a:lnTo>
                  <a:pt x="647279" y="815622"/>
                </a:lnTo>
                <a:lnTo>
                  <a:pt x="639792" y="818933"/>
                </a:lnTo>
                <a:lnTo>
                  <a:pt x="625646" y="819555"/>
                </a:lnTo>
                <a:lnTo>
                  <a:pt x="604520" y="828098"/>
                </a:lnTo>
                <a:lnTo>
                  <a:pt x="590390" y="819622"/>
                </a:lnTo>
                <a:lnTo>
                  <a:pt x="569801" y="817657"/>
                </a:lnTo>
                <a:lnTo>
                  <a:pt x="527329" y="773805"/>
                </a:lnTo>
                <a:lnTo>
                  <a:pt x="519394" y="726870"/>
                </a:lnTo>
                <a:lnTo>
                  <a:pt x="506276" y="697112"/>
                </a:lnTo>
                <a:lnTo>
                  <a:pt x="500643" y="670165"/>
                </a:lnTo>
                <a:lnTo>
                  <a:pt x="507856" y="654264"/>
                </a:lnTo>
                <a:lnTo>
                  <a:pt x="561192" y="628854"/>
                </a:lnTo>
                <a:lnTo>
                  <a:pt x="567635" y="609886"/>
                </a:lnTo>
                <a:lnTo>
                  <a:pt x="575342" y="590071"/>
                </a:lnTo>
                <a:lnTo>
                  <a:pt x="562243" y="582432"/>
                </a:lnTo>
                <a:lnTo>
                  <a:pt x="556826" y="575532"/>
                </a:lnTo>
                <a:lnTo>
                  <a:pt x="559445" y="568955"/>
                </a:lnTo>
                <a:lnTo>
                  <a:pt x="566791" y="565420"/>
                </a:lnTo>
                <a:lnTo>
                  <a:pt x="563060" y="560394"/>
                </a:lnTo>
                <a:lnTo>
                  <a:pt x="570102" y="550445"/>
                </a:lnTo>
                <a:lnTo>
                  <a:pt x="578997" y="511127"/>
                </a:lnTo>
                <a:lnTo>
                  <a:pt x="578067" y="504610"/>
                </a:lnTo>
                <a:lnTo>
                  <a:pt x="476789" y="466999"/>
                </a:lnTo>
                <a:lnTo>
                  <a:pt x="459166" y="437944"/>
                </a:lnTo>
                <a:lnTo>
                  <a:pt x="458285" y="407358"/>
                </a:lnTo>
                <a:lnTo>
                  <a:pt x="409939" y="321198"/>
                </a:lnTo>
                <a:lnTo>
                  <a:pt x="304986" y="252928"/>
                </a:lnTo>
                <a:lnTo>
                  <a:pt x="301961" y="197552"/>
                </a:lnTo>
                <a:lnTo>
                  <a:pt x="222129" y="139843"/>
                </a:lnTo>
                <a:lnTo>
                  <a:pt x="135377" y="164709"/>
                </a:lnTo>
                <a:lnTo>
                  <a:pt x="88677" y="23263"/>
                </a:lnTo>
                <a:lnTo>
                  <a:pt x="9247" y="0"/>
                </a:lnTo>
                <a:lnTo>
                  <a:pt x="0" y="126376"/>
                </a:lnTo>
                <a:lnTo>
                  <a:pt x="46235" y="268163"/>
                </a:lnTo>
                <a:lnTo>
                  <a:pt x="37658" y="272061"/>
                </a:lnTo>
                <a:lnTo>
                  <a:pt x="157733" y="522516"/>
                </a:lnTo>
                <a:lnTo>
                  <a:pt x="316381" y="852514"/>
                </a:lnTo>
                <a:lnTo>
                  <a:pt x="403804" y="1027359"/>
                </a:lnTo>
                <a:lnTo>
                  <a:pt x="456429" y="1088773"/>
                </a:lnTo>
                <a:lnTo>
                  <a:pt x="501842" y="1127700"/>
                </a:lnTo>
                <a:lnTo>
                  <a:pt x="501856" y="1134529"/>
                </a:lnTo>
                <a:lnTo>
                  <a:pt x="540057" y="1168626"/>
                </a:lnTo>
                <a:lnTo>
                  <a:pt x="543906" y="1180892"/>
                </a:lnTo>
                <a:lnTo>
                  <a:pt x="564595" y="1203127"/>
                </a:lnTo>
                <a:lnTo>
                  <a:pt x="581793" y="1214837"/>
                </a:lnTo>
                <a:lnTo>
                  <a:pt x="588592" y="1230475"/>
                </a:lnTo>
                <a:lnTo>
                  <a:pt x="609030" y="1302688"/>
                </a:lnTo>
                <a:lnTo>
                  <a:pt x="609030" y="1369451"/>
                </a:lnTo>
                <a:lnTo>
                  <a:pt x="611755" y="1402151"/>
                </a:lnTo>
                <a:lnTo>
                  <a:pt x="632193" y="1452565"/>
                </a:lnTo>
                <a:lnTo>
                  <a:pt x="675780" y="1484458"/>
                </a:lnTo>
                <a:lnTo>
                  <a:pt x="680909" y="1477254"/>
                </a:lnTo>
                <a:lnTo>
                  <a:pt x="687201" y="1449886"/>
                </a:lnTo>
                <a:lnTo>
                  <a:pt x="699783" y="1427897"/>
                </a:lnTo>
                <a:lnTo>
                  <a:pt x="719801" y="1418837"/>
                </a:lnTo>
                <a:lnTo>
                  <a:pt x="721517" y="1413458"/>
                </a:lnTo>
                <a:lnTo>
                  <a:pt x="736387" y="1405531"/>
                </a:lnTo>
                <a:lnTo>
                  <a:pt x="742678" y="1400152"/>
                </a:lnTo>
                <a:lnTo>
                  <a:pt x="743822" y="1394490"/>
                </a:lnTo>
                <a:lnTo>
                  <a:pt x="757777" y="1384903"/>
                </a:lnTo>
                <a:lnTo>
                  <a:pt x="767119" y="1383582"/>
                </a:lnTo>
                <a:lnTo>
                  <a:pt x="768644" y="1373579"/>
                </a:lnTo>
                <a:lnTo>
                  <a:pt x="765432" y="1363695"/>
                </a:lnTo>
                <a:lnTo>
                  <a:pt x="765975" y="1353763"/>
                </a:lnTo>
                <a:lnTo>
                  <a:pt x="755871" y="1337155"/>
                </a:lnTo>
                <a:lnTo>
                  <a:pt x="758065" y="1331246"/>
                </a:lnTo>
                <a:lnTo>
                  <a:pt x="790045" y="1317966"/>
                </a:lnTo>
                <a:lnTo>
                  <a:pt x="810698" y="1293872"/>
                </a:lnTo>
                <a:lnTo>
                  <a:pt x="816722" y="1263754"/>
                </a:lnTo>
                <a:lnTo>
                  <a:pt x="807256" y="1238798"/>
                </a:lnTo>
                <a:lnTo>
                  <a:pt x="790906" y="1210401"/>
                </a:lnTo>
                <a:lnTo>
                  <a:pt x="787463" y="1195771"/>
                </a:lnTo>
                <a:lnTo>
                  <a:pt x="787463" y="1165653"/>
                </a:lnTo>
                <a:lnTo>
                  <a:pt x="802954" y="1132953"/>
                </a:lnTo>
                <a:lnTo>
                  <a:pt x="823607" y="1108857"/>
                </a:lnTo>
                <a:lnTo>
                  <a:pt x="865773" y="1072715"/>
                </a:lnTo>
                <a:lnTo>
                  <a:pt x="879541" y="1017640"/>
                </a:lnTo>
                <a:close/>
              </a:path>
            </a:pathLst>
          </a:custGeom>
          <a:solidFill>
            <a:srgbClr val="2C4446"/>
          </a:solidFill>
          <a:ln w="9525">
            <a:solidFill>
              <a:srgbClr val="1C2B2D"/>
            </a:solidFill>
            <a:prstDash val="solid"/>
          </a:ln>
        </p:spPr>
        <p:txBody>
          <a:bodyPr/>
          <a:lstStyle/>
          <a:p>
            <a:endParaRPr/>
          </a:p>
        </p:txBody>
      </p:sp>
      <p:sp>
        <p:nvSpPr>
          <p:cNvPr id="20" name="Label"/>
          <p:cNvSpPr txBox="1"/>
          <p:nvPr/>
        </p:nvSpPr>
        <p:spPr>
          <a:xfrm>
            <a:off x="548640" y="502920"/>
            <a:ext cx="5486400" cy="274320"/>
          </a:xfrm>
          <a:prstGeom prst="rect">
            <a:avLst/>
          </a:prstGeom>
          <a:noFill/>
          <a:ln/>
        </p:spPr>
        <p:txBody>
          <a:bodyPr wrap="square" lIns="0" tIns="0" rIns="0" bIns="0" rtlCol="0" anchor="t"/>
          <a:lstStyle/>
          <a:p>
            <a:pPr marL="0" indent="0" algn="l">
              <a:buNone/>
            </a:pPr>
            <a:r>
              <a:rPr lang="en-US" sz="1100" b="1" dirty="0">
                <a:solidFill>
                  <a:srgbClr val="D9822B"/>
                </a:solidFill>
                <a:latin typeface="Arial" pitchFamily="34" charset="0"/>
                <a:ea typeface="Arial" pitchFamily="34" charset="-122"/>
                <a:cs typeface="Arial" pitchFamily="34" charset="-120"/>
              </a:rPr>
              <a:t>OPINION POLL REPORT</a:t>
            </a:r>
            <a:endParaRPr lang="en-US" sz="1100" dirty="0"/>
          </a:p>
        </p:txBody>
      </p:sp>
      <p:sp>
        <p:nvSpPr>
          <p:cNvPr id="21" name="Title"/>
          <p:cNvSpPr txBox="1"/>
          <p:nvPr/>
        </p:nvSpPr>
        <p:spPr>
          <a:xfrm>
            <a:off x="548640" y="1234440"/>
            <a:ext cx="5486400" cy="2011680"/>
          </a:xfrm>
          <a:prstGeom prst="rect">
            <a:avLst/>
          </a:prstGeom>
          <a:noFill/>
          <a:ln/>
        </p:spPr>
        <p:txBody>
          <a:bodyPr wrap="square" lIns="0" tIns="0" rIns="0" bIns="0" rtlCol="0" anchor="t"/>
          <a:lstStyle/>
          <a:p>
            <a:pPr marL="0" indent="0" algn="l">
              <a:buNone/>
            </a:pPr>
            <a:r>
              <a:rPr lang="en-US" sz="3600" b="1" dirty="0">
                <a:solidFill>
                  <a:srgbClr val="FFFFFF"/>
                </a:solidFill>
                <a:latin typeface="Arial" pitchFamily="34" charset="0"/>
                <a:ea typeface="Arial" pitchFamily="34" charset="-122"/>
                <a:cs typeface="Arial" pitchFamily="34" charset="-120"/>
              </a:rPr>
              <a:t>Kwara 2027 governorship and Senate poll</a:t>
            </a:r>
            <a:endParaRPr lang="en-US" sz="3600" dirty="0"/>
          </a:p>
        </p:txBody>
      </p:sp>
      <p:sp>
        <p:nvSpPr>
          <p:cNvPr id="22" name="Subtitle"/>
          <p:cNvSpPr txBox="1"/>
          <p:nvPr/>
        </p:nvSpPr>
        <p:spPr>
          <a:xfrm>
            <a:off x="548640" y="3566160"/>
            <a:ext cx="4937760" cy="1097280"/>
          </a:xfrm>
          <a:prstGeom prst="rect">
            <a:avLst/>
          </a:prstGeom>
          <a:noFill/>
          <a:ln/>
        </p:spPr>
        <p:txBody>
          <a:bodyPr wrap="square" lIns="0" tIns="0" rIns="0" bIns="0" rtlCol="0" anchor="t"/>
          <a:lstStyle/>
          <a:p>
            <a:pPr marL="0" indent="0" algn="l">
              <a:buNone/>
            </a:pPr>
            <a:r>
              <a:rPr lang="en-US" sz="1600" dirty="0">
                <a:solidFill>
                  <a:srgbClr val="D5E3E1"/>
                </a:solidFill>
                <a:latin typeface="Arial" pitchFamily="34" charset="0"/>
                <a:ea typeface="Arial" pitchFamily="34" charset="-122"/>
                <a:cs typeface="Arial" pitchFamily="34" charset="-120"/>
              </a:rPr>
              <a:t>The largest statewide telephone survey in </a:t>
            </a:r>
            <a:r>
              <a:rPr lang="en-US" sz="1600" dirty="0" err="1">
                <a:solidFill>
                  <a:srgbClr val="D5E3E1"/>
                </a:solidFill>
                <a:latin typeface="Arial" pitchFamily="34" charset="0"/>
                <a:ea typeface="Arial" pitchFamily="34" charset="-122"/>
                <a:cs typeface="Arial" pitchFamily="34" charset="-120"/>
              </a:rPr>
              <a:t>Kwara</a:t>
            </a:r>
            <a:r>
              <a:rPr lang="en-US" sz="1600" dirty="0">
                <a:solidFill>
                  <a:srgbClr val="D5E3E1"/>
                </a:solidFill>
                <a:latin typeface="Arial" pitchFamily="34" charset="0"/>
                <a:ea typeface="Arial" pitchFamily="34" charset="-122"/>
                <a:cs typeface="Arial" pitchFamily="34" charset="-120"/>
              </a:rPr>
              <a:t> history, of 30,000 registered voters in all 16 local governments and all 193 wards.</a:t>
            </a:r>
            <a:endParaRPr lang="en-US" sz="1600" dirty="0"/>
          </a:p>
        </p:txBody>
      </p:sp>
      <p:sp>
        <p:nvSpPr>
          <p:cNvPr id="23" name="Fieldwork"/>
          <p:cNvSpPr txBox="1"/>
          <p:nvPr/>
        </p:nvSpPr>
        <p:spPr>
          <a:xfrm>
            <a:off x="548640" y="4892040"/>
            <a:ext cx="5120640" cy="822960"/>
          </a:xfrm>
          <a:prstGeom prst="rect">
            <a:avLst/>
          </a:prstGeom>
          <a:noFill/>
          <a:ln/>
        </p:spPr>
        <p:txBody>
          <a:bodyPr wrap="square" lIns="0" tIns="0" rIns="0" bIns="0" rtlCol="0" anchor="t"/>
          <a:lstStyle/>
          <a:p>
            <a:pPr marL="0" indent="0" algn="l">
              <a:buNone/>
            </a:pPr>
            <a:r>
              <a:rPr lang="en-US" sz="1200" dirty="0">
                <a:solidFill>
                  <a:srgbClr val="D5E3E1"/>
                </a:solidFill>
                <a:latin typeface="Arial" pitchFamily="34" charset="0"/>
                <a:ea typeface="Arial" pitchFamily="34" charset="-122"/>
                <a:cs typeface="Arial" pitchFamily="34" charset="-120"/>
              </a:rPr>
              <a:t>October 2026</a:t>
            </a:r>
            <a:r>
              <a:rPr lang="en-US" sz="1200" dirty="0">
                <a:solidFill>
                  <a:srgbClr val="D9822B"/>
                </a:solidFill>
                <a:latin typeface="Arial" pitchFamily="34" charset="0"/>
                <a:ea typeface="Arial" pitchFamily="34" charset="-122"/>
                <a:cs typeface="Arial" pitchFamily="34" charset="-120"/>
              </a:rPr>
              <a:t>.</a:t>
            </a:r>
            <a:endParaRPr lang="en-US" sz="1200" dirty="0"/>
          </a:p>
        </p:txBody>
      </p:sp>
      <p:sp>
        <p:nvSpPr>
          <p:cNvPr id="24" name="Footer"/>
          <p:cNvSpPr txBox="1"/>
          <p:nvPr/>
        </p:nvSpPr>
        <p:spPr>
          <a:xfrm>
            <a:off x="548640" y="6263640"/>
            <a:ext cx="5486400" cy="274320"/>
          </a:xfrm>
          <a:prstGeom prst="rect">
            <a:avLst/>
          </a:prstGeom>
          <a:noFill/>
          <a:ln/>
        </p:spPr>
        <p:txBody>
          <a:bodyPr wrap="square" lIns="0" tIns="0" rIns="0" bIns="0" rtlCol="0" anchor="t"/>
          <a:lstStyle/>
          <a:p>
            <a:pPr marL="0" indent="0" algn="l">
              <a:buNone/>
            </a:pPr>
            <a:r>
              <a:rPr lang="en-US" sz="1000" dirty="0">
                <a:solidFill>
                  <a:srgbClr val="9CB5B2"/>
                </a:solidFill>
                <a:latin typeface="Arial" pitchFamily="34" charset="0"/>
                <a:ea typeface="Arial" pitchFamily="34" charset="-122"/>
                <a:cs typeface="Arial" pitchFamily="34" charset="-120"/>
              </a:rPr>
              <a:t>Confidential</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Order label"/>
          <p:cNvSpPr txBox="1"/>
          <p:nvPr/>
        </p:nvSpPr>
        <p:spPr>
          <a:xfrm>
            <a:off x="548640" y="274320"/>
            <a:ext cx="8229600" cy="228600"/>
          </a:xfrm>
          <a:prstGeom prst="rect">
            <a:avLst/>
          </a:prstGeom>
          <a:noFill/>
          <a:ln/>
        </p:spPr>
        <p:txBody>
          <a:bodyPr wrap="square" lIns="0" tIns="0" rIns="0" bIns="0" rtlCol="0" anchor="t"/>
          <a:lstStyle/>
          <a:p>
            <a:pPr marL="0" indent="0" algn="l">
              <a:buNone/>
            </a:pPr>
            <a:r>
              <a:rPr lang="en-US" sz="1000" b="1" dirty="0">
                <a:solidFill>
                  <a:srgbClr val="A85F14"/>
                </a:solidFill>
                <a:latin typeface="Arial" pitchFamily="34" charset="0"/>
                <a:ea typeface="Arial" pitchFamily="34" charset="-122"/>
                <a:cs typeface="Arial" pitchFamily="34" charset="-120"/>
              </a:rPr>
              <a:t>METHOD</a:t>
            </a:r>
            <a:endParaRPr lang="en-US" sz="1000" dirty="0"/>
          </a:p>
        </p:txBody>
      </p:sp>
      <p:sp>
        <p:nvSpPr>
          <p:cNvPr id="3" name="Title"/>
          <p:cNvSpPr txBox="1"/>
          <p:nvPr/>
        </p:nvSpPr>
        <p:spPr>
          <a:xfrm>
            <a:off x="548640" y="502920"/>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Who was interviewed</a:t>
            </a:r>
            <a:endParaRPr lang="en-US" sz="2600" dirty="0"/>
          </a:p>
        </p:txBody>
      </p:sp>
      <p:sp>
        <p:nvSpPr>
          <p:cNvPr id="4" name="Takeaway"/>
          <p:cNvSpPr txBox="1"/>
          <p:nvPr/>
        </p:nvSpPr>
        <p:spPr>
          <a:xfrm>
            <a:off x="548640" y="1106424"/>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Statewide figures are accurate to within about 1 point either way, at the 95% confidence level. </a:t>
            </a:r>
            <a:endParaRPr lang="en-US" sz="1400" dirty="0"/>
          </a:p>
        </p:txBody>
      </p:sp>
      <p:sp>
        <p:nvSpPr>
          <p:cNvPr id="7" name="Table header"/>
          <p:cNvSpPr txBox="1"/>
          <p:nvPr/>
        </p:nvSpPr>
        <p:spPr>
          <a:xfrm>
            <a:off x="548640" y="1807464"/>
            <a:ext cx="1828800" cy="25603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Group</a:t>
            </a:r>
            <a:endParaRPr lang="en-US" sz="1200" dirty="0"/>
          </a:p>
        </p:txBody>
      </p:sp>
      <p:sp>
        <p:nvSpPr>
          <p:cNvPr id="8" name="Table header"/>
          <p:cNvSpPr txBox="1"/>
          <p:nvPr/>
        </p:nvSpPr>
        <p:spPr>
          <a:xfrm>
            <a:off x="2423160" y="1807464"/>
            <a:ext cx="9144000" cy="25603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Share of registered voters, from the weighted interviews</a:t>
            </a:r>
            <a:endParaRPr lang="en-US" sz="1200" dirty="0"/>
          </a:p>
        </p:txBody>
      </p:sp>
      <p:sp>
        <p:nvSpPr>
          <p:cNvPr id="9" name="Header rule"/>
          <p:cNvSpPr/>
          <p:nvPr/>
        </p:nvSpPr>
        <p:spPr>
          <a:xfrm>
            <a:off x="548640" y="2100072"/>
            <a:ext cx="11091672" cy="91"/>
          </a:xfrm>
          <a:prstGeom prst="line">
            <a:avLst/>
          </a:prstGeom>
          <a:noFill/>
          <a:ln w="12700">
            <a:solidFill>
              <a:srgbClr val="145C5A"/>
            </a:solidFill>
            <a:prstDash val="solid"/>
          </a:ln>
        </p:spPr>
        <p:txBody>
          <a:bodyPr/>
          <a:lstStyle/>
          <a:p>
            <a:endParaRPr/>
          </a:p>
        </p:txBody>
      </p:sp>
      <p:sp>
        <p:nvSpPr>
          <p:cNvPr id="10" name="Cell"/>
          <p:cNvSpPr txBox="1"/>
          <p:nvPr/>
        </p:nvSpPr>
        <p:spPr>
          <a:xfrm>
            <a:off x="585216" y="2118360"/>
            <a:ext cx="182880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Gender</a:t>
            </a:r>
            <a:endParaRPr lang="en-US" sz="1200" dirty="0"/>
          </a:p>
        </p:txBody>
      </p:sp>
      <p:sp>
        <p:nvSpPr>
          <p:cNvPr id="11" name="Cell"/>
          <p:cNvSpPr txBox="1"/>
          <p:nvPr/>
        </p:nvSpPr>
        <p:spPr>
          <a:xfrm>
            <a:off x="2459736" y="2118360"/>
            <a:ext cx="9125712"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Men 51%  ·  Women 49%</a:t>
            </a:r>
            <a:endParaRPr lang="en-US" sz="1200" dirty="0"/>
          </a:p>
        </p:txBody>
      </p:sp>
      <p:sp>
        <p:nvSpPr>
          <p:cNvPr id="12" name="Row rule"/>
          <p:cNvSpPr/>
          <p:nvPr/>
        </p:nvSpPr>
        <p:spPr>
          <a:xfrm>
            <a:off x="548640" y="2575560"/>
            <a:ext cx="11091672" cy="91"/>
          </a:xfrm>
          <a:prstGeom prst="line">
            <a:avLst/>
          </a:prstGeom>
          <a:noFill/>
          <a:ln w="6350">
            <a:solidFill>
              <a:srgbClr val="DDDFE2"/>
            </a:solidFill>
            <a:prstDash val="solid"/>
          </a:ln>
        </p:spPr>
        <p:txBody>
          <a:bodyPr/>
          <a:lstStyle/>
          <a:p>
            <a:endParaRPr/>
          </a:p>
        </p:txBody>
      </p:sp>
      <p:sp>
        <p:nvSpPr>
          <p:cNvPr id="13" name="Cell"/>
          <p:cNvSpPr txBox="1"/>
          <p:nvPr/>
        </p:nvSpPr>
        <p:spPr>
          <a:xfrm>
            <a:off x="585216" y="2575560"/>
            <a:ext cx="182880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Age</a:t>
            </a:r>
            <a:endParaRPr lang="en-US" sz="1200" dirty="0"/>
          </a:p>
        </p:txBody>
      </p:sp>
      <p:sp>
        <p:nvSpPr>
          <p:cNvPr id="14" name="Cell"/>
          <p:cNvSpPr txBox="1"/>
          <p:nvPr/>
        </p:nvSpPr>
        <p:spPr>
          <a:xfrm>
            <a:off x="2459736" y="2575560"/>
            <a:ext cx="9125712"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18 to 29 34%  ·  30 to 44 36%  ·  45 to 59 19%  ·  60 and over 11%</a:t>
            </a:r>
            <a:endParaRPr lang="en-US" sz="1200" dirty="0"/>
          </a:p>
        </p:txBody>
      </p:sp>
      <p:sp>
        <p:nvSpPr>
          <p:cNvPr id="15" name="Row rule"/>
          <p:cNvSpPr/>
          <p:nvPr/>
        </p:nvSpPr>
        <p:spPr>
          <a:xfrm>
            <a:off x="548640" y="3032760"/>
            <a:ext cx="11091672" cy="91"/>
          </a:xfrm>
          <a:prstGeom prst="line">
            <a:avLst/>
          </a:prstGeom>
          <a:noFill/>
          <a:ln w="6350">
            <a:solidFill>
              <a:srgbClr val="DDDFE2"/>
            </a:solidFill>
            <a:prstDash val="solid"/>
          </a:ln>
        </p:spPr>
        <p:txBody>
          <a:bodyPr/>
          <a:lstStyle/>
          <a:p>
            <a:endParaRPr/>
          </a:p>
        </p:txBody>
      </p:sp>
      <p:sp>
        <p:nvSpPr>
          <p:cNvPr id="16" name="Cell"/>
          <p:cNvSpPr txBox="1"/>
          <p:nvPr/>
        </p:nvSpPr>
        <p:spPr>
          <a:xfrm>
            <a:off x="585216" y="3032760"/>
            <a:ext cx="182880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Area</a:t>
            </a:r>
            <a:endParaRPr lang="en-US" sz="1200" dirty="0"/>
          </a:p>
        </p:txBody>
      </p:sp>
      <p:sp>
        <p:nvSpPr>
          <p:cNvPr id="17" name="Cell"/>
          <p:cNvSpPr txBox="1"/>
          <p:nvPr/>
        </p:nvSpPr>
        <p:spPr>
          <a:xfrm>
            <a:off x="2459736" y="3032760"/>
            <a:ext cx="9125712"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Urban 48%  ·  Rural 52%</a:t>
            </a:r>
            <a:endParaRPr lang="en-US" sz="1200" dirty="0"/>
          </a:p>
        </p:txBody>
      </p:sp>
      <p:sp>
        <p:nvSpPr>
          <p:cNvPr id="18" name="Row rule"/>
          <p:cNvSpPr/>
          <p:nvPr/>
        </p:nvSpPr>
        <p:spPr>
          <a:xfrm>
            <a:off x="548640" y="3489960"/>
            <a:ext cx="11091672" cy="91"/>
          </a:xfrm>
          <a:prstGeom prst="line">
            <a:avLst/>
          </a:prstGeom>
          <a:noFill/>
          <a:ln w="6350">
            <a:solidFill>
              <a:srgbClr val="DDDFE2"/>
            </a:solidFill>
            <a:prstDash val="solid"/>
          </a:ln>
        </p:spPr>
        <p:txBody>
          <a:bodyPr/>
          <a:lstStyle/>
          <a:p>
            <a:endParaRPr/>
          </a:p>
        </p:txBody>
      </p:sp>
      <p:sp>
        <p:nvSpPr>
          <p:cNvPr id="19" name="Cell"/>
          <p:cNvSpPr txBox="1"/>
          <p:nvPr/>
        </p:nvSpPr>
        <p:spPr>
          <a:xfrm>
            <a:off x="585216" y="3489960"/>
            <a:ext cx="182880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Senatorial district</a:t>
            </a:r>
            <a:endParaRPr lang="en-US" sz="1200" dirty="0"/>
          </a:p>
        </p:txBody>
      </p:sp>
      <p:sp>
        <p:nvSpPr>
          <p:cNvPr id="20" name="Cell"/>
          <p:cNvSpPr txBox="1"/>
          <p:nvPr/>
        </p:nvSpPr>
        <p:spPr>
          <a:xfrm>
            <a:off x="2459736" y="3489960"/>
            <a:ext cx="9125712"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Central 41%  ·  Kwara South 30%  ·  Kwara North 29%</a:t>
            </a:r>
            <a:endParaRPr lang="en-US" sz="1200" dirty="0"/>
          </a:p>
        </p:txBody>
      </p:sp>
      <p:sp>
        <p:nvSpPr>
          <p:cNvPr id="21" name="Row rule"/>
          <p:cNvSpPr/>
          <p:nvPr/>
        </p:nvSpPr>
        <p:spPr>
          <a:xfrm>
            <a:off x="548640" y="3947160"/>
            <a:ext cx="11091672" cy="91"/>
          </a:xfrm>
          <a:prstGeom prst="line">
            <a:avLst/>
          </a:prstGeom>
          <a:noFill/>
          <a:ln w="6350">
            <a:solidFill>
              <a:srgbClr val="DDDFE2"/>
            </a:solidFill>
            <a:prstDash val="solid"/>
          </a:ln>
        </p:spPr>
        <p:txBody>
          <a:bodyPr/>
          <a:lstStyle/>
          <a:p>
            <a:endParaRPr/>
          </a:p>
        </p:txBody>
      </p:sp>
      <p:sp>
        <p:nvSpPr>
          <p:cNvPr id="22" name="Cell"/>
          <p:cNvSpPr txBox="1"/>
          <p:nvPr/>
        </p:nvSpPr>
        <p:spPr>
          <a:xfrm>
            <a:off x="585216" y="3947160"/>
            <a:ext cx="182880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Education</a:t>
            </a:r>
            <a:endParaRPr lang="en-US" sz="1200" dirty="0"/>
          </a:p>
        </p:txBody>
      </p:sp>
      <p:sp>
        <p:nvSpPr>
          <p:cNvPr id="23" name="Cell"/>
          <p:cNvSpPr txBox="1"/>
          <p:nvPr/>
        </p:nvSpPr>
        <p:spPr>
          <a:xfrm>
            <a:off x="2459736" y="3947160"/>
            <a:ext cx="9125712"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No formal schooling 12%  ·  Quranic only 10%  ·  Primary 16%  ·  Secondary 43%  ·  Tertiary 19%</a:t>
            </a:r>
            <a:endParaRPr lang="en-US" sz="1200" dirty="0"/>
          </a:p>
        </p:txBody>
      </p:sp>
      <p:sp>
        <p:nvSpPr>
          <p:cNvPr id="24" name="Row rule"/>
          <p:cNvSpPr/>
          <p:nvPr/>
        </p:nvSpPr>
        <p:spPr>
          <a:xfrm>
            <a:off x="548640" y="4404360"/>
            <a:ext cx="11091672" cy="91"/>
          </a:xfrm>
          <a:prstGeom prst="line">
            <a:avLst/>
          </a:prstGeom>
          <a:noFill/>
          <a:ln w="6350">
            <a:solidFill>
              <a:srgbClr val="DDDFE2"/>
            </a:solidFill>
            <a:prstDash val="solid"/>
          </a:ln>
        </p:spPr>
        <p:txBody>
          <a:bodyPr/>
          <a:lstStyle/>
          <a:p>
            <a:endParaRPr/>
          </a:p>
        </p:txBody>
      </p:sp>
      <p:sp>
        <p:nvSpPr>
          <p:cNvPr id="25" name="Cell"/>
          <p:cNvSpPr txBox="1"/>
          <p:nvPr/>
        </p:nvSpPr>
        <p:spPr>
          <a:xfrm>
            <a:off x="585216" y="4404360"/>
            <a:ext cx="182880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Occupation</a:t>
            </a:r>
            <a:endParaRPr lang="en-US" sz="1200" dirty="0"/>
          </a:p>
        </p:txBody>
      </p:sp>
      <p:sp>
        <p:nvSpPr>
          <p:cNvPr id="26" name="Cell"/>
          <p:cNvSpPr txBox="1"/>
          <p:nvPr/>
        </p:nvSpPr>
        <p:spPr>
          <a:xfrm>
            <a:off x="2459736" y="4404360"/>
            <a:ext cx="9125712"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Trading 30%  ·  Farming 17%  ·  Artisan 11%  ·  Public servant or teacher 13%  ·  Private sector 5%  ·  Student 12%  ·  Not in work 12%</a:t>
            </a:r>
            <a:endParaRPr lang="en-US" sz="1200" dirty="0"/>
          </a:p>
        </p:txBody>
      </p:sp>
      <p:sp>
        <p:nvSpPr>
          <p:cNvPr id="27" name="Row rule"/>
          <p:cNvSpPr/>
          <p:nvPr/>
        </p:nvSpPr>
        <p:spPr>
          <a:xfrm>
            <a:off x="548640" y="4861560"/>
            <a:ext cx="11091672" cy="91"/>
          </a:xfrm>
          <a:prstGeom prst="line">
            <a:avLst/>
          </a:prstGeom>
          <a:noFill/>
          <a:ln w="6350">
            <a:solidFill>
              <a:srgbClr val="DDDFE2"/>
            </a:solidFill>
            <a:prstDash val="solid"/>
          </a:ln>
        </p:spPr>
        <p:txBody>
          <a:bodyPr/>
          <a:lstStyle/>
          <a:p>
            <a:endParaRPr/>
          </a:p>
        </p:txBody>
      </p:sp>
      <p:sp>
        <p:nvSpPr>
          <p:cNvPr id="28" name="Cell"/>
          <p:cNvSpPr txBox="1"/>
          <p:nvPr/>
        </p:nvSpPr>
        <p:spPr>
          <a:xfrm>
            <a:off x="585216" y="4861560"/>
            <a:ext cx="182880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Religion</a:t>
            </a:r>
            <a:endParaRPr lang="en-US" sz="1200" dirty="0"/>
          </a:p>
        </p:txBody>
      </p:sp>
      <p:sp>
        <p:nvSpPr>
          <p:cNvPr id="29" name="Cell"/>
          <p:cNvSpPr txBox="1"/>
          <p:nvPr/>
        </p:nvSpPr>
        <p:spPr>
          <a:xfrm>
            <a:off x="2459736" y="4861560"/>
            <a:ext cx="9125712"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Islam 74%  ·  Christianity 25%  ·  Traditional or other 1%</a:t>
            </a:r>
            <a:endParaRPr lang="en-US" sz="1200" dirty="0"/>
          </a:p>
        </p:txBody>
      </p:sp>
      <p:sp>
        <p:nvSpPr>
          <p:cNvPr id="30" name="Row rule"/>
          <p:cNvSpPr/>
          <p:nvPr/>
        </p:nvSpPr>
        <p:spPr>
          <a:xfrm>
            <a:off x="548640" y="5318760"/>
            <a:ext cx="11091672" cy="91"/>
          </a:xfrm>
          <a:prstGeom prst="line">
            <a:avLst/>
          </a:prstGeom>
          <a:noFill/>
          <a:ln w="6350">
            <a:solidFill>
              <a:srgbClr val="DDDFE2"/>
            </a:solidFill>
            <a:prstDash val="solid"/>
          </a:ln>
        </p:spPr>
        <p:txBody>
          <a:bodyPr/>
          <a:lstStyle/>
          <a:p>
            <a:endParaRPr/>
          </a:p>
        </p:txBody>
      </p:sp>
      <p:sp>
        <p:nvSpPr>
          <p:cNvPr id="31" name="Cell"/>
          <p:cNvSpPr txBox="1"/>
          <p:nvPr/>
        </p:nvSpPr>
        <p:spPr>
          <a:xfrm>
            <a:off x="585216" y="5318760"/>
            <a:ext cx="182880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People group</a:t>
            </a:r>
            <a:endParaRPr lang="en-US" sz="1200" dirty="0"/>
          </a:p>
        </p:txBody>
      </p:sp>
      <p:sp>
        <p:nvSpPr>
          <p:cNvPr id="32" name="Cell"/>
          <p:cNvSpPr txBox="1"/>
          <p:nvPr/>
        </p:nvSpPr>
        <p:spPr>
          <a:xfrm>
            <a:off x="2459736" y="5318760"/>
            <a:ext cx="9125712"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Yoruba 46%  ·  Ilorin 19%  ·  Nupe 11%  ·  Baruba 8%  ·  Boko (Busa) 3%  ·  Hausa or Fulani 8%  ·  Other 5%</a:t>
            </a:r>
            <a:endParaRPr lang="en-US" sz="1200" dirty="0"/>
          </a:p>
        </p:txBody>
      </p:sp>
      <p:sp>
        <p:nvSpPr>
          <p:cNvPr id="33" name="Row rule"/>
          <p:cNvSpPr/>
          <p:nvPr/>
        </p:nvSpPr>
        <p:spPr>
          <a:xfrm>
            <a:off x="548640" y="5775960"/>
            <a:ext cx="11091672" cy="91"/>
          </a:xfrm>
          <a:prstGeom prst="line">
            <a:avLst/>
          </a:prstGeom>
          <a:noFill/>
          <a:ln w="6350">
            <a:solidFill>
              <a:srgbClr val="DDDFE2"/>
            </a:solidFill>
            <a:prstDash val="solid"/>
          </a:ln>
        </p:spPr>
        <p:txBody>
          <a:bodyPr/>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7">
    <p:bg>
      <p:bgPr>
        <a:solidFill>
          <a:srgbClr val="1C2B2D"/>
        </a:solidFill>
        <a:effectLst/>
      </p:bgPr>
    </p:bg>
    <p:spTree>
      <p:nvGrpSpPr>
        <p:cNvPr id="1" name=""/>
        <p:cNvGrpSpPr/>
        <p:nvPr/>
      </p:nvGrpSpPr>
      <p:grpSpPr>
        <a:xfrm>
          <a:off x="0" y="0"/>
          <a:ext cx="0" cy="0"/>
          <a:chOff x="0" y="0"/>
          <a:chExt cx="0" cy="0"/>
        </a:xfrm>
      </p:grpSpPr>
      <p:sp>
        <p:nvSpPr>
          <p:cNvPr id="2" name="Map Oyun"/>
          <p:cNvSpPr/>
          <p:nvPr/>
        </p:nvSpPr>
        <p:spPr>
          <a:xfrm>
            <a:off x="9283695" y="4792091"/>
            <a:ext cx="531586" cy="518541"/>
          </a:xfrm>
          <a:custGeom>
            <a:avLst/>
            <a:gdLst/>
            <a:ahLst/>
            <a:cxnLst/>
            <a:rect l="l" t="t" r="r" b="b"/>
            <a:pathLst>
              <a:path w="531586" h="518541">
                <a:moveTo>
                  <a:pt x="495069" y="478887"/>
                </a:moveTo>
                <a:lnTo>
                  <a:pt x="531586" y="448552"/>
                </a:lnTo>
                <a:lnTo>
                  <a:pt x="526722" y="444557"/>
                </a:lnTo>
                <a:lnTo>
                  <a:pt x="531234" y="412446"/>
                </a:lnTo>
                <a:lnTo>
                  <a:pt x="523035" y="382443"/>
                </a:lnTo>
                <a:lnTo>
                  <a:pt x="523634" y="358596"/>
                </a:lnTo>
                <a:lnTo>
                  <a:pt x="515500" y="336354"/>
                </a:lnTo>
                <a:lnTo>
                  <a:pt x="507246" y="327228"/>
                </a:lnTo>
                <a:lnTo>
                  <a:pt x="495476" y="299232"/>
                </a:lnTo>
                <a:lnTo>
                  <a:pt x="470638" y="269473"/>
                </a:lnTo>
                <a:lnTo>
                  <a:pt x="422585" y="243959"/>
                </a:lnTo>
                <a:lnTo>
                  <a:pt x="385842" y="238430"/>
                </a:lnTo>
                <a:lnTo>
                  <a:pt x="378571" y="227300"/>
                </a:lnTo>
                <a:lnTo>
                  <a:pt x="382816" y="219297"/>
                </a:lnTo>
                <a:lnTo>
                  <a:pt x="400625" y="215520"/>
                </a:lnTo>
                <a:lnTo>
                  <a:pt x="382656" y="177238"/>
                </a:lnTo>
                <a:lnTo>
                  <a:pt x="324702" y="132874"/>
                </a:lnTo>
                <a:lnTo>
                  <a:pt x="292970" y="76572"/>
                </a:lnTo>
                <a:lnTo>
                  <a:pt x="292152" y="63421"/>
                </a:lnTo>
                <a:lnTo>
                  <a:pt x="298278" y="23326"/>
                </a:lnTo>
                <a:lnTo>
                  <a:pt x="286462" y="24482"/>
                </a:lnTo>
                <a:lnTo>
                  <a:pt x="276061" y="30271"/>
                </a:lnTo>
                <a:lnTo>
                  <a:pt x="262292" y="47985"/>
                </a:lnTo>
                <a:lnTo>
                  <a:pt x="254316" y="35677"/>
                </a:lnTo>
                <a:lnTo>
                  <a:pt x="223698" y="7987"/>
                </a:lnTo>
                <a:lnTo>
                  <a:pt x="207571" y="0"/>
                </a:lnTo>
                <a:lnTo>
                  <a:pt x="201400" y="2232"/>
                </a:lnTo>
                <a:lnTo>
                  <a:pt x="184994" y="35045"/>
                </a:lnTo>
                <a:lnTo>
                  <a:pt x="172493" y="85047"/>
                </a:lnTo>
                <a:lnTo>
                  <a:pt x="134211" y="117860"/>
                </a:lnTo>
                <a:lnTo>
                  <a:pt x="115461" y="139737"/>
                </a:lnTo>
                <a:lnTo>
                  <a:pt x="101397" y="169425"/>
                </a:lnTo>
                <a:lnTo>
                  <a:pt x="101397" y="196769"/>
                </a:lnTo>
                <a:lnTo>
                  <a:pt x="104522" y="210051"/>
                </a:lnTo>
                <a:lnTo>
                  <a:pt x="119366" y="235833"/>
                </a:lnTo>
                <a:lnTo>
                  <a:pt x="127961" y="258491"/>
                </a:lnTo>
                <a:lnTo>
                  <a:pt x="122491" y="285835"/>
                </a:lnTo>
                <a:lnTo>
                  <a:pt x="103741" y="307709"/>
                </a:lnTo>
                <a:lnTo>
                  <a:pt x="74707" y="319766"/>
                </a:lnTo>
                <a:lnTo>
                  <a:pt x="72714" y="325131"/>
                </a:lnTo>
                <a:lnTo>
                  <a:pt x="81888" y="340209"/>
                </a:lnTo>
                <a:lnTo>
                  <a:pt x="81395" y="349227"/>
                </a:lnTo>
                <a:lnTo>
                  <a:pt x="84311" y="358200"/>
                </a:lnTo>
                <a:lnTo>
                  <a:pt x="82926" y="367281"/>
                </a:lnTo>
                <a:lnTo>
                  <a:pt x="74445" y="368481"/>
                </a:lnTo>
                <a:lnTo>
                  <a:pt x="61775" y="377185"/>
                </a:lnTo>
                <a:lnTo>
                  <a:pt x="60737" y="382326"/>
                </a:lnTo>
                <a:lnTo>
                  <a:pt x="55025" y="387209"/>
                </a:lnTo>
                <a:lnTo>
                  <a:pt x="41524" y="394406"/>
                </a:lnTo>
                <a:lnTo>
                  <a:pt x="39967" y="399290"/>
                </a:lnTo>
                <a:lnTo>
                  <a:pt x="21793" y="407515"/>
                </a:lnTo>
                <a:lnTo>
                  <a:pt x="10369" y="427478"/>
                </a:lnTo>
                <a:lnTo>
                  <a:pt x="4657" y="452326"/>
                </a:lnTo>
                <a:lnTo>
                  <a:pt x="0" y="458867"/>
                </a:lnTo>
                <a:lnTo>
                  <a:pt x="54440" y="490525"/>
                </a:lnTo>
                <a:lnTo>
                  <a:pt x="75796" y="497642"/>
                </a:lnTo>
                <a:lnTo>
                  <a:pt x="128747" y="481063"/>
                </a:lnTo>
                <a:lnTo>
                  <a:pt x="137770" y="473428"/>
                </a:lnTo>
                <a:lnTo>
                  <a:pt x="171777" y="459549"/>
                </a:lnTo>
                <a:lnTo>
                  <a:pt x="184963" y="461631"/>
                </a:lnTo>
                <a:lnTo>
                  <a:pt x="193985" y="467183"/>
                </a:lnTo>
                <a:lnTo>
                  <a:pt x="191210" y="485921"/>
                </a:lnTo>
                <a:lnTo>
                  <a:pt x="193985" y="493555"/>
                </a:lnTo>
                <a:lnTo>
                  <a:pt x="200242" y="499773"/>
                </a:lnTo>
                <a:lnTo>
                  <a:pt x="220359" y="499802"/>
                </a:lnTo>
                <a:lnTo>
                  <a:pt x="240485" y="514376"/>
                </a:lnTo>
                <a:lnTo>
                  <a:pt x="251590" y="518541"/>
                </a:lnTo>
                <a:lnTo>
                  <a:pt x="266164" y="513681"/>
                </a:lnTo>
                <a:lnTo>
                  <a:pt x="268941" y="506742"/>
                </a:lnTo>
                <a:lnTo>
                  <a:pt x="291149" y="493555"/>
                </a:lnTo>
                <a:lnTo>
                  <a:pt x="300171" y="494944"/>
                </a:lnTo>
                <a:lnTo>
                  <a:pt x="313583" y="507946"/>
                </a:lnTo>
                <a:lnTo>
                  <a:pt x="322380" y="509518"/>
                </a:lnTo>
                <a:lnTo>
                  <a:pt x="335567" y="488697"/>
                </a:lnTo>
                <a:lnTo>
                  <a:pt x="352917" y="480368"/>
                </a:lnTo>
                <a:lnTo>
                  <a:pt x="378597" y="481757"/>
                </a:lnTo>
                <a:lnTo>
                  <a:pt x="413991" y="478981"/>
                </a:lnTo>
                <a:lnTo>
                  <a:pt x="434812" y="473428"/>
                </a:lnTo>
                <a:lnTo>
                  <a:pt x="458409" y="472734"/>
                </a:lnTo>
                <a:lnTo>
                  <a:pt x="470207" y="472734"/>
                </a:lnTo>
                <a:close/>
              </a:path>
            </a:pathLst>
          </a:custGeom>
          <a:solidFill>
            <a:srgbClr val="2C4446"/>
          </a:solidFill>
          <a:ln w="9525">
            <a:solidFill>
              <a:srgbClr val="1C2B2D"/>
            </a:solidFill>
            <a:prstDash val="solid"/>
          </a:ln>
        </p:spPr>
        <p:txBody>
          <a:bodyPr/>
          <a:lstStyle/>
          <a:p>
            <a:endParaRPr/>
          </a:p>
        </p:txBody>
      </p:sp>
      <p:sp>
        <p:nvSpPr>
          <p:cNvPr id="3" name="Map Baruten"/>
          <p:cNvSpPr/>
          <p:nvPr/>
        </p:nvSpPr>
        <p:spPr>
          <a:xfrm>
            <a:off x="6035040" y="1463040"/>
            <a:ext cx="1922149" cy="2879172"/>
          </a:xfrm>
          <a:custGeom>
            <a:avLst/>
            <a:gdLst/>
            <a:ahLst/>
            <a:cxnLst/>
            <a:rect l="l" t="t" r="r" b="b"/>
            <a:pathLst>
              <a:path w="1922149" h="2879172">
                <a:moveTo>
                  <a:pt x="24452" y="2879172"/>
                </a:moveTo>
                <a:lnTo>
                  <a:pt x="108142" y="2815175"/>
                </a:lnTo>
                <a:lnTo>
                  <a:pt x="264853" y="2817974"/>
                </a:lnTo>
                <a:lnTo>
                  <a:pt x="323620" y="2812376"/>
                </a:lnTo>
                <a:lnTo>
                  <a:pt x="362798" y="2764803"/>
                </a:lnTo>
                <a:lnTo>
                  <a:pt x="494324" y="2633278"/>
                </a:lnTo>
                <a:lnTo>
                  <a:pt x="561486" y="2599696"/>
                </a:lnTo>
                <a:lnTo>
                  <a:pt x="656633" y="2560519"/>
                </a:lnTo>
                <a:lnTo>
                  <a:pt x="765771" y="2454178"/>
                </a:lnTo>
                <a:lnTo>
                  <a:pt x="802151" y="2448582"/>
                </a:lnTo>
                <a:lnTo>
                  <a:pt x="827337" y="2476565"/>
                </a:lnTo>
                <a:lnTo>
                  <a:pt x="900096" y="2501751"/>
                </a:lnTo>
                <a:lnTo>
                  <a:pt x="981250" y="2462574"/>
                </a:lnTo>
                <a:lnTo>
                  <a:pt x="1174341" y="2392613"/>
                </a:lnTo>
                <a:lnTo>
                  <a:pt x="1231127" y="2356882"/>
                </a:lnTo>
                <a:lnTo>
                  <a:pt x="1423401" y="2235901"/>
                </a:lnTo>
                <a:lnTo>
                  <a:pt x="1560284" y="2184253"/>
                </a:lnTo>
                <a:lnTo>
                  <a:pt x="1562216" y="2172365"/>
                </a:lnTo>
                <a:lnTo>
                  <a:pt x="1559978" y="2148455"/>
                </a:lnTo>
                <a:lnTo>
                  <a:pt x="1550205" y="2125620"/>
                </a:lnTo>
                <a:lnTo>
                  <a:pt x="1548035" y="2114106"/>
                </a:lnTo>
                <a:lnTo>
                  <a:pt x="1552487" y="2107013"/>
                </a:lnTo>
                <a:lnTo>
                  <a:pt x="1574744" y="2107022"/>
                </a:lnTo>
                <a:lnTo>
                  <a:pt x="1592083" y="2099894"/>
                </a:lnTo>
                <a:lnTo>
                  <a:pt x="1630281" y="2107776"/>
                </a:lnTo>
                <a:lnTo>
                  <a:pt x="1658830" y="2103108"/>
                </a:lnTo>
                <a:lnTo>
                  <a:pt x="1670418" y="2108613"/>
                </a:lnTo>
                <a:lnTo>
                  <a:pt x="1694591" y="2097411"/>
                </a:lnTo>
                <a:lnTo>
                  <a:pt x="1718810" y="2099559"/>
                </a:lnTo>
                <a:lnTo>
                  <a:pt x="1726814" y="2111952"/>
                </a:lnTo>
                <a:lnTo>
                  <a:pt x="1779484" y="2076629"/>
                </a:lnTo>
                <a:lnTo>
                  <a:pt x="1820777" y="2020422"/>
                </a:lnTo>
                <a:lnTo>
                  <a:pt x="1837568" y="1947663"/>
                </a:lnTo>
                <a:lnTo>
                  <a:pt x="1840366" y="1886098"/>
                </a:lnTo>
                <a:lnTo>
                  <a:pt x="1871149" y="1838525"/>
                </a:lnTo>
                <a:lnTo>
                  <a:pt x="1843888" y="1733555"/>
                </a:lnTo>
                <a:lnTo>
                  <a:pt x="1827726" y="1633219"/>
                </a:lnTo>
                <a:lnTo>
                  <a:pt x="1786095" y="1441565"/>
                </a:lnTo>
                <a:lnTo>
                  <a:pt x="1776292" y="1346766"/>
                </a:lnTo>
                <a:lnTo>
                  <a:pt x="1773446" y="1140338"/>
                </a:lnTo>
                <a:lnTo>
                  <a:pt x="1699955" y="954305"/>
                </a:lnTo>
                <a:lnTo>
                  <a:pt x="1740751" y="833411"/>
                </a:lnTo>
                <a:lnTo>
                  <a:pt x="1922149" y="234020"/>
                </a:lnTo>
                <a:lnTo>
                  <a:pt x="1918846" y="164877"/>
                </a:lnTo>
                <a:lnTo>
                  <a:pt x="1913544" y="171504"/>
                </a:lnTo>
                <a:lnTo>
                  <a:pt x="1896313" y="171504"/>
                </a:lnTo>
                <a:lnTo>
                  <a:pt x="1888361" y="190061"/>
                </a:lnTo>
                <a:lnTo>
                  <a:pt x="1902940" y="215243"/>
                </a:lnTo>
                <a:lnTo>
                  <a:pt x="1902940" y="223197"/>
                </a:lnTo>
                <a:lnTo>
                  <a:pt x="1894988" y="228498"/>
                </a:lnTo>
                <a:lnTo>
                  <a:pt x="1879083" y="224522"/>
                </a:lnTo>
                <a:lnTo>
                  <a:pt x="1873781" y="211267"/>
                </a:lnTo>
                <a:lnTo>
                  <a:pt x="1872455" y="199337"/>
                </a:lnTo>
                <a:lnTo>
                  <a:pt x="1855225" y="178131"/>
                </a:lnTo>
                <a:lnTo>
                  <a:pt x="1834018" y="160901"/>
                </a:lnTo>
                <a:lnTo>
                  <a:pt x="1820764" y="131740"/>
                </a:lnTo>
                <a:lnTo>
                  <a:pt x="1806184" y="125115"/>
                </a:lnTo>
                <a:lnTo>
                  <a:pt x="1804858" y="139694"/>
                </a:lnTo>
                <a:lnTo>
                  <a:pt x="1808835" y="148973"/>
                </a:lnTo>
                <a:lnTo>
                  <a:pt x="1808835" y="160901"/>
                </a:lnTo>
                <a:lnTo>
                  <a:pt x="1798231" y="160901"/>
                </a:lnTo>
                <a:lnTo>
                  <a:pt x="1770397" y="122464"/>
                </a:lnTo>
                <a:lnTo>
                  <a:pt x="1769071" y="99931"/>
                </a:lnTo>
                <a:lnTo>
                  <a:pt x="1765095" y="88003"/>
                </a:lnTo>
                <a:lnTo>
                  <a:pt x="1713762" y="0"/>
                </a:lnTo>
                <a:lnTo>
                  <a:pt x="1705913" y="66437"/>
                </a:lnTo>
                <a:lnTo>
                  <a:pt x="1698374" y="97095"/>
                </a:lnTo>
                <a:lnTo>
                  <a:pt x="1577507" y="379792"/>
                </a:lnTo>
                <a:lnTo>
                  <a:pt x="1485467" y="503186"/>
                </a:lnTo>
                <a:lnTo>
                  <a:pt x="1424276" y="568931"/>
                </a:lnTo>
                <a:lnTo>
                  <a:pt x="1416690" y="568424"/>
                </a:lnTo>
                <a:lnTo>
                  <a:pt x="1381795" y="552242"/>
                </a:lnTo>
                <a:lnTo>
                  <a:pt x="1336280" y="545669"/>
                </a:lnTo>
                <a:lnTo>
                  <a:pt x="1135350" y="581483"/>
                </a:lnTo>
                <a:lnTo>
                  <a:pt x="1110397" y="605395"/>
                </a:lnTo>
                <a:lnTo>
                  <a:pt x="1089084" y="635026"/>
                </a:lnTo>
                <a:lnTo>
                  <a:pt x="1075048" y="665177"/>
                </a:lnTo>
                <a:lnTo>
                  <a:pt x="1070890" y="683891"/>
                </a:lnTo>
                <a:lnTo>
                  <a:pt x="1070780" y="729748"/>
                </a:lnTo>
                <a:lnTo>
                  <a:pt x="1081906" y="767678"/>
                </a:lnTo>
                <a:lnTo>
                  <a:pt x="1110225" y="825835"/>
                </a:lnTo>
                <a:lnTo>
                  <a:pt x="987889" y="947103"/>
                </a:lnTo>
                <a:lnTo>
                  <a:pt x="915111" y="1037902"/>
                </a:lnTo>
                <a:lnTo>
                  <a:pt x="841407" y="1138389"/>
                </a:lnTo>
                <a:lnTo>
                  <a:pt x="779993" y="1202089"/>
                </a:lnTo>
                <a:lnTo>
                  <a:pt x="725881" y="1302725"/>
                </a:lnTo>
                <a:lnTo>
                  <a:pt x="726387" y="1324473"/>
                </a:lnTo>
                <a:lnTo>
                  <a:pt x="731950" y="1343182"/>
                </a:lnTo>
                <a:lnTo>
                  <a:pt x="745099" y="1367459"/>
                </a:lnTo>
                <a:lnTo>
                  <a:pt x="771901" y="1439773"/>
                </a:lnTo>
                <a:lnTo>
                  <a:pt x="770889" y="1554573"/>
                </a:lnTo>
                <a:lnTo>
                  <a:pt x="705391" y="1755786"/>
                </a:lnTo>
                <a:lnTo>
                  <a:pt x="640921" y="1940938"/>
                </a:lnTo>
                <a:lnTo>
                  <a:pt x="445208" y="1994547"/>
                </a:lnTo>
                <a:lnTo>
                  <a:pt x="409580" y="1957787"/>
                </a:lnTo>
                <a:lnTo>
                  <a:pt x="295141" y="1961666"/>
                </a:lnTo>
                <a:lnTo>
                  <a:pt x="129742" y="1987179"/>
                </a:lnTo>
                <a:lnTo>
                  <a:pt x="94241" y="2002131"/>
                </a:lnTo>
                <a:lnTo>
                  <a:pt x="84632" y="2025900"/>
                </a:lnTo>
                <a:lnTo>
                  <a:pt x="73001" y="2075459"/>
                </a:lnTo>
                <a:lnTo>
                  <a:pt x="4223" y="2478516"/>
                </a:lnTo>
                <a:lnTo>
                  <a:pt x="0" y="2523145"/>
                </a:lnTo>
                <a:close/>
              </a:path>
            </a:pathLst>
          </a:custGeom>
          <a:solidFill>
            <a:srgbClr val="2C4446"/>
          </a:solidFill>
          <a:ln w="9525">
            <a:solidFill>
              <a:srgbClr val="1C2B2D"/>
            </a:solidFill>
            <a:prstDash val="solid"/>
          </a:ln>
        </p:spPr>
        <p:txBody>
          <a:bodyPr/>
          <a:lstStyle/>
          <a:p>
            <a:endParaRPr/>
          </a:p>
        </p:txBody>
      </p:sp>
      <p:sp>
        <p:nvSpPr>
          <p:cNvPr id="4" name="Map Kaiama"/>
          <p:cNvSpPr/>
          <p:nvPr/>
        </p:nvSpPr>
        <p:spPr>
          <a:xfrm>
            <a:off x="7734995" y="1618640"/>
            <a:ext cx="1980523" cy="2010341"/>
          </a:xfrm>
          <a:custGeom>
            <a:avLst/>
            <a:gdLst/>
            <a:ahLst/>
            <a:cxnLst/>
            <a:rect l="l" t="t" r="r" b="b"/>
            <a:pathLst>
              <a:path w="1980523" h="2010341">
                <a:moveTo>
                  <a:pt x="171194" y="1682925"/>
                </a:moveTo>
                <a:lnTo>
                  <a:pt x="215969" y="1649344"/>
                </a:lnTo>
                <a:lnTo>
                  <a:pt x="271937" y="1618561"/>
                </a:lnTo>
                <a:lnTo>
                  <a:pt x="339099" y="1607367"/>
                </a:lnTo>
                <a:lnTo>
                  <a:pt x="445439" y="1635352"/>
                </a:lnTo>
                <a:lnTo>
                  <a:pt x="487416" y="1680126"/>
                </a:lnTo>
                <a:lnTo>
                  <a:pt x="537787" y="1808854"/>
                </a:lnTo>
                <a:lnTo>
                  <a:pt x="571471" y="1862091"/>
                </a:lnTo>
                <a:lnTo>
                  <a:pt x="610547" y="1887211"/>
                </a:lnTo>
                <a:lnTo>
                  <a:pt x="971750" y="2004759"/>
                </a:lnTo>
                <a:lnTo>
                  <a:pt x="1049899" y="2010341"/>
                </a:lnTo>
                <a:lnTo>
                  <a:pt x="1117062" y="1965566"/>
                </a:lnTo>
                <a:lnTo>
                  <a:pt x="1164635" y="1954372"/>
                </a:lnTo>
                <a:lnTo>
                  <a:pt x="1181425" y="1959970"/>
                </a:lnTo>
                <a:lnTo>
                  <a:pt x="1198215" y="1985156"/>
                </a:lnTo>
                <a:lnTo>
                  <a:pt x="1368038" y="1884530"/>
                </a:lnTo>
                <a:lnTo>
                  <a:pt x="1424671" y="1865001"/>
                </a:lnTo>
                <a:lnTo>
                  <a:pt x="1446153" y="1853285"/>
                </a:lnTo>
                <a:lnTo>
                  <a:pt x="1477399" y="1841567"/>
                </a:lnTo>
                <a:lnTo>
                  <a:pt x="1502787" y="1825944"/>
                </a:lnTo>
                <a:lnTo>
                  <a:pt x="1542821" y="1815202"/>
                </a:lnTo>
                <a:lnTo>
                  <a:pt x="1589690" y="1814226"/>
                </a:lnTo>
                <a:lnTo>
                  <a:pt x="1659018" y="1799579"/>
                </a:lnTo>
                <a:lnTo>
                  <a:pt x="1687336" y="1796650"/>
                </a:lnTo>
                <a:lnTo>
                  <a:pt x="1699053" y="1801533"/>
                </a:lnTo>
                <a:lnTo>
                  <a:pt x="1747268" y="1802058"/>
                </a:lnTo>
                <a:lnTo>
                  <a:pt x="1807385" y="1819830"/>
                </a:lnTo>
                <a:lnTo>
                  <a:pt x="1809015" y="1832334"/>
                </a:lnTo>
                <a:lnTo>
                  <a:pt x="1825652" y="1842906"/>
                </a:lnTo>
                <a:lnTo>
                  <a:pt x="1832292" y="1816610"/>
                </a:lnTo>
                <a:lnTo>
                  <a:pt x="1901420" y="1830930"/>
                </a:lnTo>
                <a:lnTo>
                  <a:pt x="1905100" y="1813016"/>
                </a:lnTo>
                <a:lnTo>
                  <a:pt x="1928576" y="1795986"/>
                </a:lnTo>
                <a:lnTo>
                  <a:pt x="1951825" y="1790059"/>
                </a:lnTo>
                <a:lnTo>
                  <a:pt x="1965991" y="1705217"/>
                </a:lnTo>
                <a:lnTo>
                  <a:pt x="1980523" y="1677239"/>
                </a:lnTo>
                <a:lnTo>
                  <a:pt x="1957521" y="1622759"/>
                </a:lnTo>
                <a:lnTo>
                  <a:pt x="1957521" y="1587001"/>
                </a:lnTo>
                <a:lnTo>
                  <a:pt x="1967057" y="1541706"/>
                </a:lnTo>
                <a:lnTo>
                  <a:pt x="1962289" y="1498797"/>
                </a:lnTo>
                <a:lnTo>
                  <a:pt x="1931298" y="1460655"/>
                </a:lnTo>
                <a:lnTo>
                  <a:pt x="1888388" y="1443966"/>
                </a:lnTo>
                <a:lnTo>
                  <a:pt x="1835942" y="1417744"/>
                </a:lnTo>
                <a:lnTo>
                  <a:pt x="1752505" y="1389137"/>
                </a:lnTo>
                <a:lnTo>
                  <a:pt x="1711979" y="1348610"/>
                </a:lnTo>
                <a:lnTo>
                  <a:pt x="1698646" y="1291592"/>
                </a:lnTo>
                <a:lnTo>
                  <a:pt x="1641654" y="1243719"/>
                </a:lnTo>
                <a:lnTo>
                  <a:pt x="1501004" y="1148363"/>
                </a:lnTo>
                <a:lnTo>
                  <a:pt x="1396112" y="1022017"/>
                </a:lnTo>
                <a:lnTo>
                  <a:pt x="1293604" y="926661"/>
                </a:lnTo>
                <a:lnTo>
                  <a:pt x="1226855" y="878982"/>
                </a:lnTo>
                <a:lnTo>
                  <a:pt x="1102892" y="685886"/>
                </a:lnTo>
                <a:lnTo>
                  <a:pt x="964626" y="526164"/>
                </a:lnTo>
                <a:lnTo>
                  <a:pt x="900260" y="457030"/>
                </a:lnTo>
                <a:lnTo>
                  <a:pt x="866886" y="380747"/>
                </a:lnTo>
                <a:lnTo>
                  <a:pt x="845430" y="383131"/>
                </a:lnTo>
                <a:lnTo>
                  <a:pt x="821592" y="399818"/>
                </a:lnTo>
                <a:lnTo>
                  <a:pt x="804904" y="392666"/>
                </a:lnTo>
                <a:lnTo>
                  <a:pt x="812056" y="383131"/>
                </a:lnTo>
                <a:lnTo>
                  <a:pt x="814439" y="356907"/>
                </a:lnTo>
                <a:lnTo>
                  <a:pt x="797752" y="344987"/>
                </a:lnTo>
                <a:lnTo>
                  <a:pt x="761994" y="352139"/>
                </a:lnTo>
                <a:lnTo>
                  <a:pt x="761994" y="371210"/>
                </a:lnTo>
                <a:lnTo>
                  <a:pt x="740539" y="399818"/>
                </a:lnTo>
                <a:lnTo>
                  <a:pt x="735771" y="399818"/>
                </a:lnTo>
                <a:lnTo>
                  <a:pt x="731004" y="395050"/>
                </a:lnTo>
                <a:lnTo>
                  <a:pt x="716700" y="390282"/>
                </a:lnTo>
                <a:lnTo>
                  <a:pt x="692861" y="390282"/>
                </a:lnTo>
                <a:lnTo>
                  <a:pt x="683326" y="378361"/>
                </a:lnTo>
                <a:lnTo>
                  <a:pt x="659486" y="375977"/>
                </a:lnTo>
                <a:lnTo>
                  <a:pt x="638031" y="390282"/>
                </a:lnTo>
                <a:lnTo>
                  <a:pt x="628495" y="390282"/>
                </a:lnTo>
                <a:lnTo>
                  <a:pt x="618960" y="368826"/>
                </a:lnTo>
                <a:lnTo>
                  <a:pt x="611808" y="337836"/>
                </a:lnTo>
                <a:lnTo>
                  <a:pt x="609424" y="313997"/>
                </a:lnTo>
                <a:lnTo>
                  <a:pt x="592737" y="299694"/>
                </a:lnTo>
                <a:lnTo>
                  <a:pt x="561746" y="323533"/>
                </a:lnTo>
                <a:lnTo>
                  <a:pt x="552210" y="299694"/>
                </a:lnTo>
                <a:lnTo>
                  <a:pt x="528967" y="306248"/>
                </a:lnTo>
                <a:lnTo>
                  <a:pt x="520028" y="297310"/>
                </a:lnTo>
                <a:lnTo>
                  <a:pt x="490229" y="297310"/>
                </a:lnTo>
                <a:lnTo>
                  <a:pt x="472350" y="282410"/>
                </a:lnTo>
                <a:lnTo>
                  <a:pt x="469370" y="261551"/>
                </a:lnTo>
                <a:lnTo>
                  <a:pt x="484269" y="252611"/>
                </a:lnTo>
                <a:lnTo>
                  <a:pt x="514068" y="249631"/>
                </a:lnTo>
                <a:lnTo>
                  <a:pt x="517048" y="243671"/>
                </a:lnTo>
                <a:lnTo>
                  <a:pt x="531947" y="234733"/>
                </a:lnTo>
                <a:lnTo>
                  <a:pt x="534927" y="222812"/>
                </a:lnTo>
                <a:lnTo>
                  <a:pt x="525988" y="207913"/>
                </a:lnTo>
                <a:lnTo>
                  <a:pt x="514068" y="201954"/>
                </a:lnTo>
                <a:lnTo>
                  <a:pt x="481289" y="198973"/>
                </a:lnTo>
                <a:lnTo>
                  <a:pt x="469370" y="190033"/>
                </a:lnTo>
                <a:lnTo>
                  <a:pt x="472350" y="178114"/>
                </a:lnTo>
                <a:lnTo>
                  <a:pt x="481289" y="172155"/>
                </a:lnTo>
                <a:lnTo>
                  <a:pt x="502149" y="169174"/>
                </a:lnTo>
                <a:lnTo>
                  <a:pt x="505128" y="160236"/>
                </a:lnTo>
                <a:lnTo>
                  <a:pt x="496189" y="145335"/>
                </a:lnTo>
                <a:lnTo>
                  <a:pt x="469370" y="130437"/>
                </a:lnTo>
                <a:lnTo>
                  <a:pt x="445531" y="130437"/>
                </a:lnTo>
                <a:lnTo>
                  <a:pt x="424672" y="148315"/>
                </a:lnTo>
                <a:lnTo>
                  <a:pt x="382954" y="151296"/>
                </a:lnTo>
                <a:lnTo>
                  <a:pt x="382954" y="121497"/>
                </a:lnTo>
                <a:lnTo>
                  <a:pt x="388913" y="100638"/>
                </a:lnTo>
                <a:lnTo>
                  <a:pt x="412752" y="94677"/>
                </a:lnTo>
                <a:lnTo>
                  <a:pt x="388913" y="73818"/>
                </a:lnTo>
                <a:lnTo>
                  <a:pt x="356134" y="52959"/>
                </a:lnTo>
                <a:lnTo>
                  <a:pt x="341235" y="38060"/>
                </a:lnTo>
                <a:lnTo>
                  <a:pt x="317396" y="29120"/>
                </a:lnTo>
                <a:lnTo>
                  <a:pt x="284617" y="44021"/>
                </a:lnTo>
                <a:lnTo>
                  <a:pt x="266929" y="30754"/>
                </a:lnTo>
                <a:lnTo>
                  <a:pt x="257328" y="7952"/>
                </a:lnTo>
                <a:lnTo>
                  <a:pt x="222867" y="0"/>
                </a:lnTo>
                <a:lnTo>
                  <a:pt x="218891" y="9277"/>
                </a:lnTo>
                <a:lnTo>
                  <a:pt x="222194" y="78420"/>
                </a:lnTo>
                <a:lnTo>
                  <a:pt x="40796" y="677811"/>
                </a:lnTo>
                <a:lnTo>
                  <a:pt x="0" y="798706"/>
                </a:lnTo>
                <a:lnTo>
                  <a:pt x="73491" y="984738"/>
                </a:lnTo>
                <a:lnTo>
                  <a:pt x="76337" y="1191166"/>
                </a:lnTo>
                <a:lnTo>
                  <a:pt x="86140" y="1285965"/>
                </a:lnTo>
                <a:lnTo>
                  <a:pt x="127771" y="1477619"/>
                </a:lnTo>
                <a:lnTo>
                  <a:pt x="143933" y="1577955"/>
                </a:lnTo>
                <a:close/>
              </a:path>
            </a:pathLst>
          </a:custGeom>
          <a:solidFill>
            <a:srgbClr val="2C4446"/>
          </a:solidFill>
          <a:ln w="9525">
            <a:solidFill>
              <a:srgbClr val="1C2B2D"/>
            </a:solidFill>
            <a:prstDash val="solid"/>
          </a:ln>
        </p:spPr>
        <p:txBody>
          <a:bodyPr/>
          <a:lstStyle/>
          <a:p>
            <a:endParaRPr/>
          </a:p>
        </p:txBody>
      </p:sp>
      <p:sp>
        <p:nvSpPr>
          <p:cNvPr id="5" name="Map Ilorin East"/>
          <p:cNvSpPr/>
          <p:nvPr/>
        </p:nvSpPr>
        <p:spPr>
          <a:xfrm>
            <a:off x="9291954" y="4386635"/>
            <a:ext cx="121640" cy="150216"/>
          </a:xfrm>
          <a:custGeom>
            <a:avLst/>
            <a:gdLst/>
            <a:ahLst/>
            <a:cxnLst/>
            <a:rect l="l" t="t" r="r" b="b"/>
            <a:pathLst>
              <a:path w="121640" h="150216">
                <a:moveTo>
                  <a:pt x="30678" y="102832"/>
                </a:moveTo>
                <a:lnTo>
                  <a:pt x="33790" y="101922"/>
                </a:lnTo>
                <a:lnTo>
                  <a:pt x="35499" y="92192"/>
                </a:lnTo>
                <a:lnTo>
                  <a:pt x="37872" y="92056"/>
                </a:lnTo>
                <a:lnTo>
                  <a:pt x="43332" y="96976"/>
                </a:lnTo>
                <a:lnTo>
                  <a:pt x="49133" y="94524"/>
                </a:lnTo>
                <a:lnTo>
                  <a:pt x="53561" y="95748"/>
                </a:lnTo>
                <a:lnTo>
                  <a:pt x="53911" y="93339"/>
                </a:lnTo>
                <a:lnTo>
                  <a:pt x="65772" y="105510"/>
                </a:lnTo>
                <a:lnTo>
                  <a:pt x="58544" y="114827"/>
                </a:lnTo>
                <a:lnTo>
                  <a:pt x="53365" y="114298"/>
                </a:lnTo>
                <a:lnTo>
                  <a:pt x="52293" y="127884"/>
                </a:lnTo>
                <a:lnTo>
                  <a:pt x="56300" y="128798"/>
                </a:lnTo>
                <a:lnTo>
                  <a:pt x="63021" y="142936"/>
                </a:lnTo>
                <a:lnTo>
                  <a:pt x="92446" y="139792"/>
                </a:lnTo>
                <a:lnTo>
                  <a:pt x="101222" y="150216"/>
                </a:lnTo>
                <a:lnTo>
                  <a:pt x="113755" y="139841"/>
                </a:lnTo>
                <a:lnTo>
                  <a:pt x="117144" y="143882"/>
                </a:lnTo>
                <a:lnTo>
                  <a:pt x="121640" y="139964"/>
                </a:lnTo>
                <a:lnTo>
                  <a:pt x="108656" y="132981"/>
                </a:lnTo>
                <a:lnTo>
                  <a:pt x="110717" y="124946"/>
                </a:lnTo>
                <a:lnTo>
                  <a:pt x="102735" y="123591"/>
                </a:lnTo>
                <a:lnTo>
                  <a:pt x="111928" y="113724"/>
                </a:lnTo>
                <a:lnTo>
                  <a:pt x="112964" y="102542"/>
                </a:lnTo>
                <a:lnTo>
                  <a:pt x="76329" y="89318"/>
                </a:lnTo>
                <a:lnTo>
                  <a:pt x="78054" y="82988"/>
                </a:lnTo>
                <a:lnTo>
                  <a:pt x="69081" y="80476"/>
                </a:lnTo>
                <a:lnTo>
                  <a:pt x="71064" y="63772"/>
                </a:lnTo>
                <a:lnTo>
                  <a:pt x="69056" y="61445"/>
                </a:lnTo>
                <a:lnTo>
                  <a:pt x="72096" y="57639"/>
                </a:lnTo>
                <a:lnTo>
                  <a:pt x="71036" y="50743"/>
                </a:lnTo>
                <a:lnTo>
                  <a:pt x="73317" y="49912"/>
                </a:lnTo>
                <a:lnTo>
                  <a:pt x="71279" y="45965"/>
                </a:lnTo>
                <a:lnTo>
                  <a:pt x="74683" y="43067"/>
                </a:lnTo>
                <a:lnTo>
                  <a:pt x="71295" y="35058"/>
                </a:lnTo>
                <a:lnTo>
                  <a:pt x="65010" y="30624"/>
                </a:lnTo>
                <a:lnTo>
                  <a:pt x="65295" y="16292"/>
                </a:lnTo>
                <a:lnTo>
                  <a:pt x="67748" y="12927"/>
                </a:lnTo>
                <a:lnTo>
                  <a:pt x="63746" y="12923"/>
                </a:lnTo>
                <a:lnTo>
                  <a:pt x="59356" y="5029"/>
                </a:lnTo>
                <a:lnTo>
                  <a:pt x="47391" y="0"/>
                </a:lnTo>
                <a:lnTo>
                  <a:pt x="39780" y="4822"/>
                </a:lnTo>
                <a:lnTo>
                  <a:pt x="37259" y="23865"/>
                </a:lnTo>
                <a:lnTo>
                  <a:pt x="38685" y="40947"/>
                </a:lnTo>
                <a:lnTo>
                  <a:pt x="16950" y="39681"/>
                </a:lnTo>
                <a:lnTo>
                  <a:pt x="1840" y="47940"/>
                </a:lnTo>
                <a:lnTo>
                  <a:pt x="5523" y="55406"/>
                </a:lnTo>
                <a:lnTo>
                  <a:pt x="0" y="59434"/>
                </a:lnTo>
                <a:lnTo>
                  <a:pt x="1180" y="62712"/>
                </a:lnTo>
                <a:lnTo>
                  <a:pt x="10294" y="66354"/>
                </a:lnTo>
                <a:lnTo>
                  <a:pt x="13290" y="70991"/>
                </a:lnTo>
                <a:lnTo>
                  <a:pt x="11878" y="72693"/>
                </a:lnTo>
                <a:lnTo>
                  <a:pt x="24573" y="77454"/>
                </a:lnTo>
                <a:lnTo>
                  <a:pt x="29831" y="85194"/>
                </a:lnTo>
                <a:lnTo>
                  <a:pt x="26025" y="88046"/>
                </a:lnTo>
                <a:lnTo>
                  <a:pt x="20269" y="86571"/>
                </a:lnTo>
                <a:lnTo>
                  <a:pt x="16628" y="92419"/>
                </a:lnTo>
                <a:lnTo>
                  <a:pt x="17217" y="97246"/>
                </a:lnTo>
                <a:lnTo>
                  <a:pt x="30358" y="99721"/>
                </a:lnTo>
                <a:close/>
              </a:path>
            </a:pathLst>
          </a:custGeom>
          <a:solidFill>
            <a:srgbClr val="2C4446"/>
          </a:solidFill>
          <a:ln w="9525">
            <a:solidFill>
              <a:srgbClr val="1C2B2D"/>
            </a:solidFill>
            <a:prstDash val="solid"/>
          </a:ln>
        </p:spPr>
        <p:txBody>
          <a:bodyPr/>
          <a:lstStyle/>
          <a:p>
            <a:endParaRPr/>
          </a:p>
        </p:txBody>
      </p:sp>
      <p:sp>
        <p:nvSpPr>
          <p:cNvPr id="6" name="Map Ilorin East"/>
          <p:cNvSpPr/>
          <p:nvPr/>
        </p:nvSpPr>
        <p:spPr>
          <a:xfrm>
            <a:off x="9417497" y="4028782"/>
            <a:ext cx="679547" cy="488557"/>
          </a:xfrm>
          <a:custGeom>
            <a:avLst/>
            <a:gdLst/>
            <a:ahLst/>
            <a:cxnLst/>
            <a:rect l="l" t="t" r="r" b="b"/>
            <a:pathLst>
              <a:path w="679547" h="488557">
                <a:moveTo>
                  <a:pt x="305043" y="488557"/>
                </a:moveTo>
                <a:lnTo>
                  <a:pt x="300921" y="483896"/>
                </a:lnTo>
                <a:lnTo>
                  <a:pt x="291488" y="483175"/>
                </a:lnTo>
                <a:lnTo>
                  <a:pt x="279835" y="473329"/>
                </a:lnTo>
                <a:lnTo>
                  <a:pt x="274517" y="473257"/>
                </a:lnTo>
                <a:lnTo>
                  <a:pt x="272385" y="469326"/>
                </a:lnTo>
                <a:lnTo>
                  <a:pt x="274822" y="460835"/>
                </a:lnTo>
                <a:lnTo>
                  <a:pt x="270628" y="454516"/>
                </a:lnTo>
                <a:lnTo>
                  <a:pt x="273280" y="446341"/>
                </a:lnTo>
                <a:lnTo>
                  <a:pt x="263889" y="430734"/>
                </a:lnTo>
                <a:lnTo>
                  <a:pt x="273531" y="408620"/>
                </a:lnTo>
                <a:lnTo>
                  <a:pt x="274725" y="394242"/>
                </a:lnTo>
                <a:lnTo>
                  <a:pt x="297464" y="372469"/>
                </a:lnTo>
                <a:lnTo>
                  <a:pt x="308724" y="366831"/>
                </a:lnTo>
                <a:lnTo>
                  <a:pt x="347322" y="361239"/>
                </a:lnTo>
                <a:lnTo>
                  <a:pt x="419630" y="364160"/>
                </a:lnTo>
                <a:lnTo>
                  <a:pt x="461664" y="352029"/>
                </a:lnTo>
                <a:lnTo>
                  <a:pt x="480998" y="317662"/>
                </a:lnTo>
                <a:lnTo>
                  <a:pt x="531517" y="352021"/>
                </a:lnTo>
                <a:lnTo>
                  <a:pt x="571111" y="318340"/>
                </a:lnTo>
                <a:lnTo>
                  <a:pt x="584336" y="292566"/>
                </a:lnTo>
                <a:lnTo>
                  <a:pt x="581795" y="272132"/>
                </a:lnTo>
                <a:lnTo>
                  <a:pt x="605342" y="259571"/>
                </a:lnTo>
                <a:lnTo>
                  <a:pt x="624752" y="195884"/>
                </a:lnTo>
                <a:lnTo>
                  <a:pt x="635521" y="176689"/>
                </a:lnTo>
                <a:lnTo>
                  <a:pt x="679547" y="146015"/>
                </a:lnTo>
                <a:lnTo>
                  <a:pt x="665319" y="103892"/>
                </a:lnTo>
                <a:lnTo>
                  <a:pt x="624516" y="88736"/>
                </a:lnTo>
                <a:lnTo>
                  <a:pt x="603382" y="70621"/>
                </a:lnTo>
                <a:lnTo>
                  <a:pt x="576209" y="57035"/>
                </a:lnTo>
                <a:lnTo>
                  <a:pt x="557473" y="34807"/>
                </a:lnTo>
                <a:lnTo>
                  <a:pt x="555955" y="9795"/>
                </a:lnTo>
                <a:lnTo>
                  <a:pt x="536548" y="0"/>
                </a:lnTo>
                <a:lnTo>
                  <a:pt x="509612" y="1682"/>
                </a:lnTo>
                <a:lnTo>
                  <a:pt x="473577" y="18368"/>
                </a:lnTo>
                <a:lnTo>
                  <a:pt x="445172" y="41833"/>
                </a:lnTo>
                <a:lnTo>
                  <a:pt x="436527" y="61591"/>
                </a:lnTo>
                <a:lnTo>
                  <a:pt x="408123" y="98641"/>
                </a:lnTo>
                <a:lnTo>
                  <a:pt x="327850" y="155451"/>
                </a:lnTo>
                <a:lnTo>
                  <a:pt x="299445" y="182619"/>
                </a:lnTo>
                <a:lnTo>
                  <a:pt x="256221" y="212259"/>
                </a:lnTo>
                <a:lnTo>
                  <a:pt x="220407" y="243132"/>
                </a:lnTo>
                <a:lnTo>
                  <a:pt x="193237" y="271537"/>
                </a:lnTo>
                <a:lnTo>
                  <a:pt x="142604" y="314761"/>
                </a:lnTo>
                <a:lnTo>
                  <a:pt x="94117" y="321413"/>
                </a:lnTo>
                <a:lnTo>
                  <a:pt x="86989" y="338890"/>
                </a:lnTo>
                <a:lnTo>
                  <a:pt x="72936" y="352374"/>
                </a:lnTo>
                <a:lnTo>
                  <a:pt x="67271" y="356090"/>
                </a:lnTo>
                <a:lnTo>
                  <a:pt x="58945" y="356467"/>
                </a:lnTo>
                <a:lnTo>
                  <a:pt x="29014" y="372307"/>
                </a:lnTo>
                <a:lnTo>
                  <a:pt x="6604" y="375904"/>
                </a:lnTo>
                <a:lnTo>
                  <a:pt x="6774" y="379777"/>
                </a:lnTo>
                <a:lnTo>
                  <a:pt x="2237" y="383914"/>
                </a:lnTo>
                <a:lnTo>
                  <a:pt x="0" y="396468"/>
                </a:lnTo>
                <a:lnTo>
                  <a:pt x="1287" y="406558"/>
                </a:lnTo>
                <a:lnTo>
                  <a:pt x="6441" y="409398"/>
                </a:lnTo>
                <a:lnTo>
                  <a:pt x="8781" y="407400"/>
                </a:lnTo>
                <a:lnTo>
                  <a:pt x="9097" y="413025"/>
                </a:lnTo>
                <a:lnTo>
                  <a:pt x="12222" y="415039"/>
                </a:lnTo>
                <a:lnTo>
                  <a:pt x="16257" y="411837"/>
                </a:lnTo>
                <a:lnTo>
                  <a:pt x="20764" y="412976"/>
                </a:lnTo>
                <a:lnTo>
                  <a:pt x="60642" y="433091"/>
                </a:lnTo>
                <a:lnTo>
                  <a:pt x="104784" y="416271"/>
                </a:lnTo>
                <a:lnTo>
                  <a:pt x="123046" y="418809"/>
                </a:lnTo>
                <a:lnTo>
                  <a:pt x="142901" y="446364"/>
                </a:lnTo>
                <a:lnTo>
                  <a:pt x="166029" y="471342"/>
                </a:lnTo>
                <a:lnTo>
                  <a:pt x="178055" y="475967"/>
                </a:lnTo>
                <a:lnTo>
                  <a:pt x="208970" y="476750"/>
                </a:lnTo>
                <a:lnTo>
                  <a:pt x="235432" y="482305"/>
                </a:lnTo>
                <a:close/>
              </a:path>
            </a:pathLst>
          </a:custGeom>
          <a:solidFill>
            <a:srgbClr val="2C4446"/>
          </a:solidFill>
          <a:ln w="9525">
            <a:solidFill>
              <a:srgbClr val="1C2B2D"/>
            </a:solidFill>
            <a:prstDash val="solid"/>
          </a:ln>
        </p:spPr>
        <p:txBody>
          <a:bodyPr/>
          <a:lstStyle/>
          <a:p>
            <a:endParaRPr/>
          </a:p>
        </p:txBody>
      </p:sp>
      <p:sp>
        <p:nvSpPr>
          <p:cNvPr id="7" name="Map Ifelodun"/>
          <p:cNvSpPr/>
          <p:nvPr/>
        </p:nvSpPr>
        <p:spPr>
          <a:xfrm>
            <a:off x="9404349" y="3463860"/>
            <a:ext cx="1552483" cy="1543751"/>
          </a:xfrm>
          <a:custGeom>
            <a:avLst/>
            <a:gdLst/>
            <a:ahLst/>
            <a:cxnLst/>
            <a:rect l="l" t="t" r="r" b="b"/>
            <a:pathLst>
              <a:path w="1552483" h="1543751">
                <a:moveTo>
                  <a:pt x="279972" y="1543751"/>
                </a:moveTo>
                <a:lnTo>
                  <a:pt x="294573" y="1541873"/>
                </a:lnTo>
                <a:lnTo>
                  <a:pt x="315942" y="1532376"/>
                </a:lnTo>
                <a:lnTo>
                  <a:pt x="356307" y="1499925"/>
                </a:lnTo>
                <a:lnTo>
                  <a:pt x="372137" y="1473807"/>
                </a:lnTo>
                <a:lnTo>
                  <a:pt x="406539" y="1374680"/>
                </a:lnTo>
                <a:lnTo>
                  <a:pt x="406514" y="1352616"/>
                </a:lnTo>
                <a:lnTo>
                  <a:pt x="411772" y="1317344"/>
                </a:lnTo>
                <a:lnTo>
                  <a:pt x="404322" y="1298864"/>
                </a:lnTo>
                <a:lnTo>
                  <a:pt x="412501" y="1271983"/>
                </a:lnTo>
                <a:lnTo>
                  <a:pt x="478985" y="1256154"/>
                </a:lnTo>
                <a:lnTo>
                  <a:pt x="540719" y="1251405"/>
                </a:lnTo>
                <a:lnTo>
                  <a:pt x="570794" y="1252195"/>
                </a:lnTo>
                <a:lnTo>
                  <a:pt x="633321" y="1276732"/>
                </a:lnTo>
                <a:lnTo>
                  <a:pt x="658647" y="1278313"/>
                </a:lnTo>
                <a:lnTo>
                  <a:pt x="713259" y="1294144"/>
                </a:lnTo>
                <a:lnTo>
                  <a:pt x="735419" y="1294934"/>
                </a:lnTo>
                <a:lnTo>
                  <a:pt x="804277" y="1288604"/>
                </a:lnTo>
                <a:lnTo>
                  <a:pt x="828022" y="1283064"/>
                </a:lnTo>
                <a:lnTo>
                  <a:pt x="859680" y="1271191"/>
                </a:lnTo>
                <a:lnTo>
                  <a:pt x="898462" y="1262484"/>
                </a:lnTo>
                <a:lnTo>
                  <a:pt x="984732" y="1262484"/>
                </a:lnTo>
                <a:lnTo>
                  <a:pt x="998978" y="1271191"/>
                </a:lnTo>
                <a:lnTo>
                  <a:pt x="1017182" y="1295726"/>
                </a:lnTo>
                <a:lnTo>
                  <a:pt x="1063879" y="1393077"/>
                </a:lnTo>
                <a:lnTo>
                  <a:pt x="1059921" y="1466683"/>
                </a:lnTo>
                <a:lnTo>
                  <a:pt x="1079708" y="1475389"/>
                </a:lnTo>
                <a:lnTo>
                  <a:pt x="1100286" y="1471432"/>
                </a:lnTo>
                <a:lnTo>
                  <a:pt x="1141443" y="1471432"/>
                </a:lnTo>
                <a:lnTo>
                  <a:pt x="1165977" y="1461935"/>
                </a:lnTo>
                <a:lnTo>
                  <a:pt x="1176566" y="1461190"/>
                </a:lnTo>
                <a:lnTo>
                  <a:pt x="1187347" y="1457186"/>
                </a:lnTo>
                <a:lnTo>
                  <a:pt x="1205551" y="1442148"/>
                </a:lnTo>
                <a:lnTo>
                  <a:pt x="1251456" y="1427109"/>
                </a:lnTo>
                <a:lnTo>
                  <a:pt x="1285489" y="1387537"/>
                </a:lnTo>
                <a:lnTo>
                  <a:pt x="1297361" y="1378039"/>
                </a:lnTo>
                <a:lnTo>
                  <a:pt x="1324271" y="1333717"/>
                </a:lnTo>
                <a:lnTo>
                  <a:pt x="1330602" y="1317887"/>
                </a:lnTo>
                <a:lnTo>
                  <a:pt x="1325137" y="1304600"/>
                </a:lnTo>
                <a:lnTo>
                  <a:pt x="1327553" y="1298561"/>
                </a:lnTo>
                <a:lnTo>
                  <a:pt x="1336006" y="1290108"/>
                </a:lnTo>
                <a:lnTo>
                  <a:pt x="1362273" y="1242404"/>
                </a:lnTo>
                <a:lnTo>
                  <a:pt x="1372841" y="1228817"/>
                </a:lnTo>
                <a:lnTo>
                  <a:pt x="1418129" y="1180509"/>
                </a:lnTo>
                <a:lnTo>
                  <a:pt x="1433225" y="1159376"/>
                </a:lnTo>
                <a:lnTo>
                  <a:pt x="1461907" y="1127674"/>
                </a:lnTo>
                <a:lnTo>
                  <a:pt x="1490590" y="1102010"/>
                </a:lnTo>
                <a:lnTo>
                  <a:pt x="1528330" y="1076347"/>
                </a:lnTo>
                <a:lnTo>
                  <a:pt x="1552483" y="1052194"/>
                </a:lnTo>
                <a:lnTo>
                  <a:pt x="1532859" y="1029550"/>
                </a:lnTo>
                <a:lnTo>
                  <a:pt x="1514744" y="985771"/>
                </a:lnTo>
                <a:lnTo>
                  <a:pt x="1505686" y="954069"/>
                </a:lnTo>
                <a:lnTo>
                  <a:pt x="1502666" y="889156"/>
                </a:lnTo>
                <a:lnTo>
                  <a:pt x="1511724" y="809148"/>
                </a:lnTo>
                <a:lnTo>
                  <a:pt x="1510215" y="759330"/>
                </a:lnTo>
                <a:lnTo>
                  <a:pt x="1505686" y="726120"/>
                </a:lnTo>
                <a:lnTo>
                  <a:pt x="1492854" y="676302"/>
                </a:lnTo>
                <a:lnTo>
                  <a:pt x="1472482" y="671976"/>
                </a:lnTo>
                <a:lnTo>
                  <a:pt x="1454156" y="677681"/>
                </a:lnTo>
                <a:lnTo>
                  <a:pt x="1433117" y="691784"/>
                </a:lnTo>
                <a:lnTo>
                  <a:pt x="1387309" y="693400"/>
                </a:lnTo>
                <a:lnTo>
                  <a:pt x="1375221" y="657196"/>
                </a:lnTo>
                <a:lnTo>
                  <a:pt x="1356990" y="634033"/>
                </a:lnTo>
                <a:lnTo>
                  <a:pt x="1334346" y="641582"/>
                </a:lnTo>
                <a:lnTo>
                  <a:pt x="1267923" y="706495"/>
                </a:lnTo>
                <a:lnTo>
                  <a:pt x="1239241" y="730648"/>
                </a:lnTo>
                <a:lnTo>
                  <a:pt x="1209048" y="732158"/>
                </a:lnTo>
                <a:lnTo>
                  <a:pt x="1171309" y="723100"/>
                </a:lnTo>
                <a:lnTo>
                  <a:pt x="1091300" y="670265"/>
                </a:lnTo>
                <a:lnTo>
                  <a:pt x="1035444" y="661207"/>
                </a:lnTo>
                <a:lnTo>
                  <a:pt x="1024878" y="650640"/>
                </a:lnTo>
                <a:lnTo>
                  <a:pt x="994685" y="634033"/>
                </a:lnTo>
                <a:lnTo>
                  <a:pt x="959964" y="620447"/>
                </a:lnTo>
                <a:lnTo>
                  <a:pt x="938829" y="603842"/>
                </a:lnTo>
                <a:lnTo>
                  <a:pt x="919205" y="597803"/>
                </a:lnTo>
                <a:lnTo>
                  <a:pt x="904109" y="582708"/>
                </a:lnTo>
                <a:lnTo>
                  <a:pt x="887504" y="547987"/>
                </a:lnTo>
                <a:lnTo>
                  <a:pt x="882975" y="528362"/>
                </a:lnTo>
                <a:lnTo>
                  <a:pt x="833158" y="437786"/>
                </a:lnTo>
                <a:lnTo>
                  <a:pt x="793908" y="421180"/>
                </a:lnTo>
                <a:lnTo>
                  <a:pt x="760697" y="415142"/>
                </a:lnTo>
                <a:lnTo>
                  <a:pt x="735033" y="416651"/>
                </a:lnTo>
                <a:lnTo>
                  <a:pt x="721262" y="427054"/>
                </a:lnTo>
                <a:lnTo>
                  <a:pt x="715302" y="425681"/>
                </a:lnTo>
                <a:lnTo>
                  <a:pt x="696303" y="430170"/>
                </a:lnTo>
                <a:lnTo>
                  <a:pt x="695954" y="420413"/>
                </a:lnTo>
                <a:lnTo>
                  <a:pt x="687287" y="413903"/>
                </a:lnTo>
                <a:lnTo>
                  <a:pt x="686655" y="400021"/>
                </a:lnTo>
                <a:lnTo>
                  <a:pt x="688857" y="394501"/>
                </a:lnTo>
                <a:lnTo>
                  <a:pt x="682198" y="381929"/>
                </a:lnTo>
                <a:lnTo>
                  <a:pt x="667101" y="372873"/>
                </a:lnTo>
                <a:lnTo>
                  <a:pt x="603698" y="347210"/>
                </a:lnTo>
                <a:lnTo>
                  <a:pt x="570633" y="348526"/>
                </a:lnTo>
                <a:lnTo>
                  <a:pt x="550913" y="359387"/>
                </a:lnTo>
                <a:lnTo>
                  <a:pt x="534725" y="348178"/>
                </a:lnTo>
                <a:lnTo>
                  <a:pt x="517668" y="341866"/>
                </a:lnTo>
                <a:lnTo>
                  <a:pt x="511556" y="328808"/>
                </a:lnTo>
                <a:lnTo>
                  <a:pt x="507659" y="307579"/>
                </a:lnTo>
                <a:lnTo>
                  <a:pt x="491494" y="284502"/>
                </a:lnTo>
                <a:lnTo>
                  <a:pt x="505339" y="238637"/>
                </a:lnTo>
                <a:lnTo>
                  <a:pt x="545290" y="200517"/>
                </a:lnTo>
                <a:lnTo>
                  <a:pt x="552371" y="149452"/>
                </a:lnTo>
                <a:lnTo>
                  <a:pt x="571996" y="116240"/>
                </a:lnTo>
                <a:lnTo>
                  <a:pt x="571996" y="69443"/>
                </a:lnTo>
                <a:lnTo>
                  <a:pt x="562939" y="54346"/>
                </a:lnTo>
                <a:lnTo>
                  <a:pt x="540295" y="1511"/>
                </a:lnTo>
                <a:lnTo>
                  <a:pt x="529727" y="0"/>
                </a:lnTo>
                <a:lnTo>
                  <a:pt x="516896" y="18116"/>
                </a:lnTo>
                <a:lnTo>
                  <a:pt x="521424" y="27174"/>
                </a:lnTo>
                <a:lnTo>
                  <a:pt x="516896" y="66423"/>
                </a:lnTo>
                <a:lnTo>
                  <a:pt x="470098" y="80009"/>
                </a:lnTo>
                <a:lnTo>
                  <a:pt x="468588" y="108692"/>
                </a:lnTo>
                <a:lnTo>
                  <a:pt x="447454" y="119259"/>
                </a:lnTo>
                <a:lnTo>
                  <a:pt x="430848" y="122278"/>
                </a:lnTo>
                <a:lnTo>
                  <a:pt x="426319" y="132845"/>
                </a:lnTo>
                <a:lnTo>
                  <a:pt x="399146" y="150961"/>
                </a:lnTo>
                <a:lnTo>
                  <a:pt x="384051" y="173605"/>
                </a:lnTo>
                <a:lnTo>
                  <a:pt x="379522" y="193230"/>
                </a:lnTo>
                <a:lnTo>
                  <a:pt x="376028" y="190338"/>
                </a:lnTo>
                <a:lnTo>
                  <a:pt x="368430" y="189700"/>
                </a:lnTo>
                <a:lnTo>
                  <a:pt x="367485" y="196875"/>
                </a:lnTo>
                <a:lnTo>
                  <a:pt x="358795" y="194484"/>
                </a:lnTo>
                <a:lnTo>
                  <a:pt x="341659" y="247642"/>
                </a:lnTo>
                <a:lnTo>
                  <a:pt x="360561" y="302245"/>
                </a:lnTo>
                <a:lnTo>
                  <a:pt x="391599" y="324566"/>
                </a:lnTo>
                <a:lnTo>
                  <a:pt x="403675" y="384949"/>
                </a:lnTo>
                <a:lnTo>
                  <a:pt x="423300" y="413631"/>
                </a:lnTo>
                <a:lnTo>
                  <a:pt x="439906" y="443825"/>
                </a:lnTo>
                <a:lnTo>
                  <a:pt x="489722" y="499679"/>
                </a:lnTo>
                <a:lnTo>
                  <a:pt x="503309" y="532890"/>
                </a:lnTo>
                <a:lnTo>
                  <a:pt x="522760" y="566604"/>
                </a:lnTo>
                <a:lnTo>
                  <a:pt x="549697" y="564922"/>
                </a:lnTo>
                <a:lnTo>
                  <a:pt x="569103" y="574717"/>
                </a:lnTo>
                <a:lnTo>
                  <a:pt x="570621" y="599730"/>
                </a:lnTo>
                <a:lnTo>
                  <a:pt x="589357" y="621957"/>
                </a:lnTo>
                <a:lnTo>
                  <a:pt x="616530" y="635544"/>
                </a:lnTo>
                <a:lnTo>
                  <a:pt x="637664" y="653658"/>
                </a:lnTo>
                <a:lnTo>
                  <a:pt x="678467" y="668814"/>
                </a:lnTo>
                <a:lnTo>
                  <a:pt x="692695" y="710937"/>
                </a:lnTo>
                <a:lnTo>
                  <a:pt x="648669" y="741612"/>
                </a:lnTo>
                <a:lnTo>
                  <a:pt x="637900" y="760806"/>
                </a:lnTo>
                <a:lnTo>
                  <a:pt x="618490" y="824493"/>
                </a:lnTo>
                <a:lnTo>
                  <a:pt x="594944" y="837055"/>
                </a:lnTo>
                <a:lnTo>
                  <a:pt x="597484" y="857488"/>
                </a:lnTo>
                <a:lnTo>
                  <a:pt x="584259" y="883262"/>
                </a:lnTo>
                <a:lnTo>
                  <a:pt x="544665" y="916943"/>
                </a:lnTo>
                <a:lnTo>
                  <a:pt x="494146" y="882584"/>
                </a:lnTo>
                <a:lnTo>
                  <a:pt x="474812" y="916951"/>
                </a:lnTo>
                <a:lnTo>
                  <a:pt x="432778" y="929083"/>
                </a:lnTo>
                <a:lnTo>
                  <a:pt x="360470" y="926161"/>
                </a:lnTo>
                <a:lnTo>
                  <a:pt x="321872" y="931753"/>
                </a:lnTo>
                <a:lnTo>
                  <a:pt x="310612" y="937391"/>
                </a:lnTo>
                <a:lnTo>
                  <a:pt x="287873" y="959164"/>
                </a:lnTo>
                <a:lnTo>
                  <a:pt x="286679" y="973542"/>
                </a:lnTo>
                <a:lnTo>
                  <a:pt x="277037" y="995656"/>
                </a:lnTo>
                <a:lnTo>
                  <a:pt x="286428" y="1011263"/>
                </a:lnTo>
                <a:lnTo>
                  <a:pt x="283776" y="1019438"/>
                </a:lnTo>
                <a:lnTo>
                  <a:pt x="287970" y="1025757"/>
                </a:lnTo>
                <a:lnTo>
                  <a:pt x="285533" y="1034248"/>
                </a:lnTo>
                <a:lnTo>
                  <a:pt x="287665" y="1038179"/>
                </a:lnTo>
                <a:lnTo>
                  <a:pt x="292983" y="1038251"/>
                </a:lnTo>
                <a:lnTo>
                  <a:pt x="304636" y="1048097"/>
                </a:lnTo>
                <a:lnTo>
                  <a:pt x="314069" y="1048818"/>
                </a:lnTo>
                <a:lnTo>
                  <a:pt x="318191" y="1053479"/>
                </a:lnTo>
                <a:lnTo>
                  <a:pt x="320455" y="1062060"/>
                </a:lnTo>
                <a:lnTo>
                  <a:pt x="316046" y="1064063"/>
                </a:lnTo>
                <a:lnTo>
                  <a:pt x="310155" y="1079962"/>
                </a:lnTo>
                <a:lnTo>
                  <a:pt x="317277" y="1089691"/>
                </a:lnTo>
                <a:lnTo>
                  <a:pt x="317197" y="1093217"/>
                </a:lnTo>
                <a:lnTo>
                  <a:pt x="311391" y="1093809"/>
                </a:lnTo>
                <a:lnTo>
                  <a:pt x="316808" y="1100733"/>
                </a:lnTo>
                <a:lnTo>
                  <a:pt x="313523" y="1103936"/>
                </a:lnTo>
                <a:lnTo>
                  <a:pt x="314555" y="1109363"/>
                </a:lnTo>
                <a:lnTo>
                  <a:pt x="309917" y="1110172"/>
                </a:lnTo>
                <a:lnTo>
                  <a:pt x="309285" y="1115191"/>
                </a:lnTo>
                <a:lnTo>
                  <a:pt x="306402" y="1115786"/>
                </a:lnTo>
                <a:lnTo>
                  <a:pt x="305656" y="1126017"/>
                </a:lnTo>
                <a:lnTo>
                  <a:pt x="315137" y="1143380"/>
                </a:lnTo>
                <a:lnTo>
                  <a:pt x="314143" y="1149311"/>
                </a:lnTo>
                <a:lnTo>
                  <a:pt x="319308" y="1151571"/>
                </a:lnTo>
                <a:lnTo>
                  <a:pt x="323147" y="1160127"/>
                </a:lnTo>
                <a:lnTo>
                  <a:pt x="345089" y="1173858"/>
                </a:lnTo>
                <a:lnTo>
                  <a:pt x="323754" y="1174875"/>
                </a:lnTo>
                <a:lnTo>
                  <a:pt x="298583" y="1185465"/>
                </a:lnTo>
                <a:lnTo>
                  <a:pt x="260511" y="1220723"/>
                </a:lnTo>
                <a:lnTo>
                  <a:pt x="237073" y="1231135"/>
                </a:lnTo>
                <a:lnTo>
                  <a:pt x="193648" y="1191010"/>
                </a:lnTo>
                <a:lnTo>
                  <a:pt x="157153" y="1168565"/>
                </a:lnTo>
                <a:lnTo>
                  <a:pt x="143968" y="1199125"/>
                </a:lnTo>
                <a:lnTo>
                  <a:pt x="138791" y="1205252"/>
                </a:lnTo>
                <a:lnTo>
                  <a:pt x="135845" y="1204766"/>
                </a:lnTo>
                <a:lnTo>
                  <a:pt x="117972" y="1200233"/>
                </a:lnTo>
                <a:lnTo>
                  <a:pt x="108652" y="1192810"/>
                </a:lnTo>
                <a:lnTo>
                  <a:pt x="68168" y="1173832"/>
                </a:lnTo>
                <a:lnTo>
                  <a:pt x="70235" y="1150471"/>
                </a:lnTo>
                <a:lnTo>
                  <a:pt x="60679" y="1143541"/>
                </a:lnTo>
                <a:lnTo>
                  <a:pt x="50029" y="1156049"/>
                </a:lnTo>
                <a:lnTo>
                  <a:pt x="40922" y="1154577"/>
                </a:lnTo>
                <a:lnTo>
                  <a:pt x="28313" y="1147339"/>
                </a:lnTo>
                <a:lnTo>
                  <a:pt x="35357" y="1138180"/>
                </a:lnTo>
                <a:lnTo>
                  <a:pt x="21026" y="1135741"/>
                </a:lnTo>
                <a:lnTo>
                  <a:pt x="13620" y="1131094"/>
                </a:lnTo>
                <a:lnTo>
                  <a:pt x="11740" y="1136352"/>
                </a:lnTo>
                <a:lnTo>
                  <a:pt x="0" y="1131470"/>
                </a:lnTo>
                <a:lnTo>
                  <a:pt x="2697" y="1141341"/>
                </a:lnTo>
                <a:lnTo>
                  <a:pt x="8006" y="1148711"/>
                </a:lnTo>
                <a:lnTo>
                  <a:pt x="12531" y="1153328"/>
                </a:lnTo>
                <a:lnTo>
                  <a:pt x="8342" y="1160207"/>
                </a:lnTo>
                <a:lnTo>
                  <a:pt x="11164" y="1182324"/>
                </a:lnTo>
                <a:lnTo>
                  <a:pt x="16687" y="1190222"/>
                </a:lnTo>
                <a:lnTo>
                  <a:pt x="29991" y="1196322"/>
                </a:lnTo>
                <a:lnTo>
                  <a:pt x="28668" y="1198242"/>
                </a:lnTo>
                <a:lnTo>
                  <a:pt x="32317" y="1197998"/>
                </a:lnTo>
                <a:lnTo>
                  <a:pt x="38461" y="1205729"/>
                </a:lnTo>
                <a:lnTo>
                  <a:pt x="41958" y="1211877"/>
                </a:lnTo>
                <a:lnTo>
                  <a:pt x="43932" y="1231354"/>
                </a:lnTo>
                <a:lnTo>
                  <a:pt x="64668" y="1249039"/>
                </a:lnTo>
                <a:lnTo>
                  <a:pt x="78749" y="1235620"/>
                </a:lnTo>
                <a:lnTo>
                  <a:pt x="91292" y="1239786"/>
                </a:lnTo>
                <a:lnTo>
                  <a:pt x="101468" y="1246262"/>
                </a:lnTo>
                <a:lnTo>
                  <a:pt x="124194" y="1272123"/>
                </a:lnTo>
                <a:lnTo>
                  <a:pt x="103409" y="1285802"/>
                </a:lnTo>
                <a:lnTo>
                  <a:pt x="80747" y="1330463"/>
                </a:lnTo>
                <a:lnTo>
                  <a:pt x="86918" y="1328231"/>
                </a:lnTo>
                <a:lnTo>
                  <a:pt x="103045" y="1336218"/>
                </a:lnTo>
                <a:lnTo>
                  <a:pt x="133663" y="1363908"/>
                </a:lnTo>
                <a:lnTo>
                  <a:pt x="141638" y="1376216"/>
                </a:lnTo>
                <a:lnTo>
                  <a:pt x="155408" y="1358502"/>
                </a:lnTo>
                <a:lnTo>
                  <a:pt x="165808" y="1352713"/>
                </a:lnTo>
                <a:lnTo>
                  <a:pt x="177625" y="1351557"/>
                </a:lnTo>
                <a:lnTo>
                  <a:pt x="171499" y="1391652"/>
                </a:lnTo>
                <a:lnTo>
                  <a:pt x="172317" y="1404803"/>
                </a:lnTo>
                <a:lnTo>
                  <a:pt x="204049" y="1461105"/>
                </a:lnTo>
                <a:lnTo>
                  <a:pt x="262003" y="1505469"/>
                </a:lnTo>
                <a:close/>
              </a:path>
            </a:pathLst>
          </a:custGeom>
          <a:solidFill>
            <a:srgbClr val="2C4446"/>
          </a:solidFill>
          <a:ln w="9525">
            <a:solidFill>
              <a:srgbClr val="1C2B2D"/>
            </a:solidFill>
            <a:prstDash val="solid"/>
          </a:ln>
        </p:spPr>
        <p:txBody>
          <a:bodyPr/>
          <a:lstStyle/>
          <a:p>
            <a:endParaRPr/>
          </a:p>
        </p:txBody>
      </p:sp>
      <p:sp>
        <p:nvSpPr>
          <p:cNvPr id="8" name="Map Patigi"/>
          <p:cNvSpPr/>
          <p:nvPr/>
        </p:nvSpPr>
        <p:spPr>
          <a:xfrm>
            <a:off x="10897203" y="3728645"/>
            <a:ext cx="1447197" cy="945332"/>
          </a:xfrm>
          <a:custGeom>
            <a:avLst/>
            <a:gdLst/>
            <a:ahLst/>
            <a:cxnLst/>
            <a:rect l="l" t="t" r="r" b="b"/>
            <a:pathLst>
              <a:path w="1447197" h="945332">
                <a:moveTo>
                  <a:pt x="59629" y="787409"/>
                </a:moveTo>
                <a:lnTo>
                  <a:pt x="72619" y="775444"/>
                </a:lnTo>
                <a:lnTo>
                  <a:pt x="94848" y="764330"/>
                </a:lnTo>
                <a:lnTo>
                  <a:pt x="114608" y="750744"/>
                </a:lnTo>
                <a:lnTo>
                  <a:pt x="139307" y="717400"/>
                </a:lnTo>
                <a:lnTo>
                  <a:pt x="150423" y="697642"/>
                </a:lnTo>
                <a:lnTo>
                  <a:pt x="162772" y="687761"/>
                </a:lnTo>
                <a:lnTo>
                  <a:pt x="183766" y="686526"/>
                </a:lnTo>
                <a:lnTo>
                  <a:pt x="181296" y="680352"/>
                </a:lnTo>
                <a:lnTo>
                  <a:pt x="201145" y="683252"/>
                </a:lnTo>
                <a:lnTo>
                  <a:pt x="238162" y="708424"/>
                </a:lnTo>
                <a:lnTo>
                  <a:pt x="255930" y="727673"/>
                </a:lnTo>
                <a:lnTo>
                  <a:pt x="292947" y="739518"/>
                </a:lnTo>
                <a:lnTo>
                  <a:pt x="338848" y="770612"/>
                </a:lnTo>
                <a:lnTo>
                  <a:pt x="417324" y="817994"/>
                </a:lnTo>
                <a:lnTo>
                  <a:pt x="499842" y="836324"/>
                </a:lnTo>
                <a:lnTo>
                  <a:pt x="529855" y="849088"/>
                </a:lnTo>
                <a:lnTo>
                  <a:pt x="609812" y="863895"/>
                </a:lnTo>
                <a:lnTo>
                  <a:pt x="672001" y="881664"/>
                </a:lnTo>
                <a:lnTo>
                  <a:pt x="713460" y="886105"/>
                </a:lnTo>
                <a:lnTo>
                  <a:pt x="737151" y="883143"/>
                </a:lnTo>
                <a:lnTo>
                  <a:pt x="756400" y="884624"/>
                </a:lnTo>
                <a:lnTo>
                  <a:pt x="793416" y="892027"/>
                </a:lnTo>
                <a:lnTo>
                  <a:pt x="907428" y="889067"/>
                </a:lnTo>
                <a:lnTo>
                  <a:pt x="931119" y="899431"/>
                </a:lnTo>
                <a:lnTo>
                  <a:pt x="988866" y="917199"/>
                </a:lnTo>
                <a:lnTo>
                  <a:pt x="1028844" y="923122"/>
                </a:lnTo>
                <a:lnTo>
                  <a:pt x="1051054" y="929044"/>
                </a:lnTo>
                <a:lnTo>
                  <a:pt x="1092513" y="932006"/>
                </a:lnTo>
                <a:lnTo>
                  <a:pt x="1141376" y="945332"/>
                </a:lnTo>
                <a:lnTo>
                  <a:pt x="1176912" y="943852"/>
                </a:lnTo>
                <a:lnTo>
                  <a:pt x="1209487" y="936447"/>
                </a:lnTo>
                <a:lnTo>
                  <a:pt x="1218026" y="929332"/>
                </a:lnTo>
                <a:lnTo>
                  <a:pt x="1245024" y="906834"/>
                </a:lnTo>
                <a:lnTo>
                  <a:pt x="1270195" y="875740"/>
                </a:lnTo>
                <a:lnTo>
                  <a:pt x="1273494" y="857047"/>
                </a:lnTo>
                <a:lnTo>
                  <a:pt x="1274637" y="820954"/>
                </a:lnTo>
                <a:lnTo>
                  <a:pt x="1295367" y="649197"/>
                </a:lnTo>
                <a:lnTo>
                  <a:pt x="1310173" y="626987"/>
                </a:lnTo>
                <a:lnTo>
                  <a:pt x="1336825" y="575162"/>
                </a:lnTo>
                <a:lnTo>
                  <a:pt x="1363478" y="499648"/>
                </a:lnTo>
                <a:lnTo>
                  <a:pt x="1376803" y="453747"/>
                </a:lnTo>
                <a:lnTo>
                  <a:pt x="1447197" y="327428"/>
                </a:lnTo>
                <a:lnTo>
                  <a:pt x="1437512" y="323447"/>
                </a:lnTo>
                <a:lnTo>
                  <a:pt x="1404936" y="332332"/>
                </a:lnTo>
                <a:lnTo>
                  <a:pt x="1375323" y="347138"/>
                </a:lnTo>
                <a:lnTo>
                  <a:pt x="1339787" y="348619"/>
                </a:lnTo>
                <a:lnTo>
                  <a:pt x="1307211" y="292353"/>
                </a:lnTo>
                <a:lnTo>
                  <a:pt x="1299138" y="289278"/>
                </a:lnTo>
                <a:lnTo>
                  <a:pt x="1276118" y="280508"/>
                </a:lnTo>
                <a:lnTo>
                  <a:pt x="1221333" y="276065"/>
                </a:lnTo>
                <a:lnTo>
                  <a:pt x="1128050" y="279027"/>
                </a:lnTo>
                <a:lnTo>
                  <a:pt x="1067342" y="292353"/>
                </a:lnTo>
                <a:lnTo>
                  <a:pt x="1028844" y="295315"/>
                </a:lnTo>
                <a:lnTo>
                  <a:pt x="1021441" y="283469"/>
                </a:lnTo>
                <a:lnTo>
                  <a:pt x="965175" y="298275"/>
                </a:lnTo>
                <a:lnTo>
                  <a:pt x="937042" y="308641"/>
                </a:lnTo>
                <a:lnTo>
                  <a:pt x="888179" y="295315"/>
                </a:lnTo>
                <a:lnTo>
                  <a:pt x="861527" y="301237"/>
                </a:lnTo>
                <a:lnTo>
                  <a:pt x="695691" y="310122"/>
                </a:lnTo>
                <a:lnTo>
                  <a:pt x="657194" y="289393"/>
                </a:lnTo>
                <a:lnTo>
                  <a:pt x="632022" y="252374"/>
                </a:lnTo>
                <a:lnTo>
                  <a:pt x="597967" y="207954"/>
                </a:lnTo>
                <a:lnTo>
                  <a:pt x="572795" y="167976"/>
                </a:lnTo>
                <a:lnTo>
                  <a:pt x="544663" y="151688"/>
                </a:lnTo>
                <a:lnTo>
                  <a:pt x="506165" y="153169"/>
                </a:lnTo>
                <a:lnTo>
                  <a:pt x="458783" y="148728"/>
                </a:lnTo>
                <a:lnTo>
                  <a:pt x="415843" y="139843"/>
                </a:lnTo>
                <a:lnTo>
                  <a:pt x="374384" y="108749"/>
                </a:lnTo>
                <a:lnTo>
                  <a:pt x="349212" y="80617"/>
                </a:lnTo>
                <a:lnTo>
                  <a:pt x="341809" y="64329"/>
                </a:lnTo>
                <a:lnTo>
                  <a:pt x="272217" y="24350"/>
                </a:lnTo>
                <a:lnTo>
                  <a:pt x="245654" y="0"/>
                </a:lnTo>
                <a:lnTo>
                  <a:pt x="30707" y="115664"/>
                </a:lnTo>
                <a:lnTo>
                  <a:pt x="17452" y="150860"/>
                </a:lnTo>
                <a:lnTo>
                  <a:pt x="30452" y="232090"/>
                </a:lnTo>
                <a:lnTo>
                  <a:pt x="50557" y="265616"/>
                </a:lnTo>
                <a:lnTo>
                  <a:pt x="76964" y="286986"/>
                </a:lnTo>
                <a:lnTo>
                  <a:pt x="88336" y="313530"/>
                </a:lnTo>
                <a:lnTo>
                  <a:pt x="69675" y="348269"/>
                </a:lnTo>
                <a:lnTo>
                  <a:pt x="52533" y="367032"/>
                </a:lnTo>
                <a:lnTo>
                  <a:pt x="36391" y="401094"/>
                </a:lnTo>
                <a:lnTo>
                  <a:pt x="9132" y="418990"/>
                </a:lnTo>
                <a:lnTo>
                  <a:pt x="0" y="411516"/>
                </a:lnTo>
                <a:lnTo>
                  <a:pt x="12832" y="461334"/>
                </a:lnTo>
                <a:lnTo>
                  <a:pt x="17361" y="494545"/>
                </a:lnTo>
                <a:lnTo>
                  <a:pt x="18870" y="544363"/>
                </a:lnTo>
                <a:lnTo>
                  <a:pt x="9812" y="624370"/>
                </a:lnTo>
                <a:lnTo>
                  <a:pt x="12832" y="689283"/>
                </a:lnTo>
                <a:lnTo>
                  <a:pt x="21890" y="720985"/>
                </a:lnTo>
                <a:lnTo>
                  <a:pt x="40005" y="764765"/>
                </a:lnTo>
                <a:close/>
              </a:path>
            </a:pathLst>
          </a:custGeom>
          <a:solidFill>
            <a:srgbClr val="2C4446"/>
          </a:solidFill>
          <a:ln w="9525">
            <a:solidFill>
              <a:srgbClr val="1C2B2D"/>
            </a:solidFill>
            <a:prstDash val="solid"/>
          </a:ln>
        </p:spPr>
        <p:txBody>
          <a:bodyPr/>
          <a:lstStyle/>
          <a:p>
            <a:endParaRPr/>
          </a:p>
        </p:txBody>
      </p:sp>
      <p:sp>
        <p:nvSpPr>
          <p:cNvPr id="9" name="Map Edu"/>
          <p:cNvSpPr/>
          <p:nvPr/>
        </p:nvSpPr>
        <p:spPr>
          <a:xfrm>
            <a:off x="9895842" y="3191313"/>
            <a:ext cx="1247014" cy="1004705"/>
          </a:xfrm>
          <a:custGeom>
            <a:avLst/>
            <a:gdLst/>
            <a:ahLst/>
            <a:cxnLst/>
            <a:rect l="l" t="t" r="r" b="b"/>
            <a:pathLst>
              <a:path w="1247014" h="1004705">
                <a:moveTo>
                  <a:pt x="1001360" y="948848"/>
                </a:moveTo>
                <a:lnTo>
                  <a:pt x="1010493" y="956322"/>
                </a:lnTo>
                <a:lnTo>
                  <a:pt x="1037751" y="938426"/>
                </a:lnTo>
                <a:lnTo>
                  <a:pt x="1053894" y="904364"/>
                </a:lnTo>
                <a:lnTo>
                  <a:pt x="1071036" y="885601"/>
                </a:lnTo>
                <a:lnTo>
                  <a:pt x="1089696" y="850861"/>
                </a:lnTo>
                <a:lnTo>
                  <a:pt x="1078325" y="824318"/>
                </a:lnTo>
                <a:lnTo>
                  <a:pt x="1051918" y="802948"/>
                </a:lnTo>
                <a:lnTo>
                  <a:pt x="1031813" y="769422"/>
                </a:lnTo>
                <a:lnTo>
                  <a:pt x="1018813" y="688192"/>
                </a:lnTo>
                <a:lnTo>
                  <a:pt x="1032067" y="652996"/>
                </a:lnTo>
                <a:lnTo>
                  <a:pt x="1247014" y="537332"/>
                </a:lnTo>
                <a:lnTo>
                  <a:pt x="1238042" y="529107"/>
                </a:lnTo>
                <a:lnTo>
                  <a:pt x="1230639" y="503935"/>
                </a:lnTo>
                <a:lnTo>
                  <a:pt x="1204887" y="486579"/>
                </a:lnTo>
                <a:lnTo>
                  <a:pt x="1180187" y="479169"/>
                </a:lnTo>
                <a:lnTo>
                  <a:pt x="1132023" y="477935"/>
                </a:lnTo>
                <a:lnTo>
                  <a:pt x="1111028" y="472995"/>
                </a:lnTo>
                <a:lnTo>
                  <a:pt x="1097444" y="460645"/>
                </a:lnTo>
                <a:lnTo>
                  <a:pt x="1081389" y="434711"/>
                </a:lnTo>
                <a:lnTo>
                  <a:pt x="1022110" y="416185"/>
                </a:lnTo>
                <a:lnTo>
                  <a:pt x="991236" y="416185"/>
                </a:lnTo>
                <a:lnTo>
                  <a:pt x="960362" y="408777"/>
                </a:lnTo>
                <a:lnTo>
                  <a:pt x="931958" y="395192"/>
                </a:lnTo>
                <a:lnTo>
                  <a:pt x="922078" y="384077"/>
                </a:lnTo>
                <a:lnTo>
                  <a:pt x="882558" y="380372"/>
                </a:lnTo>
                <a:lnTo>
                  <a:pt x="852919" y="385311"/>
                </a:lnTo>
                <a:lnTo>
                  <a:pt x="836865" y="391487"/>
                </a:lnTo>
                <a:lnTo>
                  <a:pt x="808460" y="376667"/>
                </a:lnTo>
                <a:lnTo>
                  <a:pt x="789936" y="371727"/>
                </a:lnTo>
                <a:lnTo>
                  <a:pt x="770176" y="359377"/>
                </a:lnTo>
                <a:lnTo>
                  <a:pt x="744242" y="350733"/>
                </a:lnTo>
                <a:lnTo>
                  <a:pt x="681258" y="343322"/>
                </a:lnTo>
                <a:lnTo>
                  <a:pt x="659029" y="328503"/>
                </a:lnTo>
                <a:lnTo>
                  <a:pt x="628772" y="313683"/>
                </a:lnTo>
                <a:lnTo>
                  <a:pt x="606542" y="279104"/>
                </a:lnTo>
                <a:lnTo>
                  <a:pt x="560849" y="218591"/>
                </a:lnTo>
                <a:lnTo>
                  <a:pt x="538619" y="182776"/>
                </a:lnTo>
                <a:lnTo>
                  <a:pt x="444761" y="130907"/>
                </a:lnTo>
                <a:lnTo>
                  <a:pt x="366958" y="81508"/>
                </a:lnTo>
                <a:lnTo>
                  <a:pt x="336083" y="35815"/>
                </a:lnTo>
                <a:lnTo>
                  <a:pt x="307679" y="17289"/>
                </a:lnTo>
                <a:lnTo>
                  <a:pt x="278040" y="3705"/>
                </a:lnTo>
                <a:lnTo>
                  <a:pt x="242225" y="0"/>
                </a:lnTo>
                <a:lnTo>
                  <a:pt x="196532" y="12350"/>
                </a:lnTo>
                <a:lnTo>
                  <a:pt x="179241" y="25934"/>
                </a:lnTo>
                <a:lnTo>
                  <a:pt x="108848" y="56810"/>
                </a:lnTo>
                <a:lnTo>
                  <a:pt x="86619" y="65454"/>
                </a:lnTo>
                <a:lnTo>
                  <a:pt x="40925" y="72863"/>
                </a:lnTo>
                <a:lnTo>
                  <a:pt x="23635" y="83978"/>
                </a:lnTo>
                <a:lnTo>
                  <a:pt x="22700" y="90521"/>
                </a:lnTo>
                <a:lnTo>
                  <a:pt x="37220" y="121028"/>
                </a:lnTo>
                <a:lnTo>
                  <a:pt x="47100" y="129673"/>
                </a:lnTo>
                <a:lnTo>
                  <a:pt x="40925" y="150667"/>
                </a:lnTo>
                <a:lnTo>
                  <a:pt x="50805" y="160547"/>
                </a:lnTo>
                <a:lnTo>
                  <a:pt x="61919" y="164252"/>
                </a:lnTo>
                <a:lnTo>
                  <a:pt x="65625" y="184012"/>
                </a:lnTo>
                <a:lnTo>
                  <a:pt x="66859" y="219825"/>
                </a:lnTo>
                <a:lnTo>
                  <a:pt x="63155" y="227236"/>
                </a:lnTo>
                <a:lnTo>
                  <a:pt x="61919" y="240820"/>
                </a:lnTo>
                <a:lnTo>
                  <a:pt x="52039" y="250699"/>
                </a:lnTo>
                <a:lnTo>
                  <a:pt x="49570" y="261815"/>
                </a:lnTo>
                <a:lnTo>
                  <a:pt x="53275" y="269225"/>
                </a:lnTo>
                <a:lnTo>
                  <a:pt x="48801" y="274057"/>
                </a:lnTo>
                <a:lnTo>
                  <a:pt x="71445" y="326892"/>
                </a:lnTo>
                <a:lnTo>
                  <a:pt x="80502" y="341989"/>
                </a:lnTo>
                <a:lnTo>
                  <a:pt x="80502" y="388786"/>
                </a:lnTo>
                <a:lnTo>
                  <a:pt x="60878" y="421998"/>
                </a:lnTo>
                <a:lnTo>
                  <a:pt x="53797" y="473063"/>
                </a:lnTo>
                <a:lnTo>
                  <a:pt x="13845" y="511184"/>
                </a:lnTo>
                <a:lnTo>
                  <a:pt x="0" y="557048"/>
                </a:lnTo>
                <a:lnTo>
                  <a:pt x="16165" y="580126"/>
                </a:lnTo>
                <a:lnTo>
                  <a:pt x="20062" y="601354"/>
                </a:lnTo>
                <a:lnTo>
                  <a:pt x="26175" y="614413"/>
                </a:lnTo>
                <a:lnTo>
                  <a:pt x="43231" y="620724"/>
                </a:lnTo>
                <a:lnTo>
                  <a:pt x="59419" y="631933"/>
                </a:lnTo>
                <a:lnTo>
                  <a:pt x="79139" y="621072"/>
                </a:lnTo>
                <a:lnTo>
                  <a:pt x="112204" y="619756"/>
                </a:lnTo>
                <a:lnTo>
                  <a:pt x="175607" y="645419"/>
                </a:lnTo>
                <a:lnTo>
                  <a:pt x="190704" y="654476"/>
                </a:lnTo>
                <a:lnTo>
                  <a:pt x="197363" y="667047"/>
                </a:lnTo>
                <a:lnTo>
                  <a:pt x="195162" y="672567"/>
                </a:lnTo>
                <a:lnTo>
                  <a:pt x="195794" y="686449"/>
                </a:lnTo>
                <a:lnTo>
                  <a:pt x="204460" y="692960"/>
                </a:lnTo>
                <a:lnTo>
                  <a:pt x="204810" y="702716"/>
                </a:lnTo>
                <a:lnTo>
                  <a:pt x="223808" y="698227"/>
                </a:lnTo>
                <a:lnTo>
                  <a:pt x="229769" y="699600"/>
                </a:lnTo>
                <a:lnTo>
                  <a:pt x="243540" y="689197"/>
                </a:lnTo>
                <a:lnTo>
                  <a:pt x="269203" y="687688"/>
                </a:lnTo>
                <a:lnTo>
                  <a:pt x="302415" y="693727"/>
                </a:lnTo>
                <a:lnTo>
                  <a:pt x="341664" y="710332"/>
                </a:lnTo>
                <a:lnTo>
                  <a:pt x="391481" y="800908"/>
                </a:lnTo>
                <a:lnTo>
                  <a:pt x="396010" y="820533"/>
                </a:lnTo>
                <a:lnTo>
                  <a:pt x="412615" y="855254"/>
                </a:lnTo>
                <a:lnTo>
                  <a:pt x="427711" y="870349"/>
                </a:lnTo>
                <a:lnTo>
                  <a:pt x="447336" y="876388"/>
                </a:lnTo>
                <a:lnTo>
                  <a:pt x="468470" y="892993"/>
                </a:lnTo>
                <a:lnTo>
                  <a:pt x="503192" y="906579"/>
                </a:lnTo>
                <a:lnTo>
                  <a:pt x="533384" y="923186"/>
                </a:lnTo>
                <a:lnTo>
                  <a:pt x="543951" y="933753"/>
                </a:lnTo>
                <a:lnTo>
                  <a:pt x="599806" y="942811"/>
                </a:lnTo>
                <a:lnTo>
                  <a:pt x="679815" y="995647"/>
                </a:lnTo>
                <a:lnTo>
                  <a:pt x="717555" y="1004705"/>
                </a:lnTo>
                <a:lnTo>
                  <a:pt x="747747" y="1003194"/>
                </a:lnTo>
                <a:lnTo>
                  <a:pt x="776430" y="979041"/>
                </a:lnTo>
                <a:lnTo>
                  <a:pt x="842852" y="914128"/>
                </a:lnTo>
                <a:lnTo>
                  <a:pt x="865496" y="906579"/>
                </a:lnTo>
                <a:lnTo>
                  <a:pt x="883727" y="929743"/>
                </a:lnTo>
                <a:lnTo>
                  <a:pt x="895816" y="965947"/>
                </a:lnTo>
                <a:lnTo>
                  <a:pt x="941623" y="964330"/>
                </a:lnTo>
                <a:lnTo>
                  <a:pt x="962663" y="950227"/>
                </a:lnTo>
                <a:lnTo>
                  <a:pt x="980988" y="944522"/>
                </a:lnTo>
                <a:close/>
              </a:path>
            </a:pathLst>
          </a:custGeom>
          <a:solidFill>
            <a:srgbClr val="2C4446"/>
          </a:solidFill>
          <a:ln w="9525">
            <a:solidFill>
              <a:srgbClr val="1C2B2D"/>
            </a:solidFill>
            <a:prstDash val="solid"/>
          </a:ln>
        </p:spPr>
        <p:txBody>
          <a:bodyPr/>
          <a:lstStyle/>
          <a:p>
            <a:endParaRPr/>
          </a:p>
        </p:txBody>
      </p:sp>
      <p:sp>
        <p:nvSpPr>
          <p:cNvPr id="10" name="Map Ilorin South"/>
          <p:cNvSpPr/>
          <p:nvPr/>
        </p:nvSpPr>
        <p:spPr>
          <a:xfrm>
            <a:off x="9320693" y="4478690"/>
            <a:ext cx="37033" cy="35828"/>
          </a:xfrm>
          <a:custGeom>
            <a:avLst/>
            <a:gdLst/>
            <a:ahLst/>
            <a:cxnLst/>
            <a:rect l="l" t="t" r="r" b="b"/>
            <a:pathLst>
              <a:path w="37033" h="35828">
                <a:moveTo>
                  <a:pt x="1939" y="10776"/>
                </a:moveTo>
                <a:lnTo>
                  <a:pt x="0" y="12728"/>
                </a:lnTo>
                <a:lnTo>
                  <a:pt x="9599" y="31951"/>
                </a:lnTo>
                <a:lnTo>
                  <a:pt x="23554" y="35828"/>
                </a:lnTo>
                <a:lnTo>
                  <a:pt x="24626" y="22242"/>
                </a:lnTo>
                <a:lnTo>
                  <a:pt x="29805" y="22771"/>
                </a:lnTo>
                <a:lnTo>
                  <a:pt x="37033" y="13455"/>
                </a:lnTo>
                <a:lnTo>
                  <a:pt x="25172" y="1283"/>
                </a:lnTo>
                <a:lnTo>
                  <a:pt x="24822" y="3693"/>
                </a:lnTo>
                <a:lnTo>
                  <a:pt x="20394" y="2468"/>
                </a:lnTo>
                <a:lnTo>
                  <a:pt x="14593" y="4920"/>
                </a:lnTo>
                <a:lnTo>
                  <a:pt x="9133" y="0"/>
                </a:lnTo>
                <a:lnTo>
                  <a:pt x="6760" y="136"/>
                </a:lnTo>
                <a:lnTo>
                  <a:pt x="5051" y="9866"/>
                </a:lnTo>
                <a:close/>
              </a:path>
            </a:pathLst>
          </a:custGeom>
          <a:solidFill>
            <a:srgbClr val="2C4446"/>
          </a:solidFill>
          <a:ln w="9525">
            <a:solidFill>
              <a:srgbClr val="1C2B2D"/>
            </a:solidFill>
            <a:prstDash val="solid"/>
          </a:ln>
        </p:spPr>
        <p:txBody>
          <a:bodyPr/>
          <a:lstStyle/>
          <a:p>
            <a:endParaRPr/>
          </a:p>
        </p:txBody>
      </p:sp>
      <p:sp>
        <p:nvSpPr>
          <p:cNvPr id="11" name="Map Ilorin South"/>
          <p:cNvSpPr/>
          <p:nvPr/>
        </p:nvSpPr>
        <p:spPr>
          <a:xfrm>
            <a:off x="9175698" y="4333033"/>
            <a:ext cx="573739" cy="361961"/>
          </a:xfrm>
          <a:custGeom>
            <a:avLst/>
            <a:gdLst/>
            <a:ahLst/>
            <a:cxnLst/>
            <a:rect l="l" t="t" r="r" b="b"/>
            <a:pathLst>
              <a:path w="573739" h="361961">
                <a:moveTo>
                  <a:pt x="179277" y="196538"/>
                </a:moveTo>
                <a:lnTo>
                  <a:pt x="187858" y="211861"/>
                </a:lnTo>
                <a:lnTo>
                  <a:pt x="211311" y="236160"/>
                </a:lnTo>
                <a:lnTo>
                  <a:pt x="213617" y="246268"/>
                </a:lnTo>
                <a:lnTo>
                  <a:pt x="228650" y="262297"/>
                </a:lnTo>
                <a:lnTo>
                  <a:pt x="240390" y="267178"/>
                </a:lnTo>
                <a:lnTo>
                  <a:pt x="242271" y="261921"/>
                </a:lnTo>
                <a:lnTo>
                  <a:pt x="249676" y="266567"/>
                </a:lnTo>
                <a:lnTo>
                  <a:pt x="264007" y="269006"/>
                </a:lnTo>
                <a:lnTo>
                  <a:pt x="256963" y="278165"/>
                </a:lnTo>
                <a:lnTo>
                  <a:pt x="269572" y="285403"/>
                </a:lnTo>
                <a:lnTo>
                  <a:pt x="278679" y="286875"/>
                </a:lnTo>
                <a:lnTo>
                  <a:pt x="289329" y="274368"/>
                </a:lnTo>
                <a:lnTo>
                  <a:pt x="298885" y="281297"/>
                </a:lnTo>
                <a:lnTo>
                  <a:pt x="296818" y="304659"/>
                </a:lnTo>
                <a:lnTo>
                  <a:pt x="337302" y="323636"/>
                </a:lnTo>
                <a:lnTo>
                  <a:pt x="346622" y="331059"/>
                </a:lnTo>
                <a:lnTo>
                  <a:pt x="364496" y="335592"/>
                </a:lnTo>
                <a:lnTo>
                  <a:pt x="367441" y="336078"/>
                </a:lnTo>
                <a:lnTo>
                  <a:pt x="372619" y="329951"/>
                </a:lnTo>
                <a:lnTo>
                  <a:pt x="385803" y="299392"/>
                </a:lnTo>
                <a:lnTo>
                  <a:pt x="422298" y="321836"/>
                </a:lnTo>
                <a:lnTo>
                  <a:pt x="465723" y="361961"/>
                </a:lnTo>
                <a:lnTo>
                  <a:pt x="489161" y="351549"/>
                </a:lnTo>
                <a:lnTo>
                  <a:pt x="527233" y="316292"/>
                </a:lnTo>
                <a:lnTo>
                  <a:pt x="552404" y="305701"/>
                </a:lnTo>
                <a:lnTo>
                  <a:pt x="573739" y="304684"/>
                </a:lnTo>
                <a:lnTo>
                  <a:pt x="551798" y="290954"/>
                </a:lnTo>
                <a:lnTo>
                  <a:pt x="547959" y="282397"/>
                </a:lnTo>
                <a:lnTo>
                  <a:pt x="542794" y="280138"/>
                </a:lnTo>
                <a:lnTo>
                  <a:pt x="543788" y="274206"/>
                </a:lnTo>
                <a:lnTo>
                  <a:pt x="534307" y="256843"/>
                </a:lnTo>
                <a:lnTo>
                  <a:pt x="535052" y="246612"/>
                </a:lnTo>
                <a:lnTo>
                  <a:pt x="537936" y="246018"/>
                </a:lnTo>
                <a:lnTo>
                  <a:pt x="538567" y="240998"/>
                </a:lnTo>
                <a:lnTo>
                  <a:pt x="543206" y="240189"/>
                </a:lnTo>
                <a:lnTo>
                  <a:pt x="542173" y="234762"/>
                </a:lnTo>
                <a:lnTo>
                  <a:pt x="545459" y="231559"/>
                </a:lnTo>
                <a:lnTo>
                  <a:pt x="540041" y="224636"/>
                </a:lnTo>
                <a:lnTo>
                  <a:pt x="545847" y="224044"/>
                </a:lnTo>
                <a:lnTo>
                  <a:pt x="545927" y="220518"/>
                </a:lnTo>
                <a:lnTo>
                  <a:pt x="538805" y="210788"/>
                </a:lnTo>
                <a:lnTo>
                  <a:pt x="544696" y="194889"/>
                </a:lnTo>
                <a:lnTo>
                  <a:pt x="549105" y="192886"/>
                </a:lnTo>
                <a:lnTo>
                  <a:pt x="546841" y="184306"/>
                </a:lnTo>
                <a:lnTo>
                  <a:pt x="477231" y="178054"/>
                </a:lnTo>
                <a:lnTo>
                  <a:pt x="450769" y="172498"/>
                </a:lnTo>
                <a:lnTo>
                  <a:pt x="419853" y="171716"/>
                </a:lnTo>
                <a:lnTo>
                  <a:pt x="407827" y="167091"/>
                </a:lnTo>
                <a:lnTo>
                  <a:pt x="384700" y="142113"/>
                </a:lnTo>
                <a:lnTo>
                  <a:pt x="364844" y="114557"/>
                </a:lnTo>
                <a:lnTo>
                  <a:pt x="346583" y="112020"/>
                </a:lnTo>
                <a:lnTo>
                  <a:pt x="302441" y="128840"/>
                </a:lnTo>
                <a:lnTo>
                  <a:pt x="262562" y="108724"/>
                </a:lnTo>
                <a:lnTo>
                  <a:pt x="258055" y="107586"/>
                </a:lnTo>
                <a:lnTo>
                  <a:pt x="254020" y="110788"/>
                </a:lnTo>
                <a:lnTo>
                  <a:pt x="250896" y="108774"/>
                </a:lnTo>
                <a:lnTo>
                  <a:pt x="250580" y="103149"/>
                </a:lnTo>
                <a:lnTo>
                  <a:pt x="248240" y="105147"/>
                </a:lnTo>
                <a:lnTo>
                  <a:pt x="243086" y="102306"/>
                </a:lnTo>
                <a:lnTo>
                  <a:pt x="241798" y="92216"/>
                </a:lnTo>
                <a:lnTo>
                  <a:pt x="244036" y="79663"/>
                </a:lnTo>
                <a:lnTo>
                  <a:pt x="238005" y="70667"/>
                </a:lnTo>
                <a:lnTo>
                  <a:pt x="234876" y="70347"/>
                </a:lnTo>
                <a:lnTo>
                  <a:pt x="232546" y="63129"/>
                </a:lnTo>
                <a:lnTo>
                  <a:pt x="234551" y="61282"/>
                </a:lnTo>
                <a:lnTo>
                  <a:pt x="224445" y="49486"/>
                </a:lnTo>
                <a:lnTo>
                  <a:pt x="223181" y="40937"/>
                </a:lnTo>
                <a:lnTo>
                  <a:pt x="220921" y="38359"/>
                </a:lnTo>
                <a:lnTo>
                  <a:pt x="217165" y="41030"/>
                </a:lnTo>
                <a:lnTo>
                  <a:pt x="215436" y="32314"/>
                </a:lnTo>
                <a:lnTo>
                  <a:pt x="209663" y="26115"/>
                </a:lnTo>
                <a:lnTo>
                  <a:pt x="214678" y="14604"/>
                </a:lnTo>
                <a:lnTo>
                  <a:pt x="200738" y="12868"/>
                </a:lnTo>
                <a:lnTo>
                  <a:pt x="191252" y="4558"/>
                </a:lnTo>
                <a:lnTo>
                  <a:pt x="175050" y="2059"/>
                </a:lnTo>
                <a:lnTo>
                  <a:pt x="161261" y="3796"/>
                </a:lnTo>
                <a:lnTo>
                  <a:pt x="146580" y="0"/>
                </a:lnTo>
                <a:lnTo>
                  <a:pt x="136470" y="9543"/>
                </a:lnTo>
                <a:lnTo>
                  <a:pt x="118702" y="14531"/>
                </a:lnTo>
                <a:lnTo>
                  <a:pt x="73864" y="18149"/>
                </a:lnTo>
                <a:lnTo>
                  <a:pt x="55363" y="24625"/>
                </a:lnTo>
                <a:lnTo>
                  <a:pt x="45186" y="35725"/>
                </a:lnTo>
                <a:lnTo>
                  <a:pt x="31310" y="38501"/>
                </a:lnTo>
                <a:lnTo>
                  <a:pt x="20129" y="34242"/>
                </a:lnTo>
                <a:lnTo>
                  <a:pt x="12052" y="69939"/>
                </a:lnTo>
                <a:lnTo>
                  <a:pt x="5659" y="78971"/>
                </a:lnTo>
                <a:lnTo>
                  <a:pt x="9047" y="83534"/>
                </a:lnTo>
                <a:lnTo>
                  <a:pt x="2378" y="86744"/>
                </a:lnTo>
                <a:lnTo>
                  <a:pt x="0" y="92715"/>
                </a:lnTo>
                <a:lnTo>
                  <a:pt x="4917" y="98980"/>
                </a:lnTo>
                <a:lnTo>
                  <a:pt x="16811" y="105915"/>
                </a:lnTo>
                <a:lnTo>
                  <a:pt x="9813" y="123905"/>
                </a:lnTo>
                <a:lnTo>
                  <a:pt x="19169" y="132351"/>
                </a:lnTo>
                <a:lnTo>
                  <a:pt x="53890" y="135195"/>
                </a:lnTo>
                <a:lnTo>
                  <a:pt x="56391" y="129897"/>
                </a:lnTo>
                <a:lnTo>
                  <a:pt x="62932" y="131573"/>
                </a:lnTo>
                <a:lnTo>
                  <a:pt x="73113" y="128904"/>
                </a:lnTo>
                <a:lnTo>
                  <a:pt x="77592" y="120271"/>
                </a:lnTo>
                <a:lnTo>
                  <a:pt x="80132" y="121740"/>
                </a:lnTo>
                <a:lnTo>
                  <a:pt x="82040" y="114891"/>
                </a:lnTo>
                <a:lnTo>
                  <a:pt x="79326" y="114556"/>
                </a:lnTo>
                <a:lnTo>
                  <a:pt x="77050" y="107200"/>
                </a:lnTo>
                <a:lnTo>
                  <a:pt x="81307" y="102949"/>
                </a:lnTo>
                <a:lnTo>
                  <a:pt x="81446" y="97906"/>
                </a:lnTo>
                <a:lnTo>
                  <a:pt x="97346" y="108443"/>
                </a:lnTo>
                <a:lnTo>
                  <a:pt x="97578" y="118178"/>
                </a:lnTo>
                <a:lnTo>
                  <a:pt x="102465" y="116433"/>
                </a:lnTo>
                <a:lnTo>
                  <a:pt x="118096" y="101542"/>
                </a:lnTo>
                <a:lnTo>
                  <a:pt x="133206" y="93282"/>
                </a:lnTo>
                <a:lnTo>
                  <a:pt x="154941" y="94549"/>
                </a:lnTo>
                <a:lnTo>
                  <a:pt x="153515" y="77467"/>
                </a:lnTo>
                <a:lnTo>
                  <a:pt x="156036" y="58424"/>
                </a:lnTo>
                <a:lnTo>
                  <a:pt x="163647" y="53602"/>
                </a:lnTo>
                <a:lnTo>
                  <a:pt x="175612" y="58630"/>
                </a:lnTo>
                <a:lnTo>
                  <a:pt x="180002" y="66525"/>
                </a:lnTo>
                <a:lnTo>
                  <a:pt x="184004" y="66529"/>
                </a:lnTo>
                <a:lnTo>
                  <a:pt x="181551" y="69894"/>
                </a:lnTo>
                <a:lnTo>
                  <a:pt x="181266" y="84225"/>
                </a:lnTo>
                <a:lnTo>
                  <a:pt x="187551" y="88660"/>
                </a:lnTo>
                <a:lnTo>
                  <a:pt x="190939" y="96669"/>
                </a:lnTo>
                <a:lnTo>
                  <a:pt x="187535" y="99567"/>
                </a:lnTo>
                <a:lnTo>
                  <a:pt x="189573" y="103514"/>
                </a:lnTo>
                <a:lnTo>
                  <a:pt x="187292" y="104344"/>
                </a:lnTo>
                <a:lnTo>
                  <a:pt x="188352" y="111240"/>
                </a:lnTo>
                <a:lnTo>
                  <a:pt x="185312" y="115047"/>
                </a:lnTo>
                <a:lnTo>
                  <a:pt x="187320" y="117374"/>
                </a:lnTo>
                <a:lnTo>
                  <a:pt x="185337" y="134078"/>
                </a:lnTo>
                <a:lnTo>
                  <a:pt x="194310" y="136590"/>
                </a:lnTo>
                <a:lnTo>
                  <a:pt x="192585" y="142919"/>
                </a:lnTo>
                <a:lnTo>
                  <a:pt x="229220" y="156144"/>
                </a:lnTo>
                <a:lnTo>
                  <a:pt x="228184" y="167326"/>
                </a:lnTo>
                <a:lnTo>
                  <a:pt x="218991" y="177193"/>
                </a:lnTo>
                <a:lnTo>
                  <a:pt x="226973" y="178548"/>
                </a:lnTo>
                <a:lnTo>
                  <a:pt x="224912" y="186582"/>
                </a:lnTo>
                <a:lnTo>
                  <a:pt x="237896" y="193566"/>
                </a:lnTo>
                <a:lnTo>
                  <a:pt x="233400" y="197484"/>
                </a:lnTo>
                <a:lnTo>
                  <a:pt x="230011" y="193443"/>
                </a:lnTo>
                <a:lnTo>
                  <a:pt x="217479" y="203817"/>
                </a:lnTo>
                <a:lnTo>
                  <a:pt x="208702" y="193393"/>
                </a:lnTo>
                <a:close/>
              </a:path>
            </a:pathLst>
          </a:custGeom>
          <a:solidFill>
            <a:srgbClr val="2C4446"/>
          </a:solidFill>
          <a:ln w="9525">
            <a:solidFill>
              <a:srgbClr val="1C2B2D"/>
            </a:solidFill>
            <a:prstDash val="solid"/>
          </a:ln>
        </p:spPr>
        <p:txBody>
          <a:bodyPr/>
          <a:lstStyle/>
          <a:p>
            <a:endParaRPr/>
          </a:p>
        </p:txBody>
      </p:sp>
      <p:sp>
        <p:nvSpPr>
          <p:cNvPr id="12" name="Map Irepodun"/>
          <p:cNvSpPr/>
          <p:nvPr/>
        </p:nvSpPr>
        <p:spPr>
          <a:xfrm>
            <a:off x="9662266" y="4715265"/>
            <a:ext cx="829043" cy="635231"/>
          </a:xfrm>
          <a:custGeom>
            <a:avLst/>
            <a:gdLst/>
            <a:ahLst/>
            <a:cxnLst/>
            <a:rect l="l" t="t" r="r" b="b"/>
            <a:pathLst>
              <a:path w="829043" h="635231">
                <a:moveTo>
                  <a:pt x="116499" y="555713"/>
                </a:moveTo>
                <a:lnTo>
                  <a:pt x="133820" y="561753"/>
                </a:lnTo>
                <a:lnTo>
                  <a:pt x="151670" y="576628"/>
                </a:lnTo>
                <a:lnTo>
                  <a:pt x="172491" y="573157"/>
                </a:lnTo>
                <a:lnTo>
                  <a:pt x="213438" y="550254"/>
                </a:lnTo>
                <a:lnTo>
                  <a:pt x="222461" y="541926"/>
                </a:lnTo>
                <a:lnTo>
                  <a:pt x="217603" y="517636"/>
                </a:lnTo>
                <a:lnTo>
                  <a:pt x="212050" y="507225"/>
                </a:lnTo>
                <a:lnTo>
                  <a:pt x="216214" y="500285"/>
                </a:lnTo>
                <a:lnTo>
                  <a:pt x="259244" y="507920"/>
                </a:lnTo>
                <a:lnTo>
                  <a:pt x="276594" y="508612"/>
                </a:lnTo>
                <a:lnTo>
                  <a:pt x="323788" y="518330"/>
                </a:lnTo>
                <a:lnTo>
                  <a:pt x="348773" y="528741"/>
                </a:lnTo>
                <a:lnTo>
                  <a:pt x="371676" y="550254"/>
                </a:lnTo>
                <a:lnTo>
                  <a:pt x="390414" y="573157"/>
                </a:lnTo>
                <a:lnTo>
                  <a:pt x="410541" y="578709"/>
                </a:lnTo>
                <a:lnTo>
                  <a:pt x="421645" y="589120"/>
                </a:lnTo>
                <a:lnTo>
                  <a:pt x="424422" y="605776"/>
                </a:lnTo>
                <a:lnTo>
                  <a:pt x="428585" y="614799"/>
                </a:lnTo>
                <a:lnTo>
                  <a:pt x="425810" y="630067"/>
                </a:lnTo>
                <a:lnTo>
                  <a:pt x="430378" y="631092"/>
                </a:lnTo>
                <a:lnTo>
                  <a:pt x="433071" y="635231"/>
                </a:lnTo>
                <a:lnTo>
                  <a:pt x="440159" y="626990"/>
                </a:lnTo>
                <a:lnTo>
                  <a:pt x="446360" y="625131"/>
                </a:lnTo>
                <a:lnTo>
                  <a:pt x="451611" y="615261"/>
                </a:lnTo>
                <a:lnTo>
                  <a:pt x="473082" y="620389"/>
                </a:lnTo>
                <a:lnTo>
                  <a:pt x="479992" y="618950"/>
                </a:lnTo>
                <a:lnTo>
                  <a:pt x="500071" y="582873"/>
                </a:lnTo>
                <a:lnTo>
                  <a:pt x="519503" y="566217"/>
                </a:lnTo>
                <a:lnTo>
                  <a:pt x="534771" y="557888"/>
                </a:lnTo>
                <a:lnTo>
                  <a:pt x="541017" y="550254"/>
                </a:lnTo>
                <a:lnTo>
                  <a:pt x="554204" y="543314"/>
                </a:lnTo>
                <a:lnTo>
                  <a:pt x="562533" y="546785"/>
                </a:lnTo>
                <a:lnTo>
                  <a:pt x="572249" y="556501"/>
                </a:lnTo>
                <a:lnTo>
                  <a:pt x="579189" y="568993"/>
                </a:lnTo>
                <a:lnTo>
                  <a:pt x="581903" y="584601"/>
                </a:lnTo>
                <a:lnTo>
                  <a:pt x="602940" y="574992"/>
                </a:lnTo>
                <a:lnTo>
                  <a:pt x="625416" y="557380"/>
                </a:lnTo>
                <a:lnTo>
                  <a:pt x="638033" y="514617"/>
                </a:lnTo>
                <a:lnTo>
                  <a:pt x="646528" y="502173"/>
                </a:lnTo>
                <a:lnTo>
                  <a:pt x="699765" y="468642"/>
                </a:lnTo>
                <a:lnTo>
                  <a:pt x="707106" y="457281"/>
                </a:lnTo>
                <a:lnTo>
                  <a:pt x="723773" y="449734"/>
                </a:lnTo>
                <a:lnTo>
                  <a:pt x="771717" y="450542"/>
                </a:lnTo>
                <a:lnTo>
                  <a:pt x="811631" y="418789"/>
                </a:lnTo>
                <a:lnTo>
                  <a:pt x="825636" y="397188"/>
                </a:lnTo>
                <a:lnTo>
                  <a:pt x="829043" y="385549"/>
                </a:lnTo>
                <a:lnTo>
                  <a:pt x="829043" y="375258"/>
                </a:lnTo>
                <a:lnTo>
                  <a:pt x="818368" y="343660"/>
                </a:lnTo>
                <a:lnTo>
                  <a:pt x="784144" y="331711"/>
                </a:lnTo>
                <a:lnTo>
                  <a:pt x="778712" y="321588"/>
                </a:lnTo>
                <a:lnTo>
                  <a:pt x="769215" y="319163"/>
                </a:lnTo>
                <a:lnTo>
                  <a:pt x="760848" y="310254"/>
                </a:lnTo>
                <a:lnTo>
                  <a:pt x="723161" y="293131"/>
                </a:lnTo>
                <a:lnTo>
                  <a:pt x="705152" y="295849"/>
                </a:lnTo>
                <a:lnTo>
                  <a:pt x="682682" y="318462"/>
                </a:lnTo>
                <a:lnTo>
                  <a:pt x="680327" y="334712"/>
                </a:lnTo>
                <a:lnTo>
                  <a:pt x="656458" y="377648"/>
                </a:lnTo>
                <a:lnTo>
                  <a:pt x="644502" y="392567"/>
                </a:lnTo>
                <a:lnTo>
                  <a:pt x="629464" y="403648"/>
                </a:lnTo>
                <a:lnTo>
                  <a:pt x="615218" y="409978"/>
                </a:lnTo>
                <a:lnTo>
                  <a:pt x="562190" y="411562"/>
                </a:lnTo>
                <a:lnTo>
                  <a:pt x="503621" y="400481"/>
                </a:lnTo>
                <a:lnTo>
                  <a:pt x="441887" y="352993"/>
                </a:lnTo>
                <a:lnTo>
                  <a:pt x="416559" y="338747"/>
                </a:lnTo>
                <a:lnTo>
                  <a:pt x="361169" y="271594"/>
                </a:lnTo>
                <a:lnTo>
                  <a:pt x="347153" y="261407"/>
                </a:lnTo>
                <a:lnTo>
                  <a:pt x="349919" y="245716"/>
                </a:lnTo>
                <a:lnTo>
                  <a:pt x="360190" y="222022"/>
                </a:lnTo>
                <a:lnTo>
                  <a:pt x="354749" y="181261"/>
                </a:lnTo>
                <a:lnTo>
                  <a:pt x="367143" y="168341"/>
                </a:lnTo>
                <a:lnTo>
                  <a:pt x="369364" y="139170"/>
                </a:lnTo>
                <a:lnTo>
                  <a:pt x="359745" y="76687"/>
                </a:lnTo>
                <a:lnTo>
                  <a:pt x="354846" y="60255"/>
                </a:lnTo>
                <a:lnTo>
                  <a:pt x="335437" y="36652"/>
                </a:lnTo>
                <a:lnTo>
                  <a:pt x="329983" y="20762"/>
                </a:lnTo>
                <a:lnTo>
                  <a:pt x="312877" y="790"/>
                </a:lnTo>
                <a:lnTo>
                  <a:pt x="282802" y="0"/>
                </a:lnTo>
                <a:lnTo>
                  <a:pt x="221067" y="4749"/>
                </a:lnTo>
                <a:lnTo>
                  <a:pt x="154584" y="20578"/>
                </a:lnTo>
                <a:lnTo>
                  <a:pt x="146404" y="47459"/>
                </a:lnTo>
                <a:lnTo>
                  <a:pt x="153854" y="65939"/>
                </a:lnTo>
                <a:lnTo>
                  <a:pt x="148596" y="101210"/>
                </a:lnTo>
                <a:lnTo>
                  <a:pt x="148622" y="123275"/>
                </a:lnTo>
                <a:lnTo>
                  <a:pt x="114219" y="222402"/>
                </a:lnTo>
                <a:lnTo>
                  <a:pt x="98390" y="248520"/>
                </a:lnTo>
                <a:lnTo>
                  <a:pt x="58025" y="280970"/>
                </a:lnTo>
                <a:lnTo>
                  <a:pt x="36655" y="290468"/>
                </a:lnTo>
                <a:lnTo>
                  <a:pt x="22054" y="292346"/>
                </a:lnTo>
                <a:lnTo>
                  <a:pt x="4245" y="296123"/>
                </a:lnTo>
                <a:lnTo>
                  <a:pt x="0" y="304126"/>
                </a:lnTo>
                <a:lnTo>
                  <a:pt x="7272" y="315256"/>
                </a:lnTo>
                <a:lnTo>
                  <a:pt x="44014" y="320785"/>
                </a:lnTo>
                <a:lnTo>
                  <a:pt x="92067" y="346299"/>
                </a:lnTo>
                <a:lnTo>
                  <a:pt x="116905" y="376058"/>
                </a:lnTo>
                <a:lnTo>
                  <a:pt x="128676" y="404054"/>
                </a:lnTo>
                <a:lnTo>
                  <a:pt x="136929" y="413180"/>
                </a:lnTo>
                <a:lnTo>
                  <a:pt x="145063" y="435422"/>
                </a:lnTo>
                <a:lnTo>
                  <a:pt x="144464" y="459269"/>
                </a:lnTo>
                <a:lnTo>
                  <a:pt x="152664" y="489272"/>
                </a:lnTo>
                <a:lnTo>
                  <a:pt x="148151" y="521383"/>
                </a:lnTo>
                <a:lnTo>
                  <a:pt x="153015" y="525378"/>
                </a:lnTo>
                <a:close/>
              </a:path>
            </a:pathLst>
          </a:custGeom>
          <a:solidFill>
            <a:srgbClr val="2C4446"/>
          </a:solidFill>
          <a:ln w="9525">
            <a:solidFill>
              <a:srgbClr val="1C2B2D"/>
            </a:solidFill>
            <a:prstDash val="solid"/>
          </a:ln>
        </p:spPr>
        <p:txBody>
          <a:bodyPr/>
          <a:lstStyle/>
          <a:p>
            <a:endParaRPr/>
          </a:p>
        </p:txBody>
      </p:sp>
      <p:sp>
        <p:nvSpPr>
          <p:cNvPr id="13" name="Map Offa"/>
          <p:cNvSpPr/>
          <p:nvPr/>
        </p:nvSpPr>
        <p:spPr>
          <a:xfrm>
            <a:off x="9507753" y="4993547"/>
            <a:ext cx="196563" cy="171594"/>
          </a:xfrm>
          <a:custGeom>
            <a:avLst/>
            <a:gdLst/>
            <a:ahLst/>
            <a:cxnLst/>
            <a:rect l="l" t="t" r="r" b="b"/>
            <a:pathLst>
              <a:path w="196563" h="171594">
                <a:moveTo>
                  <a:pt x="0" y="100004"/>
                </a:moveTo>
                <a:lnTo>
                  <a:pt x="255" y="133065"/>
                </a:lnTo>
                <a:lnTo>
                  <a:pt x="16114" y="132776"/>
                </a:lnTo>
                <a:lnTo>
                  <a:pt x="38906" y="144092"/>
                </a:lnTo>
                <a:lnTo>
                  <a:pt x="39425" y="153674"/>
                </a:lnTo>
                <a:lnTo>
                  <a:pt x="43165" y="157861"/>
                </a:lnTo>
                <a:lnTo>
                  <a:pt x="52438" y="155602"/>
                </a:lnTo>
                <a:lnTo>
                  <a:pt x="62107" y="169104"/>
                </a:lnTo>
                <a:lnTo>
                  <a:pt x="85176" y="156409"/>
                </a:lnTo>
                <a:lnTo>
                  <a:pt x="107717" y="163821"/>
                </a:lnTo>
                <a:lnTo>
                  <a:pt x="117550" y="171594"/>
                </a:lnTo>
                <a:lnTo>
                  <a:pt x="140780" y="170939"/>
                </a:lnTo>
                <a:lnTo>
                  <a:pt x="196563" y="145141"/>
                </a:lnTo>
                <a:lnTo>
                  <a:pt x="189520" y="139545"/>
                </a:lnTo>
                <a:lnTo>
                  <a:pt x="188714" y="134159"/>
                </a:lnTo>
                <a:lnTo>
                  <a:pt x="194644" y="121884"/>
                </a:lnTo>
                <a:lnTo>
                  <a:pt x="188178" y="117966"/>
                </a:lnTo>
                <a:lnTo>
                  <a:pt x="169164" y="118469"/>
                </a:lnTo>
                <a:lnTo>
                  <a:pt x="160423" y="125868"/>
                </a:lnTo>
                <a:lnTo>
                  <a:pt x="150697" y="113608"/>
                </a:lnTo>
                <a:lnTo>
                  <a:pt x="152496" y="106242"/>
                </a:lnTo>
                <a:lnTo>
                  <a:pt x="163914" y="106711"/>
                </a:lnTo>
                <a:lnTo>
                  <a:pt x="161161" y="103928"/>
                </a:lnTo>
                <a:lnTo>
                  <a:pt x="161388" y="96304"/>
                </a:lnTo>
                <a:lnTo>
                  <a:pt x="158070" y="91759"/>
                </a:lnTo>
                <a:lnTo>
                  <a:pt x="147538" y="101296"/>
                </a:lnTo>
                <a:lnTo>
                  <a:pt x="139856" y="95622"/>
                </a:lnTo>
                <a:lnTo>
                  <a:pt x="142199" y="90975"/>
                </a:lnTo>
                <a:lnTo>
                  <a:pt x="138854" y="88958"/>
                </a:lnTo>
                <a:lnTo>
                  <a:pt x="144437" y="79708"/>
                </a:lnTo>
                <a:lnTo>
                  <a:pt x="137212" y="76182"/>
                </a:lnTo>
                <a:lnTo>
                  <a:pt x="132991" y="43442"/>
                </a:lnTo>
                <a:lnTo>
                  <a:pt x="111298" y="12362"/>
                </a:lnTo>
                <a:lnTo>
                  <a:pt x="78909" y="0"/>
                </a:lnTo>
                <a:lnTo>
                  <a:pt x="67190" y="4688"/>
                </a:lnTo>
                <a:lnTo>
                  <a:pt x="35157" y="35157"/>
                </a:lnTo>
                <a:lnTo>
                  <a:pt x="24220" y="64845"/>
                </a:lnTo>
                <a:close/>
              </a:path>
            </a:pathLst>
          </a:custGeom>
          <a:solidFill>
            <a:srgbClr val="2C4446"/>
          </a:solidFill>
          <a:ln w="9525">
            <a:solidFill>
              <a:srgbClr val="1C2B2D"/>
            </a:solidFill>
            <a:prstDash val="solid"/>
          </a:ln>
        </p:spPr>
        <p:txBody>
          <a:bodyPr/>
          <a:lstStyle/>
          <a:p>
            <a:endParaRPr/>
          </a:p>
        </p:txBody>
      </p:sp>
      <p:sp>
        <p:nvSpPr>
          <p:cNvPr id="14" name="Map Ekiti"/>
          <p:cNvSpPr/>
          <p:nvPr/>
        </p:nvSpPr>
        <p:spPr>
          <a:xfrm>
            <a:off x="10440211" y="4997442"/>
            <a:ext cx="686516" cy="378009"/>
          </a:xfrm>
          <a:custGeom>
            <a:avLst/>
            <a:gdLst/>
            <a:ahLst/>
            <a:cxnLst/>
            <a:rect l="l" t="t" r="r" b="b"/>
            <a:pathLst>
              <a:path w="686516" h="378009">
                <a:moveTo>
                  <a:pt x="369836" y="224606"/>
                </a:moveTo>
                <a:lnTo>
                  <a:pt x="379683" y="216314"/>
                </a:lnTo>
                <a:lnTo>
                  <a:pt x="409144" y="206038"/>
                </a:lnTo>
                <a:lnTo>
                  <a:pt x="470807" y="199870"/>
                </a:lnTo>
                <a:lnTo>
                  <a:pt x="521508" y="199186"/>
                </a:lnTo>
                <a:lnTo>
                  <a:pt x="610536" y="190505"/>
                </a:lnTo>
                <a:lnTo>
                  <a:pt x="610536" y="183204"/>
                </a:lnTo>
                <a:lnTo>
                  <a:pt x="622407" y="166583"/>
                </a:lnTo>
                <a:lnTo>
                  <a:pt x="646943" y="153129"/>
                </a:lnTo>
                <a:lnTo>
                  <a:pt x="673853" y="124636"/>
                </a:lnTo>
                <a:lnTo>
                  <a:pt x="680976" y="107223"/>
                </a:lnTo>
                <a:lnTo>
                  <a:pt x="686516" y="44698"/>
                </a:lnTo>
                <a:lnTo>
                  <a:pt x="686516" y="30452"/>
                </a:lnTo>
                <a:lnTo>
                  <a:pt x="681767" y="17788"/>
                </a:lnTo>
                <a:lnTo>
                  <a:pt x="657221" y="14831"/>
                </a:lnTo>
                <a:lnTo>
                  <a:pt x="639589" y="5211"/>
                </a:lnTo>
                <a:lnTo>
                  <a:pt x="633164" y="12509"/>
                </a:lnTo>
                <a:lnTo>
                  <a:pt x="616663" y="0"/>
                </a:lnTo>
                <a:lnTo>
                  <a:pt x="604995" y="1167"/>
                </a:lnTo>
                <a:lnTo>
                  <a:pt x="573337" y="18579"/>
                </a:lnTo>
                <a:lnTo>
                  <a:pt x="552758" y="23328"/>
                </a:lnTo>
                <a:lnTo>
                  <a:pt x="536929" y="16204"/>
                </a:lnTo>
                <a:lnTo>
                  <a:pt x="525118" y="27191"/>
                </a:lnTo>
                <a:lnTo>
                  <a:pt x="490239" y="50610"/>
                </a:lnTo>
                <a:lnTo>
                  <a:pt x="372678" y="63461"/>
                </a:lnTo>
                <a:lnTo>
                  <a:pt x="334313" y="80313"/>
                </a:lnTo>
                <a:lnTo>
                  <a:pt x="292252" y="86083"/>
                </a:lnTo>
                <a:lnTo>
                  <a:pt x="243433" y="98702"/>
                </a:lnTo>
                <a:lnTo>
                  <a:pt x="207679" y="112763"/>
                </a:lnTo>
                <a:lnTo>
                  <a:pt x="113041" y="128245"/>
                </a:lnTo>
                <a:lnTo>
                  <a:pt x="83766" y="179287"/>
                </a:lnTo>
                <a:lnTo>
                  <a:pt x="68384" y="212702"/>
                </a:lnTo>
                <a:lnTo>
                  <a:pt x="38421" y="259841"/>
                </a:lnTo>
                <a:lnTo>
                  <a:pt x="5222" y="290650"/>
                </a:lnTo>
                <a:lnTo>
                  <a:pt x="0" y="301849"/>
                </a:lnTo>
                <a:lnTo>
                  <a:pt x="35053" y="325939"/>
                </a:lnTo>
                <a:lnTo>
                  <a:pt x="46701" y="338271"/>
                </a:lnTo>
                <a:lnTo>
                  <a:pt x="52867" y="351288"/>
                </a:lnTo>
                <a:lnTo>
                  <a:pt x="60403" y="358825"/>
                </a:lnTo>
                <a:lnTo>
                  <a:pt x="73421" y="360881"/>
                </a:lnTo>
                <a:lnTo>
                  <a:pt x="124122" y="351974"/>
                </a:lnTo>
                <a:lnTo>
                  <a:pt x="155863" y="355890"/>
                </a:lnTo>
                <a:lnTo>
                  <a:pt x="171397" y="358825"/>
                </a:lnTo>
                <a:lnTo>
                  <a:pt x="181674" y="368418"/>
                </a:lnTo>
                <a:lnTo>
                  <a:pt x="218926" y="376555"/>
                </a:lnTo>
                <a:lnTo>
                  <a:pt x="282392" y="378009"/>
                </a:lnTo>
                <a:lnTo>
                  <a:pt x="309112" y="374583"/>
                </a:lnTo>
                <a:lnTo>
                  <a:pt x="344740" y="345123"/>
                </a:lnTo>
                <a:lnTo>
                  <a:pt x="360498" y="321827"/>
                </a:lnTo>
                <a:lnTo>
                  <a:pt x="361869" y="312921"/>
                </a:lnTo>
                <a:lnTo>
                  <a:pt x="357072" y="276607"/>
                </a:lnTo>
                <a:lnTo>
                  <a:pt x="357072" y="257423"/>
                </a:lnTo>
                <a:lnTo>
                  <a:pt x="360498" y="240979"/>
                </a:lnTo>
                <a:close/>
              </a:path>
            </a:pathLst>
          </a:custGeom>
          <a:solidFill>
            <a:srgbClr val="2C4446"/>
          </a:solidFill>
          <a:ln w="9525">
            <a:solidFill>
              <a:srgbClr val="1C2B2D"/>
            </a:solidFill>
            <a:prstDash val="solid"/>
          </a:ln>
        </p:spPr>
        <p:txBody>
          <a:bodyPr/>
          <a:lstStyle/>
          <a:p>
            <a:endParaRPr/>
          </a:p>
        </p:txBody>
      </p:sp>
      <p:sp>
        <p:nvSpPr>
          <p:cNvPr id="15" name="Map Isin"/>
          <p:cNvSpPr/>
          <p:nvPr/>
        </p:nvSpPr>
        <p:spPr>
          <a:xfrm>
            <a:off x="9975143" y="4716055"/>
            <a:ext cx="605772" cy="410772"/>
          </a:xfrm>
          <a:custGeom>
            <a:avLst/>
            <a:gdLst/>
            <a:ahLst/>
            <a:cxnLst/>
            <a:rect l="l" t="t" r="r" b="b"/>
            <a:pathLst>
              <a:path w="605772" h="410772">
                <a:moveTo>
                  <a:pt x="0" y="0"/>
                </a:moveTo>
                <a:lnTo>
                  <a:pt x="17106" y="19972"/>
                </a:lnTo>
                <a:lnTo>
                  <a:pt x="22560" y="35862"/>
                </a:lnTo>
                <a:lnTo>
                  <a:pt x="41969" y="59465"/>
                </a:lnTo>
                <a:lnTo>
                  <a:pt x="46868" y="75897"/>
                </a:lnTo>
                <a:lnTo>
                  <a:pt x="56487" y="138380"/>
                </a:lnTo>
                <a:lnTo>
                  <a:pt x="54266" y="167551"/>
                </a:lnTo>
                <a:lnTo>
                  <a:pt x="41872" y="180471"/>
                </a:lnTo>
                <a:lnTo>
                  <a:pt x="47313" y="221232"/>
                </a:lnTo>
                <a:lnTo>
                  <a:pt x="37042" y="244926"/>
                </a:lnTo>
                <a:lnTo>
                  <a:pt x="34276" y="260617"/>
                </a:lnTo>
                <a:lnTo>
                  <a:pt x="48292" y="270804"/>
                </a:lnTo>
                <a:lnTo>
                  <a:pt x="103682" y="337957"/>
                </a:lnTo>
                <a:lnTo>
                  <a:pt x="129010" y="352203"/>
                </a:lnTo>
                <a:lnTo>
                  <a:pt x="190744" y="399691"/>
                </a:lnTo>
                <a:lnTo>
                  <a:pt x="249313" y="410772"/>
                </a:lnTo>
                <a:lnTo>
                  <a:pt x="302341" y="409188"/>
                </a:lnTo>
                <a:lnTo>
                  <a:pt x="316587" y="402858"/>
                </a:lnTo>
                <a:lnTo>
                  <a:pt x="331625" y="391777"/>
                </a:lnTo>
                <a:lnTo>
                  <a:pt x="343581" y="376858"/>
                </a:lnTo>
                <a:lnTo>
                  <a:pt x="367450" y="333922"/>
                </a:lnTo>
                <a:lnTo>
                  <a:pt x="369805" y="317672"/>
                </a:lnTo>
                <a:lnTo>
                  <a:pt x="392275" y="295059"/>
                </a:lnTo>
                <a:lnTo>
                  <a:pt x="410284" y="292341"/>
                </a:lnTo>
                <a:lnTo>
                  <a:pt x="447971" y="309464"/>
                </a:lnTo>
                <a:lnTo>
                  <a:pt x="456338" y="318373"/>
                </a:lnTo>
                <a:lnTo>
                  <a:pt x="465835" y="320798"/>
                </a:lnTo>
                <a:lnTo>
                  <a:pt x="471267" y="330921"/>
                </a:lnTo>
                <a:lnTo>
                  <a:pt x="505491" y="342870"/>
                </a:lnTo>
                <a:lnTo>
                  <a:pt x="514570" y="335448"/>
                </a:lnTo>
                <a:lnTo>
                  <a:pt x="523142" y="320334"/>
                </a:lnTo>
                <a:lnTo>
                  <a:pt x="523142" y="309253"/>
                </a:lnTo>
                <a:lnTo>
                  <a:pt x="529491" y="283346"/>
                </a:lnTo>
                <a:lnTo>
                  <a:pt x="565108" y="243773"/>
                </a:lnTo>
                <a:lnTo>
                  <a:pt x="576979" y="240606"/>
                </a:lnTo>
                <a:lnTo>
                  <a:pt x="583311" y="235858"/>
                </a:lnTo>
                <a:lnTo>
                  <a:pt x="605772" y="208995"/>
                </a:lnTo>
                <a:lnTo>
                  <a:pt x="595183" y="209739"/>
                </a:lnTo>
                <a:lnTo>
                  <a:pt x="570648" y="219237"/>
                </a:lnTo>
                <a:lnTo>
                  <a:pt x="529491" y="219237"/>
                </a:lnTo>
                <a:lnTo>
                  <a:pt x="508914" y="223194"/>
                </a:lnTo>
                <a:lnTo>
                  <a:pt x="489126" y="214488"/>
                </a:lnTo>
                <a:lnTo>
                  <a:pt x="493084" y="140882"/>
                </a:lnTo>
                <a:lnTo>
                  <a:pt x="446387" y="43531"/>
                </a:lnTo>
                <a:lnTo>
                  <a:pt x="428184" y="18996"/>
                </a:lnTo>
                <a:lnTo>
                  <a:pt x="413938" y="10289"/>
                </a:lnTo>
                <a:lnTo>
                  <a:pt x="327667" y="10289"/>
                </a:lnTo>
                <a:lnTo>
                  <a:pt x="288886" y="18996"/>
                </a:lnTo>
                <a:lnTo>
                  <a:pt x="257227" y="30869"/>
                </a:lnTo>
                <a:lnTo>
                  <a:pt x="233483" y="36409"/>
                </a:lnTo>
                <a:lnTo>
                  <a:pt x="164625" y="42739"/>
                </a:lnTo>
                <a:lnTo>
                  <a:pt x="142465" y="41949"/>
                </a:lnTo>
                <a:lnTo>
                  <a:pt x="87853" y="26118"/>
                </a:lnTo>
                <a:lnTo>
                  <a:pt x="62526" y="24537"/>
                </a:lnTo>
                <a:close/>
              </a:path>
            </a:pathLst>
          </a:custGeom>
          <a:solidFill>
            <a:srgbClr val="2C4446"/>
          </a:solidFill>
          <a:ln w="9525">
            <a:solidFill>
              <a:srgbClr val="1C2B2D"/>
            </a:solidFill>
            <a:prstDash val="solid"/>
          </a:ln>
        </p:spPr>
        <p:txBody>
          <a:bodyPr/>
          <a:lstStyle/>
          <a:p>
            <a:endParaRPr/>
          </a:p>
        </p:txBody>
      </p:sp>
      <p:sp>
        <p:nvSpPr>
          <p:cNvPr id="16" name="Map Oke-Ero"/>
          <p:cNvSpPr/>
          <p:nvPr/>
        </p:nvSpPr>
        <p:spPr>
          <a:xfrm>
            <a:off x="10244169" y="4781747"/>
            <a:ext cx="732971" cy="563557"/>
          </a:xfrm>
          <a:custGeom>
            <a:avLst/>
            <a:gdLst/>
            <a:ahLst/>
            <a:cxnLst/>
            <a:rect l="l" t="t" r="r" b="b"/>
            <a:pathLst>
              <a:path w="732971" h="563557">
                <a:moveTo>
                  <a:pt x="4921" y="535824"/>
                </a:moveTo>
                <a:lnTo>
                  <a:pt x="12532" y="538208"/>
                </a:lnTo>
                <a:lnTo>
                  <a:pt x="31717" y="551225"/>
                </a:lnTo>
                <a:lnTo>
                  <a:pt x="37883" y="562187"/>
                </a:lnTo>
                <a:lnTo>
                  <a:pt x="53641" y="563557"/>
                </a:lnTo>
                <a:lnTo>
                  <a:pt x="114620" y="493672"/>
                </a:lnTo>
                <a:lnTo>
                  <a:pt x="159154" y="495044"/>
                </a:lnTo>
                <a:lnTo>
                  <a:pt x="196042" y="517543"/>
                </a:lnTo>
                <a:lnTo>
                  <a:pt x="201264" y="506345"/>
                </a:lnTo>
                <a:lnTo>
                  <a:pt x="234463" y="475536"/>
                </a:lnTo>
                <a:lnTo>
                  <a:pt x="264427" y="428397"/>
                </a:lnTo>
                <a:lnTo>
                  <a:pt x="279808" y="394982"/>
                </a:lnTo>
                <a:lnTo>
                  <a:pt x="309083" y="343940"/>
                </a:lnTo>
                <a:lnTo>
                  <a:pt x="403721" y="328458"/>
                </a:lnTo>
                <a:lnTo>
                  <a:pt x="439475" y="314397"/>
                </a:lnTo>
                <a:lnTo>
                  <a:pt x="488294" y="301778"/>
                </a:lnTo>
                <a:lnTo>
                  <a:pt x="530355" y="296008"/>
                </a:lnTo>
                <a:lnTo>
                  <a:pt x="568720" y="279156"/>
                </a:lnTo>
                <a:lnTo>
                  <a:pt x="686281" y="266305"/>
                </a:lnTo>
                <a:lnTo>
                  <a:pt x="721160" y="242886"/>
                </a:lnTo>
                <a:lnTo>
                  <a:pt x="732971" y="231899"/>
                </a:lnTo>
                <a:lnTo>
                  <a:pt x="686275" y="198659"/>
                </a:lnTo>
                <a:lnTo>
                  <a:pt x="668862" y="192327"/>
                </a:lnTo>
                <a:lnTo>
                  <a:pt x="662531" y="178871"/>
                </a:lnTo>
                <a:lnTo>
                  <a:pt x="668862" y="150379"/>
                </a:lnTo>
                <a:lnTo>
                  <a:pt x="668071" y="131383"/>
                </a:lnTo>
                <a:lnTo>
                  <a:pt x="664113" y="120302"/>
                </a:lnTo>
                <a:lnTo>
                  <a:pt x="667279" y="109222"/>
                </a:lnTo>
                <a:lnTo>
                  <a:pt x="661739" y="91019"/>
                </a:lnTo>
                <a:lnTo>
                  <a:pt x="636413" y="75981"/>
                </a:lnTo>
                <a:lnTo>
                  <a:pt x="622958" y="75981"/>
                </a:lnTo>
                <a:lnTo>
                  <a:pt x="593673" y="101308"/>
                </a:lnTo>
                <a:lnTo>
                  <a:pt x="577844" y="108432"/>
                </a:lnTo>
                <a:lnTo>
                  <a:pt x="560431" y="110013"/>
                </a:lnTo>
                <a:lnTo>
                  <a:pt x="549351" y="107640"/>
                </a:lnTo>
                <a:lnTo>
                  <a:pt x="543019" y="85479"/>
                </a:lnTo>
                <a:lnTo>
                  <a:pt x="543019" y="43531"/>
                </a:lnTo>
                <a:lnTo>
                  <a:pt x="511361" y="9497"/>
                </a:lnTo>
                <a:lnTo>
                  <a:pt x="505029" y="4749"/>
                </a:lnTo>
                <a:lnTo>
                  <a:pt x="490782" y="0"/>
                </a:lnTo>
                <a:lnTo>
                  <a:pt x="484451" y="15829"/>
                </a:lnTo>
                <a:lnTo>
                  <a:pt x="457541" y="60152"/>
                </a:lnTo>
                <a:lnTo>
                  <a:pt x="445668" y="69649"/>
                </a:lnTo>
                <a:lnTo>
                  <a:pt x="411635" y="109222"/>
                </a:lnTo>
                <a:lnTo>
                  <a:pt x="365730" y="124261"/>
                </a:lnTo>
                <a:lnTo>
                  <a:pt x="347527" y="139299"/>
                </a:lnTo>
                <a:lnTo>
                  <a:pt x="336746" y="143302"/>
                </a:lnTo>
                <a:lnTo>
                  <a:pt x="314285" y="170165"/>
                </a:lnTo>
                <a:lnTo>
                  <a:pt x="307953" y="174914"/>
                </a:lnTo>
                <a:lnTo>
                  <a:pt x="296082" y="178081"/>
                </a:lnTo>
                <a:lnTo>
                  <a:pt x="260465" y="217653"/>
                </a:lnTo>
                <a:lnTo>
                  <a:pt x="254116" y="243561"/>
                </a:lnTo>
                <a:lnTo>
                  <a:pt x="254116" y="254642"/>
                </a:lnTo>
                <a:lnTo>
                  <a:pt x="245544" y="269756"/>
                </a:lnTo>
                <a:lnTo>
                  <a:pt x="236465" y="277178"/>
                </a:lnTo>
                <a:lnTo>
                  <a:pt x="247140" y="308776"/>
                </a:lnTo>
                <a:lnTo>
                  <a:pt x="247140" y="319066"/>
                </a:lnTo>
                <a:lnTo>
                  <a:pt x="243733" y="330706"/>
                </a:lnTo>
                <a:lnTo>
                  <a:pt x="229728" y="352307"/>
                </a:lnTo>
                <a:lnTo>
                  <a:pt x="189814" y="384060"/>
                </a:lnTo>
                <a:lnTo>
                  <a:pt x="141870" y="383252"/>
                </a:lnTo>
                <a:lnTo>
                  <a:pt x="125203" y="390799"/>
                </a:lnTo>
                <a:lnTo>
                  <a:pt x="117862" y="402159"/>
                </a:lnTo>
                <a:lnTo>
                  <a:pt x="64625" y="435691"/>
                </a:lnTo>
                <a:lnTo>
                  <a:pt x="56130" y="448135"/>
                </a:lnTo>
                <a:lnTo>
                  <a:pt x="43513" y="490897"/>
                </a:lnTo>
                <a:lnTo>
                  <a:pt x="21037" y="508510"/>
                </a:lnTo>
                <a:lnTo>
                  <a:pt x="0" y="518118"/>
                </a:lnTo>
                <a:close/>
              </a:path>
            </a:pathLst>
          </a:custGeom>
          <a:solidFill>
            <a:srgbClr val="2C4446"/>
          </a:solidFill>
          <a:ln w="9525">
            <a:solidFill>
              <a:srgbClr val="1C2B2D"/>
            </a:solidFill>
            <a:prstDash val="solid"/>
          </a:ln>
        </p:spPr>
        <p:txBody>
          <a:bodyPr/>
          <a:lstStyle/>
          <a:p>
            <a:endParaRPr/>
          </a:p>
        </p:txBody>
      </p:sp>
      <p:sp>
        <p:nvSpPr>
          <p:cNvPr id="17" name="Map Moro"/>
          <p:cNvSpPr/>
          <p:nvPr/>
        </p:nvSpPr>
        <p:spPr>
          <a:xfrm>
            <a:off x="8678554" y="3281834"/>
            <a:ext cx="1284147" cy="1130862"/>
          </a:xfrm>
          <a:custGeom>
            <a:avLst/>
            <a:gdLst/>
            <a:ahLst/>
            <a:cxnLst/>
            <a:rect l="l" t="t" r="r" b="b"/>
            <a:pathLst>
              <a:path w="1284147" h="1130862">
                <a:moveTo>
                  <a:pt x="254656" y="321961"/>
                </a:moveTo>
                <a:lnTo>
                  <a:pt x="254656" y="363937"/>
                </a:lnTo>
                <a:lnTo>
                  <a:pt x="229470" y="391921"/>
                </a:lnTo>
                <a:lnTo>
                  <a:pt x="114735" y="467479"/>
                </a:lnTo>
                <a:lnTo>
                  <a:pt x="47573" y="540238"/>
                </a:lnTo>
                <a:lnTo>
                  <a:pt x="0" y="621391"/>
                </a:lnTo>
                <a:lnTo>
                  <a:pt x="72114" y="642511"/>
                </a:lnTo>
                <a:lnTo>
                  <a:pt x="114512" y="770930"/>
                </a:lnTo>
                <a:lnTo>
                  <a:pt x="193274" y="748355"/>
                </a:lnTo>
                <a:lnTo>
                  <a:pt x="265754" y="800748"/>
                </a:lnTo>
                <a:lnTo>
                  <a:pt x="268500" y="851023"/>
                </a:lnTo>
                <a:lnTo>
                  <a:pt x="363786" y="913005"/>
                </a:lnTo>
                <a:lnTo>
                  <a:pt x="407679" y="991229"/>
                </a:lnTo>
                <a:lnTo>
                  <a:pt x="408479" y="1018999"/>
                </a:lnTo>
                <a:lnTo>
                  <a:pt x="424479" y="1045377"/>
                </a:lnTo>
                <a:lnTo>
                  <a:pt x="516428" y="1079524"/>
                </a:lnTo>
                <a:lnTo>
                  <a:pt x="517273" y="1085441"/>
                </a:lnTo>
                <a:lnTo>
                  <a:pt x="528454" y="1089700"/>
                </a:lnTo>
                <a:lnTo>
                  <a:pt x="542330" y="1086924"/>
                </a:lnTo>
                <a:lnTo>
                  <a:pt x="552507" y="1075824"/>
                </a:lnTo>
                <a:lnTo>
                  <a:pt x="571008" y="1069348"/>
                </a:lnTo>
                <a:lnTo>
                  <a:pt x="615846" y="1065730"/>
                </a:lnTo>
                <a:lnTo>
                  <a:pt x="633614" y="1060742"/>
                </a:lnTo>
                <a:lnTo>
                  <a:pt x="643724" y="1051199"/>
                </a:lnTo>
                <a:lnTo>
                  <a:pt x="658405" y="1054995"/>
                </a:lnTo>
                <a:lnTo>
                  <a:pt x="672194" y="1053258"/>
                </a:lnTo>
                <a:lnTo>
                  <a:pt x="688396" y="1055757"/>
                </a:lnTo>
                <a:lnTo>
                  <a:pt x="697882" y="1064067"/>
                </a:lnTo>
                <a:lnTo>
                  <a:pt x="711823" y="1065804"/>
                </a:lnTo>
                <a:lnTo>
                  <a:pt x="706807" y="1077314"/>
                </a:lnTo>
                <a:lnTo>
                  <a:pt x="712580" y="1083513"/>
                </a:lnTo>
                <a:lnTo>
                  <a:pt x="714309" y="1092229"/>
                </a:lnTo>
                <a:lnTo>
                  <a:pt x="718065" y="1089558"/>
                </a:lnTo>
                <a:lnTo>
                  <a:pt x="720326" y="1092137"/>
                </a:lnTo>
                <a:lnTo>
                  <a:pt x="721589" y="1100685"/>
                </a:lnTo>
                <a:lnTo>
                  <a:pt x="731695" y="1112481"/>
                </a:lnTo>
                <a:lnTo>
                  <a:pt x="729691" y="1114329"/>
                </a:lnTo>
                <a:lnTo>
                  <a:pt x="732020" y="1121546"/>
                </a:lnTo>
                <a:lnTo>
                  <a:pt x="735149" y="1121866"/>
                </a:lnTo>
                <a:lnTo>
                  <a:pt x="741180" y="1130862"/>
                </a:lnTo>
                <a:lnTo>
                  <a:pt x="745716" y="1126725"/>
                </a:lnTo>
                <a:lnTo>
                  <a:pt x="745547" y="1122852"/>
                </a:lnTo>
                <a:lnTo>
                  <a:pt x="767957" y="1119255"/>
                </a:lnTo>
                <a:lnTo>
                  <a:pt x="797888" y="1103415"/>
                </a:lnTo>
                <a:lnTo>
                  <a:pt x="806214" y="1103037"/>
                </a:lnTo>
                <a:lnTo>
                  <a:pt x="811879" y="1099322"/>
                </a:lnTo>
                <a:lnTo>
                  <a:pt x="825932" y="1085838"/>
                </a:lnTo>
                <a:lnTo>
                  <a:pt x="833060" y="1068361"/>
                </a:lnTo>
                <a:lnTo>
                  <a:pt x="881546" y="1061709"/>
                </a:lnTo>
                <a:lnTo>
                  <a:pt x="932180" y="1018485"/>
                </a:lnTo>
                <a:lnTo>
                  <a:pt x="959350" y="990080"/>
                </a:lnTo>
                <a:lnTo>
                  <a:pt x="995164" y="959206"/>
                </a:lnTo>
                <a:lnTo>
                  <a:pt x="1038388" y="929567"/>
                </a:lnTo>
                <a:lnTo>
                  <a:pt x="1066792" y="902398"/>
                </a:lnTo>
                <a:lnTo>
                  <a:pt x="1147066" y="845589"/>
                </a:lnTo>
                <a:lnTo>
                  <a:pt x="1175470" y="808539"/>
                </a:lnTo>
                <a:lnTo>
                  <a:pt x="1184115" y="788781"/>
                </a:lnTo>
                <a:lnTo>
                  <a:pt x="1212519" y="765315"/>
                </a:lnTo>
                <a:lnTo>
                  <a:pt x="1248554" y="748630"/>
                </a:lnTo>
                <a:lnTo>
                  <a:pt x="1229104" y="714916"/>
                </a:lnTo>
                <a:lnTo>
                  <a:pt x="1215517" y="681705"/>
                </a:lnTo>
                <a:lnTo>
                  <a:pt x="1165701" y="625850"/>
                </a:lnTo>
                <a:lnTo>
                  <a:pt x="1149095" y="595657"/>
                </a:lnTo>
                <a:lnTo>
                  <a:pt x="1129470" y="566974"/>
                </a:lnTo>
                <a:lnTo>
                  <a:pt x="1117393" y="506591"/>
                </a:lnTo>
                <a:lnTo>
                  <a:pt x="1086356" y="484271"/>
                </a:lnTo>
                <a:lnTo>
                  <a:pt x="1067454" y="429668"/>
                </a:lnTo>
                <a:lnTo>
                  <a:pt x="1084589" y="376510"/>
                </a:lnTo>
                <a:lnTo>
                  <a:pt x="1093279" y="378901"/>
                </a:lnTo>
                <a:lnTo>
                  <a:pt x="1094225" y="371726"/>
                </a:lnTo>
                <a:lnTo>
                  <a:pt x="1101822" y="372364"/>
                </a:lnTo>
                <a:lnTo>
                  <a:pt x="1105316" y="375255"/>
                </a:lnTo>
                <a:lnTo>
                  <a:pt x="1109845" y="355630"/>
                </a:lnTo>
                <a:lnTo>
                  <a:pt x="1124941" y="332986"/>
                </a:lnTo>
                <a:lnTo>
                  <a:pt x="1152114" y="314871"/>
                </a:lnTo>
                <a:lnTo>
                  <a:pt x="1156643" y="304304"/>
                </a:lnTo>
                <a:lnTo>
                  <a:pt x="1173248" y="301284"/>
                </a:lnTo>
                <a:lnTo>
                  <a:pt x="1194383" y="290718"/>
                </a:lnTo>
                <a:lnTo>
                  <a:pt x="1195892" y="262035"/>
                </a:lnTo>
                <a:lnTo>
                  <a:pt x="1242690" y="248449"/>
                </a:lnTo>
                <a:lnTo>
                  <a:pt x="1247219" y="209200"/>
                </a:lnTo>
                <a:lnTo>
                  <a:pt x="1242690" y="200142"/>
                </a:lnTo>
                <a:lnTo>
                  <a:pt x="1255522" y="182026"/>
                </a:lnTo>
                <a:lnTo>
                  <a:pt x="1266089" y="183536"/>
                </a:lnTo>
                <a:lnTo>
                  <a:pt x="1270563" y="178704"/>
                </a:lnTo>
                <a:lnTo>
                  <a:pt x="1266858" y="171294"/>
                </a:lnTo>
                <a:lnTo>
                  <a:pt x="1269327" y="160179"/>
                </a:lnTo>
                <a:lnTo>
                  <a:pt x="1279207" y="150299"/>
                </a:lnTo>
                <a:lnTo>
                  <a:pt x="1280443" y="136715"/>
                </a:lnTo>
                <a:lnTo>
                  <a:pt x="1284147" y="129305"/>
                </a:lnTo>
                <a:lnTo>
                  <a:pt x="1282913" y="93491"/>
                </a:lnTo>
                <a:lnTo>
                  <a:pt x="1279207" y="73731"/>
                </a:lnTo>
                <a:lnTo>
                  <a:pt x="1268093" y="70026"/>
                </a:lnTo>
                <a:lnTo>
                  <a:pt x="1258213" y="60147"/>
                </a:lnTo>
                <a:lnTo>
                  <a:pt x="1264388" y="39152"/>
                </a:lnTo>
                <a:lnTo>
                  <a:pt x="1254508" y="30507"/>
                </a:lnTo>
                <a:lnTo>
                  <a:pt x="1239988" y="0"/>
                </a:lnTo>
                <a:lnTo>
                  <a:pt x="1220282" y="13353"/>
                </a:lnTo>
                <a:lnTo>
                  <a:pt x="1205635" y="16282"/>
                </a:lnTo>
                <a:lnTo>
                  <a:pt x="1189036" y="29952"/>
                </a:lnTo>
                <a:lnTo>
                  <a:pt x="1152907" y="42646"/>
                </a:lnTo>
                <a:lnTo>
                  <a:pt x="1129086" y="47378"/>
                </a:lnTo>
                <a:lnTo>
                  <a:pt x="1124400" y="46567"/>
                </a:lnTo>
                <a:lnTo>
                  <a:pt x="1115320" y="38735"/>
                </a:lnTo>
                <a:lnTo>
                  <a:pt x="1074791" y="40694"/>
                </a:lnTo>
                <a:lnTo>
                  <a:pt x="1051357" y="18236"/>
                </a:lnTo>
                <a:lnTo>
                  <a:pt x="1044522" y="7494"/>
                </a:lnTo>
                <a:lnTo>
                  <a:pt x="1036964" y="14044"/>
                </a:lnTo>
                <a:lnTo>
                  <a:pt x="1022431" y="42023"/>
                </a:lnTo>
                <a:lnTo>
                  <a:pt x="1008266" y="126864"/>
                </a:lnTo>
                <a:lnTo>
                  <a:pt x="985017" y="132792"/>
                </a:lnTo>
                <a:lnTo>
                  <a:pt x="961541" y="149822"/>
                </a:lnTo>
                <a:lnTo>
                  <a:pt x="957861" y="167736"/>
                </a:lnTo>
                <a:lnTo>
                  <a:pt x="888733" y="153416"/>
                </a:lnTo>
                <a:lnTo>
                  <a:pt x="882093" y="179712"/>
                </a:lnTo>
                <a:lnTo>
                  <a:pt x="865456" y="169140"/>
                </a:lnTo>
                <a:lnTo>
                  <a:pt x="863826" y="156636"/>
                </a:lnTo>
                <a:lnTo>
                  <a:pt x="803709" y="138864"/>
                </a:lnTo>
                <a:lnTo>
                  <a:pt x="755493" y="138338"/>
                </a:lnTo>
                <a:lnTo>
                  <a:pt x="743776" y="133456"/>
                </a:lnTo>
                <a:lnTo>
                  <a:pt x="715459" y="136385"/>
                </a:lnTo>
                <a:lnTo>
                  <a:pt x="646131" y="151032"/>
                </a:lnTo>
                <a:lnTo>
                  <a:pt x="599262" y="152008"/>
                </a:lnTo>
                <a:lnTo>
                  <a:pt x="559228" y="162750"/>
                </a:lnTo>
                <a:lnTo>
                  <a:pt x="533840" y="178373"/>
                </a:lnTo>
                <a:lnTo>
                  <a:pt x="502594" y="190090"/>
                </a:lnTo>
                <a:lnTo>
                  <a:pt x="481112" y="201807"/>
                </a:lnTo>
                <a:lnTo>
                  <a:pt x="424478" y="221336"/>
                </a:lnTo>
                <a:close/>
              </a:path>
            </a:pathLst>
          </a:custGeom>
          <a:solidFill>
            <a:srgbClr val="2C4446"/>
          </a:solidFill>
          <a:ln w="9525">
            <a:solidFill>
              <a:srgbClr val="1C2B2D"/>
            </a:solidFill>
            <a:prstDash val="solid"/>
          </a:ln>
        </p:spPr>
        <p:txBody>
          <a:bodyPr/>
          <a:lstStyle/>
          <a:p>
            <a:endParaRPr/>
          </a:p>
        </p:txBody>
      </p:sp>
      <p:sp>
        <p:nvSpPr>
          <p:cNvPr id="18" name="Map Ilorin West"/>
          <p:cNvSpPr/>
          <p:nvPr/>
        </p:nvSpPr>
        <p:spPr>
          <a:xfrm>
            <a:off x="9124690" y="4430939"/>
            <a:ext cx="287664" cy="224113"/>
          </a:xfrm>
          <a:custGeom>
            <a:avLst/>
            <a:gdLst/>
            <a:ahLst/>
            <a:cxnLst/>
            <a:rect l="l" t="t" r="r" b="b"/>
            <a:pathLst>
              <a:path w="287664" h="224113">
                <a:moveTo>
                  <a:pt x="169104" y="3636"/>
                </a:moveTo>
                <a:lnTo>
                  <a:pt x="153473" y="18527"/>
                </a:lnTo>
                <a:lnTo>
                  <a:pt x="148586" y="20273"/>
                </a:lnTo>
                <a:lnTo>
                  <a:pt x="148354" y="10538"/>
                </a:lnTo>
                <a:lnTo>
                  <a:pt x="132454" y="0"/>
                </a:lnTo>
                <a:lnTo>
                  <a:pt x="132315" y="5044"/>
                </a:lnTo>
                <a:lnTo>
                  <a:pt x="128058" y="9294"/>
                </a:lnTo>
                <a:lnTo>
                  <a:pt x="130334" y="16650"/>
                </a:lnTo>
                <a:lnTo>
                  <a:pt x="133048" y="16985"/>
                </a:lnTo>
                <a:lnTo>
                  <a:pt x="131141" y="23834"/>
                </a:lnTo>
                <a:lnTo>
                  <a:pt x="128601" y="22365"/>
                </a:lnTo>
                <a:lnTo>
                  <a:pt x="124121" y="30998"/>
                </a:lnTo>
                <a:lnTo>
                  <a:pt x="113940" y="33667"/>
                </a:lnTo>
                <a:lnTo>
                  <a:pt x="107399" y="31991"/>
                </a:lnTo>
                <a:lnTo>
                  <a:pt x="104899" y="37289"/>
                </a:lnTo>
                <a:lnTo>
                  <a:pt x="70177" y="34446"/>
                </a:lnTo>
                <a:lnTo>
                  <a:pt x="60821" y="25999"/>
                </a:lnTo>
                <a:lnTo>
                  <a:pt x="54972" y="43220"/>
                </a:lnTo>
                <a:lnTo>
                  <a:pt x="6548" y="66290"/>
                </a:lnTo>
                <a:lnTo>
                  <a:pt x="0" y="80726"/>
                </a:lnTo>
                <a:lnTo>
                  <a:pt x="5114" y="105191"/>
                </a:lnTo>
                <a:lnTo>
                  <a:pt x="17023" y="132208"/>
                </a:lnTo>
                <a:lnTo>
                  <a:pt x="24227" y="174820"/>
                </a:lnTo>
                <a:lnTo>
                  <a:pt x="62788" y="214633"/>
                </a:lnTo>
                <a:lnTo>
                  <a:pt x="81480" y="216417"/>
                </a:lnTo>
                <a:lnTo>
                  <a:pt x="94309" y="224113"/>
                </a:lnTo>
                <a:lnTo>
                  <a:pt x="113489" y="216357"/>
                </a:lnTo>
                <a:lnTo>
                  <a:pt x="126332" y="215791"/>
                </a:lnTo>
                <a:lnTo>
                  <a:pt x="133129" y="212786"/>
                </a:lnTo>
                <a:lnTo>
                  <a:pt x="144725" y="212093"/>
                </a:lnTo>
                <a:lnTo>
                  <a:pt x="165720" y="218538"/>
                </a:lnTo>
                <a:lnTo>
                  <a:pt x="204431" y="207950"/>
                </a:lnTo>
                <a:lnTo>
                  <a:pt x="245435" y="214866"/>
                </a:lnTo>
                <a:lnTo>
                  <a:pt x="261337" y="204167"/>
                </a:lnTo>
                <a:lnTo>
                  <a:pt x="265367" y="193983"/>
                </a:lnTo>
                <a:lnTo>
                  <a:pt x="269317" y="189266"/>
                </a:lnTo>
                <a:lnTo>
                  <a:pt x="272331" y="189749"/>
                </a:lnTo>
                <a:lnTo>
                  <a:pt x="272838" y="183662"/>
                </a:lnTo>
                <a:lnTo>
                  <a:pt x="279287" y="186449"/>
                </a:lnTo>
                <a:lnTo>
                  <a:pt x="287664" y="181632"/>
                </a:lnTo>
                <a:lnTo>
                  <a:pt x="282356" y="174262"/>
                </a:lnTo>
                <a:lnTo>
                  <a:pt x="279659" y="164391"/>
                </a:lnTo>
                <a:lnTo>
                  <a:pt x="264625" y="148363"/>
                </a:lnTo>
                <a:lnTo>
                  <a:pt x="262319" y="138254"/>
                </a:lnTo>
                <a:lnTo>
                  <a:pt x="238866" y="113955"/>
                </a:lnTo>
                <a:lnTo>
                  <a:pt x="230285" y="98632"/>
                </a:lnTo>
                <a:lnTo>
                  <a:pt x="223564" y="84494"/>
                </a:lnTo>
                <a:lnTo>
                  <a:pt x="219557" y="83580"/>
                </a:lnTo>
                <a:lnTo>
                  <a:pt x="205602" y="79703"/>
                </a:lnTo>
                <a:lnTo>
                  <a:pt x="196003" y="60480"/>
                </a:lnTo>
                <a:lnTo>
                  <a:pt x="197943" y="58528"/>
                </a:lnTo>
                <a:lnTo>
                  <a:pt x="197622" y="55417"/>
                </a:lnTo>
                <a:lnTo>
                  <a:pt x="184481" y="52942"/>
                </a:lnTo>
                <a:lnTo>
                  <a:pt x="183893" y="48115"/>
                </a:lnTo>
                <a:lnTo>
                  <a:pt x="187533" y="42267"/>
                </a:lnTo>
                <a:lnTo>
                  <a:pt x="193289" y="43742"/>
                </a:lnTo>
                <a:lnTo>
                  <a:pt x="197096" y="40890"/>
                </a:lnTo>
                <a:lnTo>
                  <a:pt x="191837" y="33150"/>
                </a:lnTo>
                <a:lnTo>
                  <a:pt x="179143" y="28389"/>
                </a:lnTo>
                <a:lnTo>
                  <a:pt x="180554" y="26687"/>
                </a:lnTo>
                <a:lnTo>
                  <a:pt x="177558" y="22050"/>
                </a:lnTo>
                <a:lnTo>
                  <a:pt x="168444" y="18408"/>
                </a:lnTo>
                <a:lnTo>
                  <a:pt x="167264" y="15130"/>
                </a:lnTo>
                <a:lnTo>
                  <a:pt x="172787" y="11102"/>
                </a:lnTo>
                <a:close/>
              </a:path>
            </a:pathLst>
          </a:custGeom>
          <a:solidFill>
            <a:srgbClr val="2C4446"/>
          </a:solidFill>
          <a:ln w="9525">
            <a:solidFill>
              <a:srgbClr val="1C2B2D"/>
            </a:solidFill>
            <a:prstDash val="solid"/>
          </a:ln>
        </p:spPr>
        <p:txBody>
          <a:bodyPr/>
          <a:lstStyle/>
          <a:p>
            <a:endParaRPr/>
          </a:p>
        </p:txBody>
      </p:sp>
      <p:sp>
        <p:nvSpPr>
          <p:cNvPr id="19" name="Map Asa"/>
          <p:cNvSpPr/>
          <p:nvPr/>
        </p:nvSpPr>
        <p:spPr>
          <a:xfrm>
            <a:off x="8670159" y="3903225"/>
            <a:ext cx="858384" cy="1347732"/>
          </a:xfrm>
          <a:custGeom>
            <a:avLst/>
            <a:gdLst/>
            <a:ahLst/>
            <a:cxnLst/>
            <a:rect l="l" t="t" r="r" b="b"/>
            <a:pathLst>
              <a:path w="858384" h="1347732">
                <a:moveTo>
                  <a:pt x="814937" y="891097"/>
                </a:moveTo>
                <a:lnTo>
                  <a:pt x="837599" y="846436"/>
                </a:lnTo>
                <a:lnTo>
                  <a:pt x="858384" y="832757"/>
                </a:lnTo>
                <a:lnTo>
                  <a:pt x="835658" y="806897"/>
                </a:lnTo>
                <a:lnTo>
                  <a:pt x="825482" y="800420"/>
                </a:lnTo>
                <a:lnTo>
                  <a:pt x="812939" y="796254"/>
                </a:lnTo>
                <a:lnTo>
                  <a:pt x="798858" y="809673"/>
                </a:lnTo>
                <a:lnTo>
                  <a:pt x="778123" y="791988"/>
                </a:lnTo>
                <a:lnTo>
                  <a:pt x="776148" y="772511"/>
                </a:lnTo>
                <a:lnTo>
                  <a:pt x="772651" y="766363"/>
                </a:lnTo>
                <a:lnTo>
                  <a:pt x="766507" y="758633"/>
                </a:lnTo>
                <a:lnTo>
                  <a:pt x="762858" y="758876"/>
                </a:lnTo>
                <a:lnTo>
                  <a:pt x="764181" y="756956"/>
                </a:lnTo>
                <a:lnTo>
                  <a:pt x="750877" y="750856"/>
                </a:lnTo>
                <a:lnTo>
                  <a:pt x="745354" y="742958"/>
                </a:lnTo>
                <a:lnTo>
                  <a:pt x="742532" y="720842"/>
                </a:lnTo>
                <a:lnTo>
                  <a:pt x="746721" y="713963"/>
                </a:lnTo>
                <a:lnTo>
                  <a:pt x="742196" y="709345"/>
                </a:lnTo>
                <a:lnTo>
                  <a:pt x="733819" y="714163"/>
                </a:lnTo>
                <a:lnTo>
                  <a:pt x="727370" y="711375"/>
                </a:lnTo>
                <a:lnTo>
                  <a:pt x="726862" y="717463"/>
                </a:lnTo>
                <a:lnTo>
                  <a:pt x="723848" y="716979"/>
                </a:lnTo>
                <a:lnTo>
                  <a:pt x="719899" y="721697"/>
                </a:lnTo>
                <a:lnTo>
                  <a:pt x="715868" y="731880"/>
                </a:lnTo>
                <a:lnTo>
                  <a:pt x="699967" y="742579"/>
                </a:lnTo>
                <a:lnTo>
                  <a:pt x="658963" y="735664"/>
                </a:lnTo>
                <a:lnTo>
                  <a:pt x="620252" y="746251"/>
                </a:lnTo>
                <a:lnTo>
                  <a:pt x="599257" y="739807"/>
                </a:lnTo>
                <a:lnTo>
                  <a:pt x="587661" y="740499"/>
                </a:lnTo>
                <a:lnTo>
                  <a:pt x="580864" y="743505"/>
                </a:lnTo>
                <a:lnTo>
                  <a:pt x="568021" y="744070"/>
                </a:lnTo>
                <a:lnTo>
                  <a:pt x="548841" y="751826"/>
                </a:lnTo>
                <a:lnTo>
                  <a:pt x="536012" y="744130"/>
                </a:lnTo>
                <a:lnTo>
                  <a:pt x="517319" y="742347"/>
                </a:lnTo>
                <a:lnTo>
                  <a:pt x="478759" y="702534"/>
                </a:lnTo>
                <a:lnTo>
                  <a:pt x="471555" y="659922"/>
                </a:lnTo>
                <a:lnTo>
                  <a:pt x="459645" y="632904"/>
                </a:lnTo>
                <a:lnTo>
                  <a:pt x="454532" y="608439"/>
                </a:lnTo>
                <a:lnTo>
                  <a:pt x="461080" y="594003"/>
                </a:lnTo>
                <a:lnTo>
                  <a:pt x="509503" y="570933"/>
                </a:lnTo>
                <a:lnTo>
                  <a:pt x="515353" y="553713"/>
                </a:lnTo>
                <a:lnTo>
                  <a:pt x="522350" y="535722"/>
                </a:lnTo>
                <a:lnTo>
                  <a:pt x="510457" y="528787"/>
                </a:lnTo>
                <a:lnTo>
                  <a:pt x="505540" y="522522"/>
                </a:lnTo>
                <a:lnTo>
                  <a:pt x="507917" y="516552"/>
                </a:lnTo>
                <a:lnTo>
                  <a:pt x="514586" y="513342"/>
                </a:lnTo>
                <a:lnTo>
                  <a:pt x="511199" y="508778"/>
                </a:lnTo>
                <a:lnTo>
                  <a:pt x="517592" y="499746"/>
                </a:lnTo>
                <a:lnTo>
                  <a:pt x="525668" y="464050"/>
                </a:lnTo>
                <a:lnTo>
                  <a:pt x="524824" y="458133"/>
                </a:lnTo>
                <a:lnTo>
                  <a:pt x="432874" y="423986"/>
                </a:lnTo>
                <a:lnTo>
                  <a:pt x="416874" y="397607"/>
                </a:lnTo>
                <a:lnTo>
                  <a:pt x="416075" y="369838"/>
                </a:lnTo>
                <a:lnTo>
                  <a:pt x="372181" y="291614"/>
                </a:lnTo>
                <a:lnTo>
                  <a:pt x="276895" y="229632"/>
                </a:lnTo>
                <a:lnTo>
                  <a:pt x="274149" y="179356"/>
                </a:lnTo>
                <a:lnTo>
                  <a:pt x="201669" y="126963"/>
                </a:lnTo>
                <a:lnTo>
                  <a:pt x="122908" y="149539"/>
                </a:lnTo>
                <a:lnTo>
                  <a:pt x="80509" y="21120"/>
                </a:lnTo>
                <a:lnTo>
                  <a:pt x="8396" y="0"/>
                </a:lnTo>
                <a:lnTo>
                  <a:pt x="0" y="114736"/>
                </a:lnTo>
                <a:lnTo>
                  <a:pt x="41976" y="243464"/>
                </a:lnTo>
                <a:lnTo>
                  <a:pt x="34189" y="247003"/>
                </a:lnTo>
                <a:lnTo>
                  <a:pt x="143205" y="474389"/>
                </a:lnTo>
                <a:lnTo>
                  <a:pt x="287241" y="773993"/>
                </a:lnTo>
                <a:lnTo>
                  <a:pt x="366611" y="932734"/>
                </a:lnTo>
                <a:lnTo>
                  <a:pt x="414389" y="988492"/>
                </a:lnTo>
                <a:lnTo>
                  <a:pt x="455619" y="1023833"/>
                </a:lnTo>
                <a:lnTo>
                  <a:pt x="455633" y="1030033"/>
                </a:lnTo>
                <a:lnTo>
                  <a:pt x="490315" y="1060989"/>
                </a:lnTo>
                <a:lnTo>
                  <a:pt x="493809" y="1072125"/>
                </a:lnTo>
                <a:lnTo>
                  <a:pt x="512593" y="1092313"/>
                </a:lnTo>
                <a:lnTo>
                  <a:pt x="528207" y="1102944"/>
                </a:lnTo>
                <a:lnTo>
                  <a:pt x="534380" y="1117142"/>
                </a:lnTo>
                <a:lnTo>
                  <a:pt x="552935" y="1182704"/>
                </a:lnTo>
                <a:lnTo>
                  <a:pt x="552935" y="1243318"/>
                </a:lnTo>
                <a:lnTo>
                  <a:pt x="555409" y="1273006"/>
                </a:lnTo>
                <a:lnTo>
                  <a:pt x="573964" y="1318776"/>
                </a:lnTo>
                <a:lnTo>
                  <a:pt x="613537" y="1347732"/>
                </a:lnTo>
                <a:lnTo>
                  <a:pt x="618194" y="1341191"/>
                </a:lnTo>
                <a:lnTo>
                  <a:pt x="623906" y="1316343"/>
                </a:lnTo>
                <a:lnTo>
                  <a:pt x="635329" y="1296380"/>
                </a:lnTo>
                <a:lnTo>
                  <a:pt x="653503" y="1288155"/>
                </a:lnTo>
                <a:lnTo>
                  <a:pt x="655061" y="1283271"/>
                </a:lnTo>
                <a:lnTo>
                  <a:pt x="668562" y="1276075"/>
                </a:lnTo>
                <a:lnTo>
                  <a:pt x="674274" y="1271191"/>
                </a:lnTo>
                <a:lnTo>
                  <a:pt x="675312" y="1266050"/>
                </a:lnTo>
                <a:lnTo>
                  <a:pt x="687982" y="1257346"/>
                </a:lnTo>
                <a:lnTo>
                  <a:pt x="696463" y="1256146"/>
                </a:lnTo>
                <a:lnTo>
                  <a:pt x="697848" y="1247065"/>
                </a:lnTo>
                <a:lnTo>
                  <a:pt x="694931" y="1238092"/>
                </a:lnTo>
                <a:lnTo>
                  <a:pt x="695425" y="1229074"/>
                </a:lnTo>
                <a:lnTo>
                  <a:pt x="686251" y="1213996"/>
                </a:lnTo>
                <a:lnTo>
                  <a:pt x="688244" y="1208631"/>
                </a:lnTo>
                <a:lnTo>
                  <a:pt x="717278" y="1196575"/>
                </a:lnTo>
                <a:lnTo>
                  <a:pt x="736028" y="1174700"/>
                </a:lnTo>
                <a:lnTo>
                  <a:pt x="741498" y="1147356"/>
                </a:lnTo>
                <a:lnTo>
                  <a:pt x="732903" y="1124698"/>
                </a:lnTo>
                <a:lnTo>
                  <a:pt x="718059" y="1098916"/>
                </a:lnTo>
                <a:lnTo>
                  <a:pt x="714934" y="1085634"/>
                </a:lnTo>
                <a:lnTo>
                  <a:pt x="714934" y="1058290"/>
                </a:lnTo>
                <a:lnTo>
                  <a:pt x="728998" y="1028602"/>
                </a:lnTo>
                <a:lnTo>
                  <a:pt x="747748" y="1006726"/>
                </a:lnTo>
                <a:lnTo>
                  <a:pt x="786030" y="973912"/>
                </a:lnTo>
                <a:lnTo>
                  <a:pt x="798530" y="923910"/>
                </a:lnTo>
                <a:close/>
              </a:path>
            </a:pathLst>
          </a:custGeom>
          <a:solidFill>
            <a:srgbClr val="2C4446"/>
          </a:solidFill>
          <a:ln w="9525">
            <a:solidFill>
              <a:srgbClr val="1C2B2D"/>
            </a:solidFill>
            <a:prstDash val="solid"/>
          </a:ln>
        </p:spPr>
        <p:txBody>
          <a:bodyPr/>
          <a:lstStyle/>
          <a:p>
            <a:endParaRPr/>
          </a:p>
        </p:txBody>
      </p:sp>
      <p:sp>
        <p:nvSpPr>
          <p:cNvPr id="20" name="Order label"/>
          <p:cNvSpPr txBox="1"/>
          <p:nvPr/>
        </p:nvSpPr>
        <p:spPr>
          <a:xfrm>
            <a:off x="548640" y="3383280"/>
            <a:ext cx="5486400" cy="274320"/>
          </a:xfrm>
          <a:prstGeom prst="rect">
            <a:avLst/>
          </a:prstGeom>
          <a:noFill/>
          <a:ln/>
        </p:spPr>
        <p:txBody>
          <a:bodyPr wrap="square" lIns="0" tIns="0" rIns="0" bIns="0" rtlCol="0" anchor="t"/>
          <a:lstStyle/>
          <a:p>
            <a:pPr marL="0" indent="0" algn="l">
              <a:buNone/>
            </a:pPr>
            <a:r>
              <a:rPr lang="en-US" sz="1200" b="1" dirty="0">
                <a:solidFill>
                  <a:srgbClr val="D9822B"/>
                </a:solidFill>
                <a:latin typeface="Arial" pitchFamily="34" charset="0"/>
                <a:ea typeface="Arial" pitchFamily="34" charset="-122"/>
                <a:cs typeface="Arial" pitchFamily="34" charset="-120"/>
              </a:rPr>
              <a:t>PART ONE</a:t>
            </a:r>
            <a:endParaRPr lang="en-US" sz="1200" dirty="0"/>
          </a:p>
        </p:txBody>
      </p:sp>
      <p:sp>
        <p:nvSpPr>
          <p:cNvPr id="21" name="Title"/>
          <p:cNvSpPr txBox="1"/>
          <p:nvPr/>
        </p:nvSpPr>
        <p:spPr>
          <a:xfrm>
            <a:off x="548640" y="3703320"/>
            <a:ext cx="6858000" cy="1280160"/>
          </a:xfrm>
          <a:prstGeom prst="rect">
            <a:avLst/>
          </a:prstGeom>
          <a:noFill/>
          <a:ln/>
        </p:spPr>
        <p:txBody>
          <a:bodyPr wrap="square" lIns="0" tIns="0" rIns="0" bIns="0" rtlCol="0" anchor="t"/>
          <a:lstStyle/>
          <a:p>
            <a:pPr marL="0" indent="0" algn="l">
              <a:buNone/>
            </a:pPr>
            <a:r>
              <a:rPr lang="en-US" sz="3400" b="1" dirty="0">
                <a:solidFill>
                  <a:srgbClr val="FFFFFF"/>
                </a:solidFill>
                <a:latin typeface="Arial" pitchFamily="34" charset="0"/>
                <a:ea typeface="Arial" pitchFamily="34" charset="-122"/>
                <a:cs typeface="Arial" pitchFamily="34" charset="-120"/>
              </a:rPr>
              <a:t>The race for governor</a:t>
            </a:r>
            <a:endParaRPr lang="en-US" sz="3400" dirty="0"/>
          </a:p>
        </p:txBody>
      </p:sp>
      <p:sp>
        <p:nvSpPr>
          <p:cNvPr id="22" name="Description"/>
          <p:cNvSpPr txBox="1"/>
          <p:nvPr/>
        </p:nvSpPr>
        <p:spPr>
          <a:xfrm>
            <a:off x="548640" y="5029200"/>
            <a:ext cx="5943600" cy="822960"/>
          </a:xfrm>
          <a:prstGeom prst="rect">
            <a:avLst/>
          </a:prstGeom>
          <a:noFill/>
          <a:ln/>
        </p:spPr>
        <p:txBody>
          <a:bodyPr wrap="square" lIns="0" tIns="0" rIns="0" bIns="0" rtlCol="0" anchor="t"/>
          <a:lstStyle/>
          <a:p>
            <a:pPr marL="0" indent="0" algn="l">
              <a:buNone/>
            </a:pPr>
            <a:r>
              <a:rPr lang="en-US" sz="1400" dirty="0">
                <a:solidFill>
                  <a:srgbClr val="D5E3E1"/>
                </a:solidFill>
                <a:latin typeface="Arial" pitchFamily="34" charset="0"/>
                <a:ea typeface="Arial" pitchFamily="34" charset="-122"/>
                <a:cs typeface="Arial" pitchFamily="34" charset="-120"/>
              </a:rPr>
              <a:t>Who voters would choose today: statewide, by senatorial district and by local government.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Governorship vote among decided voters</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Among the 69% who named a candidate, Danladi leads Kawu by 63% to 34%, a lead of 29 points. </a:t>
            </a:r>
            <a:endParaRPr lang="en-US" sz="1400" dirty="0"/>
          </a:p>
        </p:txBody>
      </p:sp>
      <p:sp>
        <p:nvSpPr>
          <p:cNvPr id="6" name="Figure"/>
          <p:cNvSpPr txBox="1"/>
          <p:nvPr/>
        </p:nvSpPr>
        <p:spPr>
          <a:xfrm>
            <a:off x="548640" y="1597152"/>
            <a:ext cx="2560320" cy="777240"/>
          </a:xfrm>
          <a:prstGeom prst="rect">
            <a:avLst/>
          </a:prstGeom>
          <a:noFill/>
          <a:ln/>
        </p:spPr>
        <p:txBody>
          <a:bodyPr wrap="square" lIns="0" tIns="0" rIns="0" bIns="0" rtlCol="0" anchor="t"/>
          <a:lstStyle/>
          <a:p>
            <a:pPr marL="0" indent="0" algn="l">
              <a:buNone/>
            </a:pPr>
            <a:r>
              <a:rPr lang="en-US" sz="4800" dirty="0">
                <a:solidFill>
                  <a:srgbClr val="145C5A"/>
                </a:solidFill>
                <a:latin typeface="Arial" pitchFamily="34" charset="0"/>
                <a:ea typeface="Arial" pitchFamily="34" charset="-122"/>
                <a:cs typeface="Arial" pitchFamily="34" charset="-120"/>
              </a:rPr>
              <a:t>63%</a:t>
            </a:r>
            <a:endParaRPr lang="en-US" sz="4800" dirty="0"/>
          </a:p>
        </p:txBody>
      </p:sp>
      <p:sp>
        <p:nvSpPr>
          <p:cNvPr id="7" name="Figure label"/>
          <p:cNvSpPr txBox="1"/>
          <p:nvPr/>
        </p:nvSpPr>
        <p:spPr>
          <a:xfrm>
            <a:off x="548640" y="2401824"/>
            <a:ext cx="2560320" cy="457200"/>
          </a:xfrm>
          <a:prstGeom prst="rect">
            <a:avLst/>
          </a:prstGeom>
          <a:noFill/>
          <a:ln/>
        </p:spPr>
        <p:txBody>
          <a:bodyPr wrap="square" lIns="0" tIns="0" rIns="0" bIns="0" rtlCol="0" anchor="t"/>
          <a:lstStyle/>
          <a:p>
            <a:pPr marL="0" indent="0" algn="l">
              <a:buNone/>
            </a:pPr>
            <a:r>
              <a:rPr lang="en-US" sz="1200" b="1" dirty="0">
                <a:solidFill>
                  <a:srgbClr val="1F2328"/>
                </a:solidFill>
                <a:latin typeface="Arial" pitchFamily="34" charset="0"/>
                <a:ea typeface="Arial" pitchFamily="34" charset="-122"/>
                <a:cs typeface="Arial" pitchFamily="34" charset="-120"/>
              </a:rPr>
              <a:t>Salihu Yakubu Danladi</a:t>
            </a:r>
            <a:endParaRPr lang="en-US" sz="1200" dirty="0"/>
          </a:p>
          <a:p>
            <a:pPr marL="0" indent="0" algn="l">
              <a:buNone/>
            </a:pPr>
            <a:r>
              <a:rPr lang="en-US" sz="1200" dirty="0">
                <a:solidFill>
                  <a:srgbClr val="666B73"/>
                </a:solidFill>
                <a:latin typeface="Arial" pitchFamily="34" charset="0"/>
                <a:ea typeface="Arial" pitchFamily="34" charset="-122"/>
                <a:cs typeface="Arial" pitchFamily="34" charset="-120"/>
              </a:rPr>
              <a:t>APC</a:t>
            </a:r>
            <a:endParaRPr lang="en-US" sz="1200" dirty="0"/>
          </a:p>
        </p:txBody>
      </p:sp>
      <p:sp>
        <p:nvSpPr>
          <p:cNvPr id="8" name="Figure"/>
          <p:cNvSpPr txBox="1"/>
          <p:nvPr/>
        </p:nvSpPr>
        <p:spPr>
          <a:xfrm>
            <a:off x="3291840" y="1597152"/>
            <a:ext cx="2560320" cy="777240"/>
          </a:xfrm>
          <a:prstGeom prst="rect">
            <a:avLst/>
          </a:prstGeom>
          <a:noFill/>
          <a:ln/>
        </p:spPr>
        <p:txBody>
          <a:bodyPr wrap="square" lIns="0" tIns="0" rIns="0" bIns="0" rtlCol="0" anchor="t"/>
          <a:lstStyle/>
          <a:p>
            <a:pPr marL="0" indent="0" algn="l">
              <a:buNone/>
            </a:pPr>
            <a:r>
              <a:rPr lang="en-US" sz="4800" dirty="0">
                <a:solidFill>
                  <a:srgbClr val="5B9592"/>
                </a:solidFill>
                <a:latin typeface="Arial" pitchFamily="34" charset="0"/>
                <a:ea typeface="Arial" pitchFamily="34" charset="-122"/>
                <a:cs typeface="Arial" pitchFamily="34" charset="-120"/>
              </a:rPr>
              <a:t>34%</a:t>
            </a:r>
            <a:endParaRPr lang="en-US" sz="4800" dirty="0"/>
          </a:p>
        </p:txBody>
      </p:sp>
      <p:sp>
        <p:nvSpPr>
          <p:cNvPr id="9" name="Figure label"/>
          <p:cNvSpPr txBox="1"/>
          <p:nvPr/>
        </p:nvSpPr>
        <p:spPr>
          <a:xfrm>
            <a:off x="3291840" y="2401824"/>
            <a:ext cx="2560320" cy="457200"/>
          </a:xfrm>
          <a:prstGeom prst="rect">
            <a:avLst/>
          </a:prstGeom>
          <a:noFill/>
          <a:ln/>
        </p:spPr>
        <p:txBody>
          <a:bodyPr wrap="square" lIns="0" tIns="0" rIns="0" bIns="0" rtlCol="0" anchor="t"/>
          <a:lstStyle/>
          <a:p>
            <a:pPr marL="0" indent="0" algn="l">
              <a:buNone/>
            </a:pPr>
            <a:r>
              <a:rPr lang="en-US" sz="1200" b="1" dirty="0">
                <a:solidFill>
                  <a:srgbClr val="1F2328"/>
                </a:solidFill>
                <a:latin typeface="Arial" pitchFamily="34" charset="0"/>
                <a:ea typeface="Arial" pitchFamily="34" charset="-122"/>
                <a:cs typeface="Arial" pitchFamily="34" charset="-120"/>
              </a:rPr>
              <a:t>Bolakale Kawu</a:t>
            </a:r>
            <a:endParaRPr lang="en-US" sz="1200" dirty="0"/>
          </a:p>
          <a:p>
            <a:pPr marL="0" indent="0" algn="l">
              <a:buNone/>
            </a:pPr>
            <a:r>
              <a:rPr lang="en-US" sz="1200" dirty="0">
                <a:solidFill>
                  <a:srgbClr val="666B73"/>
                </a:solidFill>
                <a:latin typeface="Arial" pitchFamily="34" charset="0"/>
                <a:ea typeface="Arial" pitchFamily="34" charset="-122"/>
                <a:cs typeface="Arial" pitchFamily="34" charset="-120"/>
              </a:rPr>
              <a:t>PDP</a:t>
            </a:r>
            <a:endParaRPr lang="en-US" sz="1200" dirty="0"/>
          </a:p>
        </p:txBody>
      </p:sp>
      <p:sp>
        <p:nvSpPr>
          <p:cNvPr id="10" name="Figure"/>
          <p:cNvSpPr txBox="1"/>
          <p:nvPr/>
        </p:nvSpPr>
        <p:spPr>
          <a:xfrm>
            <a:off x="6035040" y="1597152"/>
            <a:ext cx="2560320" cy="777240"/>
          </a:xfrm>
          <a:prstGeom prst="rect">
            <a:avLst/>
          </a:prstGeom>
          <a:noFill/>
          <a:ln/>
        </p:spPr>
        <p:txBody>
          <a:bodyPr wrap="square" lIns="0" tIns="0" rIns="0" bIns="0" rtlCol="0" anchor="t"/>
          <a:lstStyle/>
          <a:p>
            <a:pPr marL="0" indent="0" algn="l">
              <a:buNone/>
            </a:pPr>
            <a:r>
              <a:rPr lang="en-US" sz="4800" dirty="0">
                <a:solidFill>
                  <a:srgbClr val="666B73"/>
                </a:solidFill>
                <a:latin typeface="Arial" pitchFamily="34" charset="0"/>
                <a:ea typeface="Arial" pitchFamily="34" charset="-122"/>
                <a:cs typeface="Arial" pitchFamily="34" charset="-120"/>
              </a:rPr>
              <a:t>3%</a:t>
            </a:r>
            <a:endParaRPr lang="en-US" sz="4800" dirty="0"/>
          </a:p>
        </p:txBody>
      </p:sp>
      <p:sp>
        <p:nvSpPr>
          <p:cNvPr id="11" name="Figure label"/>
          <p:cNvSpPr txBox="1"/>
          <p:nvPr/>
        </p:nvSpPr>
        <p:spPr>
          <a:xfrm>
            <a:off x="6035040" y="2401824"/>
            <a:ext cx="2560320" cy="457200"/>
          </a:xfrm>
          <a:prstGeom prst="rect">
            <a:avLst/>
          </a:prstGeom>
          <a:noFill/>
          <a:ln/>
        </p:spPr>
        <p:txBody>
          <a:bodyPr wrap="square" lIns="0" tIns="0" rIns="0" bIns="0" rtlCol="0" anchor="t"/>
          <a:lstStyle/>
          <a:p>
            <a:pPr marL="0" indent="0" algn="l">
              <a:buNone/>
            </a:pPr>
            <a:r>
              <a:rPr lang="en-US" sz="1200" b="1" dirty="0">
                <a:solidFill>
                  <a:srgbClr val="1F2328"/>
                </a:solidFill>
                <a:latin typeface="Arial" pitchFamily="34" charset="0"/>
                <a:ea typeface="Arial" pitchFamily="34" charset="-122"/>
                <a:cs typeface="Arial" pitchFamily="34" charset="-120"/>
              </a:rPr>
              <a:t>Other candidates</a:t>
            </a:r>
            <a:endParaRPr lang="en-US" sz="1200" dirty="0"/>
          </a:p>
          <a:p>
            <a:pPr marL="0" indent="0" algn="l">
              <a:buNone/>
            </a:pPr>
            <a:r>
              <a:rPr lang="en-US" sz="1200" dirty="0">
                <a:solidFill>
                  <a:srgbClr val="666B73"/>
                </a:solidFill>
                <a:latin typeface="Arial" pitchFamily="34" charset="0"/>
                <a:ea typeface="Arial" pitchFamily="34" charset="-122"/>
                <a:cs typeface="Arial" pitchFamily="34" charset="-120"/>
              </a:rPr>
              <a:t>ADC, SDP and others</a:t>
            </a:r>
            <a:endParaRPr lang="en-US" sz="1200" dirty="0"/>
          </a:p>
        </p:txBody>
      </p:sp>
      <p:sp>
        <p:nvSpPr>
          <p:cNvPr id="12" name="Key"/>
          <p:cNvSpPr txBox="1"/>
          <p:nvPr/>
        </p:nvSpPr>
        <p:spPr>
          <a:xfrm>
            <a:off x="548640" y="310591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Danladi, APC      </a:t>
            </a:r>
            <a:r>
              <a:rPr lang="en-US" sz="1300" dirty="0">
                <a:solidFill>
                  <a:srgbClr val="9CC3BF"/>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Kawu, PDP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Other candidates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Not yet decided      </a:t>
            </a:r>
            <a:endParaRPr lang="en-US" sz="1300" dirty="0"/>
          </a:p>
        </p:txBody>
      </p:sp>
      <p:sp>
        <p:nvSpPr>
          <p:cNvPr id="13" name="Label"/>
          <p:cNvSpPr txBox="1"/>
          <p:nvPr/>
        </p:nvSpPr>
        <p:spPr>
          <a:xfrm>
            <a:off x="548640" y="3471672"/>
            <a:ext cx="2286000" cy="50292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Everyone asked</a:t>
            </a:r>
            <a:endParaRPr lang="en-US" sz="1200" dirty="0"/>
          </a:p>
        </p:txBody>
      </p:sp>
      <p:sp>
        <p:nvSpPr>
          <p:cNvPr id="14" name="Bar segment"/>
          <p:cNvSpPr/>
          <p:nvPr/>
        </p:nvSpPr>
        <p:spPr>
          <a:xfrm>
            <a:off x="2926080" y="3547110"/>
            <a:ext cx="2524261" cy="352044"/>
          </a:xfrm>
          <a:prstGeom prst="rect">
            <a:avLst/>
          </a:prstGeom>
          <a:solidFill>
            <a:srgbClr val="145C5A"/>
          </a:solidFill>
          <a:ln/>
        </p:spPr>
        <p:txBody>
          <a:bodyPr/>
          <a:lstStyle/>
          <a:p>
            <a:endParaRPr/>
          </a:p>
        </p:txBody>
      </p:sp>
      <p:sp>
        <p:nvSpPr>
          <p:cNvPr id="15" name="Segment value"/>
          <p:cNvSpPr txBox="1"/>
          <p:nvPr/>
        </p:nvSpPr>
        <p:spPr>
          <a:xfrm>
            <a:off x="2926080" y="3547110"/>
            <a:ext cx="2524261" cy="352044"/>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43</a:t>
            </a:r>
            <a:endParaRPr lang="en-US" sz="1100" dirty="0"/>
          </a:p>
        </p:txBody>
      </p:sp>
      <p:sp>
        <p:nvSpPr>
          <p:cNvPr id="16" name="Bar segment"/>
          <p:cNvSpPr/>
          <p:nvPr/>
        </p:nvSpPr>
        <p:spPr>
          <a:xfrm>
            <a:off x="5450341" y="3547110"/>
            <a:ext cx="1389384" cy="352044"/>
          </a:xfrm>
          <a:prstGeom prst="rect">
            <a:avLst/>
          </a:prstGeom>
          <a:solidFill>
            <a:srgbClr val="9CC3BF"/>
          </a:solidFill>
          <a:ln/>
        </p:spPr>
        <p:txBody>
          <a:bodyPr/>
          <a:lstStyle/>
          <a:p>
            <a:endParaRPr/>
          </a:p>
        </p:txBody>
      </p:sp>
      <p:sp>
        <p:nvSpPr>
          <p:cNvPr id="17" name="Segment value"/>
          <p:cNvSpPr txBox="1"/>
          <p:nvPr/>
        </p:nvSpPr>
        <p:spPr>
          <a:xfrm>
            <a:off x="5450341" y="3547110"/>
            <a:ext cx="1389384" cy="352044"/>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24</a:t>
            </a:r>
            <a:endParaRPr lang="en-US" sz="1100" dirty="0"/>
          </a:p>
        </p:txBody>
      </p:sp>
      <p:sp>
        <p:nvSpPr>
          <p:cNvPr id="18" name="Bar segment"/>
          <p:cNvSpPr/>
          <p:nvPr/>
        </p:nvSpPr>
        <p:spPr>
          <a:xfrm>
            <a:off x="6839725" y="3547110"/>
            <a:ext cx="115857" cy="352044"/>
          </a:xfrm>
          <a:prstGeom prst="rect">
            <a:avLst/>
          </a:prstGeom>
          <a:solidFill>
            <a:srgbClr val="C4C8CC"/>
          </a:solidFill>
          <a:ln/>
        </p:spPr>
        <p:txBody>
          <a:bodyPr/>
          <a:lstStyle/>
          <a:p>
            <a:endParaRPr/>
          </a:p>
        </p:txBody>
      </p:sp>
      <p:sp>
        <p:nvSpPr>
          <p:cNvPr id="19" name="Bar segment"/>
          <p:cNvSpPr/>
          <p:nvPr/>
        </p:nvSpPr>
        <p:spPr>
          <a:xfrm>
            <a:off x="6955582" y="3547110"/>
            <a:ext cx="1822658" cy="352044"/>
          </a:xfrm>
          <a:prstGeom prst="rect">
            <a:avLst/>
          </a:prstGeom>
          <a:solidFill>
            <a:srgbClr val="EFF1F1"/>
          </a:solidFill>
          <a:ln/>
        </p:spPr>
        <p:txBody>
          <a:bodyPr/>
          <a:lstStyle/>
          <a:p>
            <a:endParaRPr/>
          </a:p>
        </p:txBody>
      </p:sp>
      <p:sp>
        <p:nvSpPr>
          <p:cNvPr id="20" name="Segment value"/>
          <p:cNvSpPr txBox="1"/>
          <p:nvPr/>
        </p:nvSpPr>
        <p:spPr>
          <a:xfrm>
            <a:off x="6955582" y="3547110"/>
            <a:ext cx="1822658" cy="352044"/>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31</a:t>
            </a:r>
            <a:endParaRPr lang="en-US" sz="1100" dirty="0"/>
          </a:p>
        </p:txBody>
      </p:sp>
      <p:sp>
        <p:nvSpPr>
          <p:cNvPr id="21" name="Label"/>
          <p:cNvSpPr txBox="1"/>
          <p:nvPr/>
        </p:nvSpPr>
        <p:spPr>
          <a:xfrm>
            <a:off x="548640" y="3974592"/>
            <a:ext cx="2286000" cy="50292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Voters who named a candidate</a:t>
            </a:r>
            <a:endParaRPr lang="en-US" sz="1200" dirty="0"/>
          </a:p>
        </p:txBody>
      </p:sp>
      <p:sp>
        <p:nvSpPr>
          <p:cNvPr id="22" name="Bar segment"/>
          <p:cNvSpPr/>
          <p:nvPr/>
        </p:nvSpPr>
        <p:spPr>
          <a:xfrm>
            <a:off x="2926080" y="4050030"/>
            <a:ext cx="3666055" cy="352044"/>
          </a:xfrm>
          <a:prstGeom prst="rect">
            <a:avLst/>
          </a:prstGeom>
          <a:solidFill>
            <a:srgbClr val="145C5A"/>
          </a:solidFill>
          <a:ln/>
        </p:spPr>
        <p:txBody>
          <a:bodyPr/>
          <a:lstStyle/>
          <a:p>
            <a:endParaRPr/>
          </a:p>
        </p:txBody>
      </p:sp>
      <p:sp>
        <p:nvSpPr>
          <p:cNvPr id="23" name="Segment value"/>
          <p:cNvSpPr txBox="1"/>
          <p:nvPr/>
        </p:nvSpPr>
        <p:spPr>
          <a:xfrm>
            <a:off x="2926080" y="4050030"/>
            <a:ext cx="3666055" cy="352044"/>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63</a:t>
            </a:r>
            <a:endParaRPr lang="en-US" sz="1100" dirty="0"/>
          </a:p>
        </p:txBody>
      </p:sp>
      <p:sp>
        <p:nvSpPr>
          <p:cNvPr id="24" name="Bar segment"/>
          <p:cNvSpPr/>
          <p:nvPr/>
        </p:nvSpPr>
        <p:spPr>
          <a:xfrm>
            <a:off x="6592135" y="4050030"/>
            <a:ext cx="2017842" cy="352044"/>
          </a:xfrm>
          <a:prstGeom prst="rect">
            <a:avLst/>
          </a:prstGeom>
          <a:solidFill>
            <a:srgbClr val="9CC3BF"/>
          </a:solidFill>
          <a:ln/>
        </p:spPr>
        <p:txBody>
          <a:bodyPr/>
          <a:lstStyle/>
          <a:p>
            <a:endParaRPr/>
          </a:p>
        </p:txBody>
      </p:sp>
      <p:sp>
        <p:nvSpPr>
          <p:cNvPr id="25" name="Segment value"/>
          <p:cNvSpPr txBox="1"/>
          <p:nvPr/>
        </p:nvSpPr>
        <p:spPr>
          <a:xfrm>
            <a:off x="6592135" y="4050030"/>
            <a:ext cx="2017842" cy="352044"/>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34</a:t>
            </a:r>
            <a:endParaRPr lang="en-US" sz="1100" dirty="0"/>
          </a:p>
        </p:txBody>
      </p:sp>
      <p:sp>
        <p:nvSpPr>
          <p:cNvPr id="26" name="Bar segment"/>
          <p:cNvSpPr/>
          <p:nvPr/>
        </p:nvSpPr>
        <p:spPr>
          <a:xfrm>
            <a:off x="8609977" y="4050030"/>
            <a:ext cx="168263" cy="352044"/>
          </a:xfrm>
          <a:prstGeom prst="rect">
            <a:avLst/>
          </a:prstGeom>
          <a:solidFill>
            <a:srgbClr val="C4C8CC"/>
          </a:solidFill>
          <a:ln/>
        </p:spPr>
        <p:txBody>
          <a:bodyPr/>
          <a:lstStyle/>
          <a:p>
            <a:endParaRPr/>
          </a:p>
        </p:txBody>
      </p:sp>
      <p:sp>
        <p:nvSpPr>
          <p:cNvPr id="27" name="Label"/>
          <p:cNvSpPr txBox="1"/>
          <p:nvPr/>
        </p:nvSpPr>
        <p:spPr>
          <a:xfrm>
            <a:off x="548640" y="4477512"/>
            <a:ext cx="2286000" cy="50292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If the undecided split evenly</a:t>
            </a:r>
            <a:endParaRPr lang="en-US" sz="1200" dirty="0"/>
          </a:p>
        </p:txBody>
      </p:sp>
      <p:sp>
        <p:nvSpPr>
          <p:cNvPr id="28" name="Bar segment"/>
          <p:cNvSpPr/>
          <p:nvPr/>
        </p:nvSpPr>
        <p:spPr>
          <a:xfrm>
            <a:off x="2926080" y="4552950"/>
            <a:ext cx="3435590" cy="352044"/>
          </a:xfrm>
          <a:prstGeom prst="rect">
            <a:avLst/>
          </a:prstGeom>
          <a:solidFill>
            <a:srgbClr val="145C5A"/>
          </a:solidFill>
          <a:ln/>
        </p:spPr>
        <p:txBody>
          <a:bodyPr/>
          <a:lstStyle/>
          <a:p>
            <a:endParaRPr/>
          </a:p>
        </p:txBody>
      </p:sp>
      <p:sp>
        <p:nvSpPr>
          <p:cNvPr id="29" name="Segment value"/>
          <p:cNvSpPr txBox="1"/>
          <p:nvPr/>
        </p:nvSpPr>
        <p:spPr>
          <a:xfrm>
            <a:off x="2926080" y="4552950"/>
            <a:ext cx="3435590" cy="352044"/>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59</a:t>
            </a:r>
            <a:endParaRPr lang="en-US" sz="1100" dirty="0"/>
          </a:p>
        </p:txBody>
      </p:sp>
      <p:sp>
        <p:nvSpPr>
          <p:cNvPr id="30" name="Bar segment"/>
          <p:cNvSpPr/>
          <p:nvPr/>
        </p:nvSpPr>
        <p:spPr>
          <a:xfrm>
            <a:off x="6361670" y="4552950"/>
            <a:ext cx="2300713" cy="352044"/>
          </a:xfrm>
          <a:prstGeom prst="rect">
            <a:avLst/>
          </a:prstGeom>
          <a:solidFill>
            <a:srgbClr val="9CC3BF"/>
          </a:solidFill>
          <a:ln/>
        </p:spPr>
        <p:txBody>
          <a:bodyPr/>
          <a:lstStyle/>
          <a:p>
            <a:endParaRPr/>
          </a:p>
        </p:txBody>
      </p:sp>
      <p:sp>
        <p:nvSpPr>
          <p:cNvPr id="31" name="Segment value"/>
          <p:cNvSpPr txBox="1"/>
          <p:nvPr/>
        </p:nvSpPr>
        <p:spPr>
          <a:xfrm>
            <a:off x="6361670" y="4552950"/>
            <a:ext cx="2300713" cy="352044"/>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39</a:t>
            </a:r>
            <a:endParaRPr lang="en-US" sz="1100" dirty="0"/>
          </a:p>
        </p:txBody>
      </p:sp>
      <p:sp>
        <p:nvSpPr>
          <p:cNvPr id="32" name="Bar segment"/>
          <p:cNvSpPr/>
          <p:nvPr/>
        </p:nvSpPr>
        <p:spPr>
          <a:xfrm>
            <a:off x="8662383" y="4552950"/>
            <a:ext cx="115857" cy="352044"/>
          </a:xfrm>
          <a:prstGeom prst="rect">
            <a:avLst/>
          </a:prstGeom>
          <a:solidFill>
            <a:srgbClr val="C4C8CC"/>
          </a:solidFill>
          <a:ln/>
        </p:spPr>
        <p:txBody>
          <a:bodyPr/>
          <a:lstStyle/>
          <a:p>
            <a:endParaRPr/>
          </a:p>
        </p:txBody>
      </p:sp>
      <p:sp>
        <p:nvSpPr>
          <p:cNvPr id="33" name="Note"/>
          <p:cNvSpPr txBox="1"/>
          <p:nvPr/>
        </p:nvSpPr>
        <p:spPr>
          <a:xfrm>
            <a:off x="548640" y="5071872"/>
            <a:ext cx="8229600" cy="548640"/>
          </a:xfrm>
          <a:prstGeom prst="rect">
            <a:avLst/>
          </a:prstGeom>
          <a:noFill/>
          <a:ln/>
        </p:spPr>
        <p:txBody>
          <a:bodyPr wrap="square" lIns="0" tIns="0" rIns="0" bIns="0" rtlCol="0" anchor="t"/>
          <a:lstStyle/>
          <a:p>
            <a:pPr marL="0" indent="0" algn="l">
              <a:buNone/>
            </a:pPr>
            <a:r>
              <a:rPr lang="en-US" sz="1100" dirty="0">
                <a:solidFill>
                  <a:srgbClr val="666B73"/>
                </a:solidFill>
                <a:latin typeface="Arial" pitchFamily="34" charset="0"/>
                <a:ea typeface="Arial" pitchFamily="34" charset="-122"/>
                <a:cs typeface="Arial" pitchFamily="34" charset="-120"/>
              </a:rPr>
              <a:t>The top bar is everyone we asked. The middle bar sets aside the voters who have not decided. The bottom bar shows the result if they split equally between Danladi and </a:t>
            </a:r>
            <a:r>
              <a:rPr lang="en-US" sz="1100" dirty="0" err="1">
                <a:solidFill>
                  <a:srgbClr val="666B73"/>
                </a:solidFill>
                <a:latin typeface="Arial" pitchFamily="34" charset="0"/>
                <a:ea typeface="Arial" pitchFamily="34" charset="-122"/>
                <a:cs typeface="Arial" pitchFamily="34" charset="-120"/>
              </a:rPr>
              <a:t>Kawu</a:t>
            </a:r>
            <a:r>
              <a:rPr lang="en-US" sz="1100" dirty="0">
                <a:solidFill>
                  <a:srgbClr val="666B73"/>
                </a:solidFill>
                <a:latin typeface="Arial" pitchFamily="34" charset="0"/>
                <a:ea typeface="Arial" pitchFamily="34" charset="-122"/>
                <a:cs typeface="Arial" pitchFamily="34" charset="-120"/>
              </a:rPr>
              <a:t>.</a:t>
            </a:r>
            <a:endParaRPr lang="en-US" sz="1100" dirty="0"/>
          </a:p>
        </p:txBody>
      </p:sp>
      <p:sp>
        <p:nvSpPr>
          <p:cNvPr id="34" name="Point"/>
          <p:cNvSpPr txBox="1"/>
          <p:nvPr/>
        </p:nvSpPr>
        <p:spPr>
          <a:xfrm>
            <a:off x="9144000" y="3471672"/>
            <a:ext cx="2514600" cy="585216"/>
          </a:xfrm>
          <a:prstGeom prst="rect">
            <a:avLst/>
          </a:prstGeom>
          <a:noFill/>
          <a:ln/>
        </p:spPr>
        <p:txBody>
          <a:bodyPr wrap="square" lIns="0" tIns="0" rIns="0" bIns="0" rtlCol="0" anchor="t"/>
          <a:lstStyle/>
          <a:p>
            <a:pPr marL="0" indent="0" algn="l">
              <a:buNone/>
            </a:pPr>
            <a:r>
              <a:rPr lang="en-US" sz="1200" b="1" dirty="0">
                <a:solidFill>
                  <a:srgbClr val="1F2328"/>
                </a:solidFill>
                <a:latin typeface="Arial" pitchFamily="34" charset="0"/>
                <a:ea typeface="Arial" pitchFamily="34" charset="-122"/>
                <a:cs typeface="Arial" pitchFamily="34" charset="-120"/>
              </a:rPr>
              <a:t>What would change it. </a:t>
            </a:r>
            <a:r>
              <a:rPr lang="en-US" sz="1200" dirty="0">
                <a:solidFill>
                  <a:srgbClr val="1F2328"/>
                </a:solidFill>
                <a:latin typeface="Arial" pitchFamily="34" charset="0"/>
                <a:ea typeface="Arial" pitchFamily="34" charset="-122"/>
                <a:cs typeface="Arial" pitchFamily="34" charset="-120"/>
              </a:rPr>
              <a:t>Kawu would need about 81 of every 100 undecided voters just to draw level.</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Governorship vote among everyone asked</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Danladi is the choice of 43% of registered voters and Kawu of 24%. 31% have not decided or would not say, more than Kawu's whole vote.</a:t>
            </a:r>
            <a:endParaRPr lang="en-US" sz="1400" dirty="0"/>
          </a:p>
        </p:txBody>
      </p:sp>
      <p:sp>
        <p:nvSpPr>
          <p:cNvPr id="6" name="Label"/>
          <p:cNvSpPr txBox="1"/>
          <p:nvPr/>
        </p:nvSpPr>
        <p:spPr>
          <a:xfrm>
            <a:off x="548640" y="1780032"/>
            <a:ext cx="2560320" cy="502920"/>
          </a:xfrm>
          <a:prstGeom prst="rect">
            <a:avLst/>
          </a:prstGeom>
          <a:noFill/>
          <a:ln/>
        </p:spPr>
        <p:txBody>
          <a:bodyPr wrap="square" lIns="0" tIns="0" rIns="0" bIns="0" rtlCol="0" anchor="ctr"/>
          <a:lstStyle/>
          <a:p>
            <a:pPr marL="0" indent="0" algn="l">
              <a:buNone/>
            </a:pPr>
            <a:r>
              <a:rPr lang="en-US" sz="1300" dirty="0">
                <a:solidFill>
                  <a:srgbClr val="1F2328"/>
                </a:solidFill>
                <a:latin typeface="Arial" pitchFamily="34" charset="0"/>
                <a:ea typeface="Arial" pitchFamily="34" charset="-122"/>
                <a:cs typeface="Arial" pitchFamily="34" charset="-120"/>
              </a:rPr>
              <a:t>Salihu Yakubu Danladi, APC</a:t>
            </a:r>
            <a:endParaRPr lang="en-US" sz="1300" dirty="0"/>
          </a:p>
        </p:txBody>
      </p:sp>
      <p:sp>
        <p:nvSpPr>
          <p:cNvPr id="7" name="Bar track"/>
          <p:cNvSpPr/>
          <p:nvPr/>
        </p:nvSpPr>
        <p:spPr>
          <a:xfrm>
            <a:off x="3200400" y="1875587"/>
            <a:ext cx="4114800" cy="311810"/>
          </a:xfrm>
          <a:prstGeom prst="rect">
            <a:avLst/>
          </a:prstGeom>
          <a:solidFill>
            <a:srgbClr val="EFF1F1"/>
          </a:solidFill>
          <a:ln/>
        </p:spPr>
        <p:txBody>
          <a:bodyPr/>
          <a:lstStyle/>
          <a:p>
            <a:endParaRPr/>
          </a:p>
        </p:txBody>
      </p:sp>
      <p:sp>
        <p:nvSpPr>
          <p:cNvPr id="8" name="Bar"/>
          <p:cNvSpPr/>
          <p:nvPr/>
        </p:nvSpPr>
        <p:spPr>
          <a:xfrm>
            <a:off x="3200400" y="1875587"/>
            <a:ext cx="3549741" cy="311810"/>
          </a:xfrm>
          <a:prstGeom prst="rect">
            <a:avLst/>
          </a:prstGeom>
          <a:solidFill>
            <a:srgbClr val="145C5A"/>
          </a:solidFill>
          <a:ln/>
        </p:spPr>
        <p:txBody>
          <a:bodyPr/>
          <a:lstStyle/>
          <a:p>
            <a:endParaRPr/>
          </a:p>
        </p:txBody>
      </p:sp>
      <p:sp>
        <p:nvSpPr>
          <p:cNvPr id="9" name="Value"/>
          <p:cNvSpPr txBox="1"/>
          <p:nvPr/>
        </p:nvSpPr>
        <p:spPr>
          <a:xfrm>
            <a:off x="7388352" y="1780032"/>
            <a:ext cx="731520" cy="502920"/>
          </a:xfrm>
          <a:prstGeom prst="rect">
            <a:avLst/>
          </a:prstGeom>
          <a:noFill/>
          <a:ln/>
        </p:spPr>
        <p:txBody>
          <a:bodyPr wrap="square" lIns="0" tIns="0" rIns="0" bIns="0" rtlCol="0" anchor="ctr"/>
          <a:lstStyle/>
          <a:p>
            <a:pPr marL="0" indent="0" algn="l">
              <a:buNone/>
            </a:pPr>
            <a:r>
              <a:rPr lang="en-US" sz="1300" b="1" dirty="0">
                <a:solidFill>
                  <a:srgbClr val="1F2328"/>
                </a:solidFill>
                <a:latin typeface="Arial" pitchFamily="34" charset="0"/>
                <a:ea typeface="Arial" pitchFamily="34" charset="-122"/>
                <a:cs typeface="Arial" pitchFamily="34" charset="-120"/>
              </a:rPr>
              <a:t>43%</a:t>
            </a:r>
            <a:endParaRPr lang="en-US" sz="1300" dirty="0"/>
          </a:p>
        </p:txBody>
      </p:sp>
      <p:sp>
        <p:nvSpPr>
          <p:cNvPr id="10" name="Label"/>
          <p:cNvSpPr txBox="1"/>
          <p:nvPr/>
        </p:nvSpPr>
        <p:spPr>
          <a:xfrm>
            <a:off x="548640" y="2282952"/>
            <a:ext cx="2560320" cy="502920"/>
          </a:xfrm>
          <a:prstGeom prst="rect">
            <a:avLst/>
          </a:prstGeom>
          <a:noFill/>
          <a:ln/>
        </p:spPr>
        <p:txBody>
          <a:bodyPr wrap="square" lIns="0" tIns="0" rIns="0" bIns="0" rtlCol="0" anchor="ctr"/>
          <a:lstStyle/>
          <a:p>
            <a:pPr marL="0" indent="0" algn="l">
              <a:buNone/>
            </a:pPr>
            <a:r>
              <a:rPr lang="en-US" sz="1300" dirty="0">
                <a:solidFill>
                  <a:srgbClr val="1F2328"/>
                </a:solidFill>
                <a:latin typeface="Arial" pitchFamily="34" charset="0"/>
                <a:ea typeface="Arial" pitchFamily="34" charset="-122"/>
                <a:cs typeface="Arial" pitchFamily="34" charset="-120"/>
              </a:rPr>
              <a:t>Bolakale Kawu, PDP</a:t>
            </a:r>
            <a:endParaRPr lang="en-US" sz="1300" dirty="0"/>
          </a:p>
        </p:txBody>
      </p:sp>
      <p:sp>
        <p:nvSpPr>
          <p:cNvPr id="11" name="Bar track"/>
          <p:cNvSpPr/>
          <p:nvPr/>
        </p:nvSpPr>
        <p:spPr>
          <a:xfrm>
            <a:off x="3200400" y="2378507"/>
            <a:ext cx="4114800" cy="311810"/>
          </a:xfrm>
          <a:prstGeom prst="rect">
            <a:avLst/>
          </a:prstGeom>
          <a:solidFill>
            <a:srgbClr val="EFF1F1"/>
          </a:solidFill>
          <a:ln/>
        </p:spPr>
        <p:txBody>
          <a:bodyPr/>
          <a:lstStyle/>
          <a:p>
            <a:endParaRPr/>
          </a:p>
        </p:txBody>
      </p:sp>
      <p:sp>
        <p:nvSpPr>
          <p:cNvPr id="12" name="Bar"/>
          <p:cNvSpPr/>
          <p:nvPr/>
        </p:nvSpPr>
        <p:spPr>
          <a:xfrm>
            <a:off x="3200400" y="2378507"/>
            <a:ext cx="1953821" cy="311810"/>
          </a:xfrm>
          <a:prstGeom prst="rect">
            <a:avLst/>
          </a:prstGeom>
          <a:solidFill>
            <a:srgbClr val="9CC3BF"/>
          </a:solidFill>
          <a:ln/>
        </p:spPr>
        <p:txBody>
          <a:bodyPr/>
          <a:lstStyle/>
          <a:p>
            <a:endParaRPr/>
          </a:p>
        </p:txBody>
      </p:sp>
      <p:sp>
        <p:nvSpPr>
          <p:cNvPr id="13" name="Value"/>
          <p:cNvSpPr txBox="1"/>
          <p:nvPr/>
        </p:nvSpPr>
        <p:spPr>
          <a:xfrm>
            <a:off x="7388352" y="2282952"/>
            <a:ext cx="731520" cy="502920"/>
          </a:xfrm>
          <a:prstGeom prst="rect">
            <a:avLst/>
          </a:prstGeom>
          <a:noFill/>
          <a:ln/>
        </p:spPr>
        <p:txBody>
          <a:bodyPr wrap="square" lIns="0" tIns="0" rIns="0" bIns="0" rtlCol="0" anchor="ctr"/>
          <a:lstStyle/>
          <a:p>
            <a:pPr marL="0" indent="0" algn="l">
              <a:buNone/>
            </a:pPr>
            <a:r>
              <a:rPr lang="en-US" sz="1300" b="1" dirty="0">
                <a:solidFill>
                  <a:srgbClr val="1F2328"/>
                </a:solidFill>
                <a:latin typeface="Arial" pitchFamily="34" charset="0"/>
                <a:ea typeface="Arial" pitchFamily="34" charset="-122"/>
                <a:cs typeface="Arial" pitchFamily="34" charset="-120"/>
              </a:rPr>
              <a:t>24%</a:t>
            </a:r>
            <a:endParaRPr lang="en-US" sz="1300" dirty="0"/>
          </a:p>
        </p:txBody>
      </p:sp>
      <p:sp>
        <p:nvSpPr>
          <p:cNvPr id="14" name="Label"/>
          <p:cNvSpPr txBox="1"/>
          <p:nvPr/>
        </p:nvSpPr>
        <p:spPr>
          <a:xfrm>
            <a:off x="548640" y="2785872"/>
            <a:ext cx="2560320" cy="502920"/>
          </a:xfrm>
          <a:prstGeom prst="rect">
            <a:avLst/>
          </a:prstGeom>
          <a:noFill/>
          <a:ln/>
        </p:spPr>
        <p:txBody>
          <a:bodyPr wrap="square" lIns="0" tIns="0" rIns="0" bIns="0" rtlCol="0" anchor="ctr"/>
          <a:lstStyle/>
          <a:p>
            <a:pPr marL="0" indent="0" algn="l">
              <a:buNone/>
            </a:pPr>
            <a:r>
              <a:rPr lang="en-US" sz="1300" dirty="0">
                <a:solidFill>
                  <a:srgbClr val="1F2328"/>
                </a:solidFill>
                <a:latin typeface="Arial" pitchFamily="34" charset="0"/>
                <a:ea typeface="Arial" pitchFamily="34" charset="-122"/>
                <a:cs typeface="Arial" pitchFamily="34" charset="-120"/>
              </a:rPr>
              <a:t>Zakari Mohammed, ADC</a:t>
            </a:r>
            <a:endParaRPr lang="en-US" sz="1300" dirty="0"/>
          </a:p>
        </p:txBody>
      </p:sp>
      <p:sp>
        <p:nvSpPr>
          <p:cNvPr id="15" name="Bar track"/>
          <p:cNvSpPr/>
          <p:nvPr/>
        </p:nvSpPr>
        <p:spPr>
          <a:xfrm>
            <a:off x="3200400" y="2881427"/>
            <a:ext cx="4114800" cy="311810"/>
          </a:xfrm>
          <a:prstGeom prst="rect">
            <a:avLst/>
          </a:prstGeom>
          <a:solidFill>
            <a:srgbClr val="EFF1F1"/>
          </a:solidFill>
          <a:ln/>
        </p:spPr>
        <p:txBody>
          <a:bodyPr/>
          <a:lstStyle/>
          <a:p>
            <a:endParaRPr/>
          </a:p>
        </p:txBody>
      </p:sp>
      <p:sp>
        <p:nvSpPr>
          <p:cNvPr id="16" name="Bar"/>
          <p:cNvSpPr/>
          <p:nvPr/>
        </p:nvSpPr>
        <p:spPr>
          <a:xfrm>
            <a:off x="3200400" y="2881427"/>
            <a:ext cx="94711" cy="311810"/>
          </a:xfrm>
          <a:prstGeom prst="rect">
            <a:avLst/>
          </a:prstGeom>
          <a:solidFill>
            <a:srgbClr val="C4C8CC"/>
          </a:solidFill>
          <a:ln/>
        </p:spPr>
        <p:txBody>
          <a:bodyPr/>
          <a:lstStyle/>
          <a:p>
            <a:endParaRPr/>
          </a:p>
        </p:txBody>
      </p:sp>
      <p:sp>
        <p:nvSpPr>
          <p:cNvPr id="17" name="Value"/>
          <p:cNvSpPr txBox="1"/>
          <p:nvPr/>
        </p:nvSpPr>
        <p:spPr>
          <a:xfrm>
            <a:off x="7388352" y="2785872"/>
            <a:ext cx="731520" cy="502920"/>
          </a:xfrm>
          <a:prstGeom prst="rect">
            <a:avLst/>
          </a:prstGeom>
          <a:noFill/>
          <a:ln/>
        </p:spPr>
        <p:txBody>
          <a:bodyPr wrap="square" lIns="0" tIns="0" rIns="0" bIns="0" rtlCol="0" anchor="ctr"/>
          <a:lstStyle/>
          <a:p>
            <a:pPr marL="0" indent="0" algn="l">
              <a:buNone/>
            </a:pPr>
            <a:r>
              <a:rPr lang="en-US" sz="1300" b="1" dirty="0">
                <a:solidFill>
                  <a:srgbClr val="1F2328"/>
                </a:solidFill>
                <a:latin typeface="Arial" pitchFamily="34" charset="0"/>
                <a:ea typeface="Arial" pitchFamily="34" charset="-122"/>
                <a:cs typeface="Arial" pitchFamily="34" charset="-120"/>
              </a:rPr>
              <a:t>1%</a:t>
            </a:r>
            <a:endParaRPr lang="en-US" sz="1300" dirty="0"/>
          </a:p>
        </p:txBody>
      </p:sp>
      <p:sp>
        <p:nvSpPr>
          <p:cNvPr id="18" name="Label"/>
          <p:cNvSpPr txBox="1"/>
          <p:nvPr/>
        </p:nvSpPr>
        <p:spPr>
          <a:xfrm>
            <a:off x="548640" y="3288792"/>
            <a:ext cx="2560320" cy="502920"/>
          </a:xfrm>
          <a:prstGeom prst="rect">
            <a:avLst/>
          </a:prstGeom>
          <a:noFill/>
          <a:ln/>
        </p:spPr>
        <p:txBody>
          <a:bodyPr wrap="square" lIns="0" tIns="0" rIns="0" bIns="0" rtlCol="0" anchor="ctr"/>
          <a:lstStyle/>
          <a:p>
            <a:pPr marL="0" indent="0" algn="l">
              <a:buNone/>
            </a:pPr>
            <a:r>
              <a:rPr lang="en-US" sz="1300" dirty="0">
                <a:solidFill>
                  <a:srgbClr val="1F2328"/>
                </a:solidFill>
                <a:latin typeface="Arial" pitchFamily="34" charset="0"/>
                <a:ea typeface="Arial" pitchFamily="34" charset="-122"/>
                <a:cs typeface="Arial" pitchFamily="34" charset="-120"/>
              </a:rPr>
              <a:t>Ridwan Apaokagi, SDP</a:t>
            </a:r>
            <a:endParaRPr lang="en-US" sz="1300" dirty="0"/>
          </a:p>
        </p:txBody>
      </p:sp>
      <p:sp>
        <p:nvSpPr>
          <p:cNvPr id="19" name="Bar track"/>
          <p:cNvSpPr/>
          <p:nvPr/>
        </p:nvSpPr>
        <p:spPr>
          <a:xfrm>
            <a:off x="3200400" y="3384347"/>
            <a:ext cx="4114800" cy="311810"/>
          </a:xfrm>
          <a:prstGeom prst="rect">
            <a:avLst/>
          </a:prstGeom>
          <a:solidFill>
            <a:srgbClr val="EFF1F1"/>
          </a:solidFill>
          <a:ln/>
        </p:spPr>
        <p:txBody>
          <a:bodyPr/>
          <a:lstStyle/>
          <a:p>
            <a:endParaRPr/>
          </a:p>
        </p:txBody>
      </p:sp>
      <p:sp>
        <p:nvSpPr>
          <p:cNvPr id="20" name="Bar"/>
          <p:cNvSpPr/>
          <p:nvPr/>
        </p:nvSpPr>
        <p:spPr>
          <a:xfrm>
            <a:off x="3200400" y="3384347"/>
            <a:ext cx="48457" cy="311810"/>
          </a:xfrm>
          <a:prstGeom prst="rect">
            <a:avLst/>
          </a:prstGeom>
          <a:solidFill>
            <a:srgbClr val="C4C8CC"/>
          </a:solidFill>
          <a:ln/>
        </p:spPr>
        <p:txBody>
          <a:bodyPr/>
          <a:lstStyle/>
          <a:p>
            <a:endParaRPr/>
          </a:p>
        </p:txBody>
      </p:sp>
      <p:sp>
        <p:nvSpPr>
          <p:cNvPr id="21" name="Value"/>
          <p:cNvSpPr txBox="1"/>
          <p:nvPr/>
        </p:nvSpPr>
        <p:spPr>
          <a:xfrm>
            <a:off x="7388352" y="3288792"/>
            <a:ext cx="731520" cy="502920"/>
          </a:xfrm>
          <a:prstGeom prst="rect">
            <a:avLst/>
          </a:prstGeom>
          <a:noFill/>
          <a:ln/>
        </p:spPr>
        <p:txBody>
          <a:bodyPr wrap="square" lIns="0" tIns="0" rIns="0" bIns="0" rtlCol="0" anchor="ctr"/>
          <a:lstStyle/>
          <a:p>
            <a:pPr marL="0" indent="0" algn="l">
              <a:buNone/>
            </a:pPr>
            <a:r>
              <a:rPr lang="en-US" sz="1300" b="1" dirty="0">
                <a:solidFill>
                  <a:srgbClr val="1F2328"/>
                </a:solidFill>
                <a:latin typeface="Arial" pitchFamily="34" charset="0"/>
                <a:ea typeface="Arial" pitchFamily="34" charset="-122"/>
                <a:cs typeface="Arial" pitchFamily="34" charset="-120"/>
              </a:rPr>
              <a:t>0.6%</a:t>
            </a:r>
            <a:endParaRPr lang="en-US" sz="1300" dirty="0"/>
          </a:p>
        </p:txBody>
      </p:sp>
      <p:sp>
        <p:nvSpPr>
          <p:cNvPr id="22" name="Label"/>
          <p:cNvSpPr txBox="1"/>
          <p:nvPr/>
        </p:nvSpPr>
        <p:spPr>
          <a:xfrm>
            <a:off x="548640" y="3791712"/>
            <a:ext cx="2560320" cy="502920"/>
          </a:xfrm>
          <a:prstGeom prst="rect">
            <a:avLst/>
          </a:prstGeom>
          <a:noFill/>
          <a:ln/>
        </p:spPr>
        <p:txBody>
          <a:bodyPr wrap="square" lIns="0" tIns="0" rIns="0" bIns="0" rtlCol="0" anchor="ctr"/>
          <a:lstStyle/>
          <a:p>
            <a:pPr marL="0" indent="0" algn="l">
              <a:buNone/>
            </a:pPr>
            <a:r>
              <a:rPr lang="en-US" sz="1300" dirty="0">
                <a:solidFill>
                  <a:srgbClr val="1F2328"/>
                </a:solidFill>
                <a:latin typeface="Arial" pitchFamily="34" charset="0"/>
                <a:ea typeface="Arial" pitchFamily="34" charset="-122"/>
                <a:cs typeface="Arial" pitchFamily="34" charset="-120"/>
              </a:rPr>
              <a:t>Someone else</a:t>
            </a:r>
            <a:endParaRPr lang="en-US" sz="1300" dirty="0"/>
          </a:p>
        </p:txBody>
      </p:sp>
      <p:sp>
        <p:nvSpPr>
          <p:cNvPr id="23" name="Bar track"/>
          <p:cNvSpPr/>
          <p:nvPr/>
        </p:nvSpPr>
        <p:spPr>
          <a:xfrm>
            <a:off x="3200400" y="3887267"/>
            <a:ext cx="4114800" cy="311810"/>
          </a:xfrm>
          <a:prstGeom prst="rect">
            <a:avLst/>
          </a:prstGeom>
          <a:solidFill>
            <a:srgbClr val="EFF1F1"/>
          </a:solidFill>
          <a:ln/>
        </p:spPr>
        <p:txBody>
          <a:bodyPr/>
          <a:lstStyle/>
          <a:p>
            <a:endParaRPr/>
          </a:p>
        </p:txBody>
      </p:sp>
      <p:sp>
        <p:nvSpPr>
          <p:cNvPr id="24" name="Bar"/>
          <p:cNvSpPr/>
          <p:nvPr/>
        </p:nvSpPr>
        <p:spPr>
          <a:xfrm>
            <a:off x="3200400" y="3887267"/>
            <a:ext cx="19756" cy="311810"/>
          </a:xfrm>
          <a:prstGeom prst="rect">
            <a:avLst/>
          </a:prstGeom>
          <a:solidFill>
            <a:srgbClr val="C4C8CC"/>
          </a:solidFill>
          <a:ln/>
        </p:spPr>
        <p:txBody>
          <a:bodyPr/>
          <a:lstStyle/>
          <a:p>
            <a:endParaRPr/>
          </a:p>
        </p:txBody>
      </p:sp>
      <p:sp>
        <p:nvSpPr>
          <p:cNvPr id="25" name="Value"/>
          <p:cNvSpPr txBox="1"/>
          <p:nvPr/>
        </p:nvSpPr>
        <p:spPr>
          <a:xfrm>
            <a:off x="7388352" y="3791712"/>
            <a:ext cx="731520" cy="502920"/>
          </a:xfrm>
          <a:prstGeom prst="rect">
            <a:avLst/>
          </a:prstGeom>
          <a:noFill/>
          <a:ln/>
        </p:spPr>
        <p:txBody>
          <a:bodyPr wrap="square" lIns="0" tIns="0" rIns="0" bIns="0" rtlCol="0" anchor="ctr"/>
          <a:lstStyle/>
          <a:p>
            <a:pPr marL="0" indent="0" algn="l">
              <a:buNone/>
            </a:pPr>
            <a:r>
              <a:rPr lang="en-US" sz="1300" b="1" dirty="0">
                <a:solidFill>
                  <a:srgbClr val="1F2328"/>
                </a:solidFill>
                <a:latin typeface="Arial" pitchFamily="34" charset="0"/>
                <a:ea typeface="Arial" pitchFamily="34" charset="-122"/>
                <a:cs typeface="Arial" pitchFamily="34" charset="-120"/>
              </a:rPr>
              <a:t>0.2%</a:t>
            </a:r>
            <a:endParaRPr lang="en-US" sz="1300" dirty="0"/>
          </a:p>
        </p:txBody>
      </p:sp>
      <p:sp>
        <p:nvSpPr>
          <p:cNvPr id="26" name="Label"/>
          <p:cNvSpPr txBox="1"/>
          <p:nvPr/>
        </p:nvSpPr>
        <p:spPr>
          <a:xfrm>
            <a:off x="548640" y="4294632"/>
            <a:ext cx="2560320" cy="502920"/>
          </a:xfrm>
          <a:prstGeom prst="rect">
            <a:avLst/>
          </a:prstGeom>
          <a:noFill/>
          <a:ln/>
        </p:spPr>
        <p:txBody>
          <a:bodyPr wrap="square" lIns="0" tIns="0" rIns="0" bIns="0" rtlCol="0" anchor="ctr"/>
          <a:lstStyle/>
          <a:p>
            <a:pPr marL="0" indent="0" algn="l">
              <a:buNone/>
            </a:pPr>
            <a:r>
              <a:rPr lang="en-US" sz="1300" dirty="0">
                <a:solidFill>
                  <a:srgbClr val="1F2328"/>
                </a:solidFill>
                <a:latin typeface="Arial" pitchFamily="34" charset="0"/>
                <a:ea typeface="Arial" pitchFamily="34" charset="-122"/>
                <a:cs typeface="Arial" pitchFamily="34" charset="-120"/>
              </a:rPr>
              <a:t>Have not decided</a:t>
            </a:r>
            <a:endParaRPr lang="en-US" sz="1300" dirty="0"/>
          </a:p>
        </p:txBody>
      </p:sp>
      <p:sp>
        <p:nvSpPr>
          <p:cNvPr id="27" name="Bar track"/>
          <p:cNvSpPr/>
          <p:nvPr/>
        </p:nvSpPr>
        <p:spPr>
          <a:xfrm>
            <a:off x="3200400" y="4390187"/>
            <a:ext cx="4114800" cy="311810"/>
          </a:xfrm>
          <a:prstGeom prst="rect">
            <a:avLst/>
          </a:prstGeom>
          <a:solidFill>
            <a:srgbClr val="EFF1F1"/>
          </a:solidFill>
          <a:ln/>
        </p:spPr>
        <p:txBody>
          <a:bodyPr/>
          <a:lstStyle/>
          <a:p>
            <a:endParaRPr/>
          </a:p>
        </p:txBody>
      </p:sp>
      <p:sp>
        <p:nvSpPr>
          <p:cNvPr id="28" name="Bar"/>
          <p:cNvSpPr/>
          <p:nvPr/>
        </p:nvSpPr>
        <p:spPr>
          <a:xfrm>
            <a:off x="3200400" y="4390187"/>
            <a:ext cx="1980982" cy="311810"/>
          </a:xfrm>
          <a:prstGeom prst="rect">
            <a:avLst/>
          </a:prstGeom>
          <a:solidFill>
            <a:srgbClr val="C4C8CC"/>
          </a:solidFill>
          <a:ln/>
        </p:spPr>
        <p:txBody>
          <a:bodyPr/>
          <a:lstStyle/>
          <a:p>
            <a:endParaRPr/>
          </a:p>
        </p:txBody>
      </p:sp>
      <p:sp>
        <p:nvSpPr>
          <p:cNvPr id="29" name="Value"/>
          <p:cNvSpPr txBox="1"/>
          <p:nvPr/>
        </p:nvSpPr>
        <p:spPr>
          <a:xfrm>
            <a:off x="7388352" y="4294632"/>
            <a:ext cx="731520" cy="502920"/>
          </a:xfrm>
          <a:prstGeom prst="rect">
            <a:avLst/>
          </a:prstGeom>
          <a:noFill/>
          <a:ln/>
        </p:spPr>
        <p:txBody>
          <a:bodyPr wrap="square" lIns="0" tIns="0" rIns="0" bIns="0" rtlCol="0" anchor="ctr"/>
          <a:lstStyle/>
          <a:p>
            <a:pPr marL="0" indent="0" algn="l">
              <a:buNone/>
            </a:pPr>
            <a:r>
              <a:rPr lang="en-US" sz="1300" b="1" dirty="0">
                <a:solidFill>
                  <a:srgbClr val="1F2328"/>
                </a:solidFill>
                <a:latin typeface="Arial" pitchFamily="34" charset="0"/>
                <a:ea typeface="Arial" pitchFamily="34" charset="-122"/>
                <a:cs typeface="Arial" pitchFamily="34" charset="-120"/>
              </a:rPr>
              <a:t>24%</a:t>
            </a:r>
            <a:endParaRPr lang="en-US" sz="1300" dirty="0"/>
          </a:p>
        </p:txBody>
      </p:sp>
      <p:sp>
        <p:nvSpPr>
          <p:cNvPr id="30" name="Label"/>
          <p:cNvSpPr txBox="1"/>
          <p:nvPr/>
        </p:nvSpPr>
        <p:spPr>
          <a:xfrm>
            <a:off x="548640" y="4797552"/>
            <a:ext cx="2560320" cy="502920"/>
          </a:xfrm>
          <a:prstGeom prst="rect">
            <a:avLst/>
          </a:prstGeom>
          <a:noFill/>
          <a:ln/>
        </p:spPr>
        <p:txBody>
          <a:bodyPr wrap="square" lIns="0" tIns="0" rIns="0" bIns="0" rtlCol="0" anchor="ctr"/>
          <a:lstStyle/>
          <a:p>
            <a:pPr marL="0" indent="0" algn="l">
              <a:buNone/>
            </a:pPr>
            <a:r>
              <a:rPr lang="en-US" sz="1300" dirty="0">
                <a:solidFill>
                  <a:srgbClr val="1F2328"/>
                </a:solidFill>
                <a:latin typeface="Arial" pitchFamily="34" charset="0"/>
                <a:ea typeface="Arial" pitchFamily="34" charset="-122"/>
                <a:cs typeface="Arial" pitchFamily="34" charset="-120"/>
              </a:rPr>
              <a:t>Would not say</a:t>
            </a:r>
            <a:endParaRPr lang="en-US" sz="1300" dirty="0"/>
          </a:p>
        </p:txBody>
      </p:sp>
      <p:sp>
        <p:nvSpPr>
          <p:cNvPr id="31" name="Bar track"/>
          <p:cNvSpPr/>
          <p:nvPr/>
        </p:nvSpPr>
        <p:spPr>
          <a:xfrm>
            <a:off x="3200400" y="4893107"/>
            <a:ext cx="4114800" cy="311810"/>
          </a:xfrm>
          <a:prstGeom prst="rect">
            <a:avLst/>
          </a:prstGeom>
          <a:solidFill>
            <a:srgbClr val="EFF1F1"/>
          </a:solidFill>
          <a:ln/>
        </p:spPr>
        <p:txBody>
          <a:bodyPr/>
          <a:lstStyle/>
          <a:p>
            <a:endParaRPr/>
          </a:p>
        </p:txBody>
      </p:sp>
      <p:sp>
        <p:nvSpPr>
          <p:cNvPr id="32" name="Bar"/>
          <p:cNvSpPr/>
          <p:nvPr/>
        </p:nvSpPr>
        <p:spPr>
          <a:xfrm>
            <a:off x="3200400" y="4893107"/>
            <a:ext cx="582131" cy="311810"/>
          </a:xfrm>
          <a:prstGeom prst="rect">
            <a:avLst/>
          </a:prstGeom>
          <a:solidFill>
            <a:srgbClr val="C4C8CC"/>
          </a:solidFill>
          <a:ln/>
        </p:spPr>
        <p:txBody>
          <a:bodyPr/>
          <a:lstStyle/>
          <a:p>
            <a:endParaRPr/>
          </a:p>
        </p:txBody>
      </p:sp>
      <p:sp>
        <p:nvSpPr>
          <p:cNvPr id="33" name="Value"/>
          <p:cNvSpPr txBox="1"/>
          <p:nvPr/>
        </p:nvSpPr>
        <p:spPr>
          <a:xfrm>
            <a:off x="7388352" y="4797552"/>
            <a:ext cx="731520" cy="502920"/>
          </a:xfrm>
          <a:prstGeom prst="rect">
            <a:avLst/>
          </a:prstGeom>
          <a:noFill/>
          <a:ln/>
        </p:spPr>
        <p:txBody>
          <a:bodyPr wrap="square" lIns="0" tIns="0" rIns="0" bIns="0" rtlCol="0" anchor="ctr"/>
          <a:lstStyle/>
          <a:p>
            <a:pPr marL="0" indent="0" algn="l">
              <a:buNone/>
            </a:pPr>
            <a:r>
              <a:rPr lang="en-US" sz="1300" b="1" dirty="0">
                <a:solidFill>
                  <a:srgbClr val="1F2328"/>
                </a:solidFill>
                <a:latin typeface="Arial" pitchFamily="34" charset="0"/>
                <a:ea typeface="Arial" pitchFamily="34" charset="-122"/>
                <a:cs typeface="Arial" pitchFamily="34" charset="-120"/>
              </a:rPr>
              <a:t>7%</a:t>
            </a:r>
            <a:endParaRPr lang="en-US" sz="1300" dirty="0"/>
          </a:p>
        </p:txBody>
      </p:sp>
      <p:sp>
        <p:nvSpPr>
          <p:cNvPr id="34" name="Divider"/>
          <p:cNvSpPr/>
          <p:nvPr/>
        </p:nvSpPr>
        <p:spPr>
          <a:xfrm>
            <a:off x="548640" y="4294632"/>
            <a:ext cx="7498080" cy="91"/>
          </a:xfrm>
          <a:prstGeom prst="line">
            <a:avLst/>
          </a:prstGeom>
          <a:noFill/>
          <a:ln w="9525">
            <a:solidFill>
              <a:srgbClr val="DDDFE2"/>
            </a:solidFill>
            <a:prstDash val="solid"/>
          </a:ln>
        </p:spPr>
        <p:txBody>
          <a:bodyPr/>
          <a:lstStyle/>
          <a:p>
            <a:endParaRPr/>
          </a:p>
        </p:txBody>
      </p:sp>
      <p:sp>
        <p:nvSpPr>
          <p:cNvPr id="35" name="Figure"/>
          <p:cNvSpPr txBox="1"/>
          <p:nvPr/>
        </p:nvSpPr>
        <p:spPr>
          <a:xfrm>
            <a:off x="8503920" y="1734312"/>
            <a:ext cx="3108960" cy="640080"/>
          </a:xfrm>
          <a:prstGeom prst="rect">
            <a:avLst/>
          </a:prstGeom>
          <a:noFill/>
          <a:ln/>
        </p:spPr>
        <p:txBody>
          <a:bodyPr wrap="square" lIns="0" tIns="0" rIns="0" bIns="0" rtlCol="0" anchor="t"/>
          <a:lstStyle/>
          <a:p>
            <a:pPr marL="0" indent="0" algn="l">
              <a:buNone/>
            </a:pPr>
            <a:r>
              <a:rPr lang="en-US" sz="4000" dirty="0">
                <a:solidFill>
                  <a:srgbClr val="145C5A"/>
                </a:solidFill>
                <a:latin typeface="Arial" pitchFamily="34" charset="0"/>
                <a:ea typeface="Arial" pitchFamily="34" charset="-122"/>
                <a:cs typeface="Arial" pitchFamily="34" charset="-120"/>
              </a:rPr>
              <a:t>31%</a:t>
            </a:r>
            <a:endParaRPr lang="en-US" sz="4000" dirty="0"/>
          </a:p>
        </p:txBody>
      </p:sp>
      <p:sp>
        <p:nvSpPr>
          <p:cNvPr id="36" name="Figure label"/>
          <p:cNvSpPr txBox="1"/>
          <p:nvPr/>
        </p:nvSpPr>
        <p:spPr>
          <a:xfrm>
            <a:off x="8503920" y="2465832"/>
            <a:ext cx="3108960" cy="822960"/>
          </a:xfrm>
          <a:prstGeom prst="rect">
            <a:avLst/>
          </a:prstGeom>
          <a:noFill/>
          <a:ln/>
        </p:spPr>
        <p:txBody>
          <a:bodyPr wrap="square" lIns="0" tIns="0" rIns="0" bIns="0" rtlCol="0" anchor="t"/>
          <a:lstStyle/>
          <a:p>
            <a:pPr marL="0" indent="0" algn="l">
              <a:buNone/>
            </a:pPr>
            <a:r>
              <a:rPr lang="en-US" sz="1200" dirty="0">
                <a:solidFill>
                  <a:srgbClr val="666B73"/>
                </a:solidFill>
                <a:latin typeface="Arial" pitchFamily="34" charset="0"/>
                <a:ea typeface="Arial" pitchFamily="34" charset="-122"/>
                <a:cs typeface="Arial" pitchFamily="34" charset="-120"/>
              </a:rPr>
              <a:t>have not decided or would not say: the biggest group after Danladi's voters</a:t>
            </a:r>
            <a:endParaRPr lang="en-US" sz="1200" dirty="0"/>
          </a:p>
        </p:txBody>
      </p:sp>
      <p:sp>
        <p:nvSpPr>
          <p:cNvPr id="37" name="Figure"/>
          <p:cNvSpPr txBox="1"/>
          <p:nvPr/>
        </p:nvSpPr>
        <p:spPr>
          <a:xfrm>
            <a:off x="8503920" y="3517392"/>
            <a:ext cx="3108960" cy="640080"/>
          </a:xfrm>
          <a:prstGeom prst="rect">
            <a:avLst/>
          </a:prstGeom>
          <a:noFill/>
          <a:ln/>
        </p:spPr>
        <p:txBody>
          <a:bodyPr wrap="square" lIns="0" tIns="0" rIns="0" bIns="0" rtlCol="0" anchor="t"/>
          <a:lstStyle/>
          <a:p>
            <a:pPr marL="0" indent="0" algn="l">
              <a:buNone/>
            </a:pPr>
            <a:r>
              <a:rPr lang="en-US" sz="4000" dirty="0">
                <a:solidFill>
                  <a:srgbClr val="145C5A"/>
                </a:solidFill>
                <a:latin typeface="Arial" pitchFamily="34" charset="0"/>
                <a:ea typeface="Arial" pitchFamily="34" charset="-122"/>
                <a:cs typeface="Arial" pitchFamily="34" charset="-120"/>
              </a:rPr>
              <a:t>19 points</a:t>
            </a:r>
            <a:endParaRPr lang="en-US" sz="4000" dirty="0"/>
          </a:p>
        </p:txBody>
      </p:sp>
      <p:sp>
        <p:nvSpPr>
          <p:cNvPr id="38" name="Figure label"/>
          <p:cNvSpPr txBox="1"/>
          <p:nvPr/>
        </p:nvSpPr>
        <p:spPr>
          <a:xfrm>
            <a:off x="8503920" y="4248912"/>
            <a:ext cx="3108960" cy="822960"/>
          </a:xfrm>
          <a:prstGeom prst="rect">
            <a:avLst/>
          </a:prstGeom>
          <a:noFill/>
          <a:ln/>
        </p:spPr>
        <p:txBody>
          <a:bodyPr wrap="square" lIns="0" tIns="0" rIns="0" bIns="0" rtlCol="0" anchor="t"/>
          <a:lstStyle/>
          <a:p>
            <a:pPr marL="0" indent="0" algn="l">
              <a:buNone/>
            </a:pPr>
            <a:r>
              <a:rPr lang="en-US" sz="1200" dirty="0">
                <a:solidFill>
                  <a:srgbClr val="666B73"/>
                </a:solidFill>
                <a:latin typeface="Arial" pitchFamily="34" charset="0"/>
                <a:ea typeface="Arial" pitchFamily="34" charset="-122"/>
                <a:cs typeface="Arial" pitchFamily="34" charset="-120"/>
              </a:rPr>
              <a:t>Danladi's lead over Kawu among everyone asked</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Governorship vote by senatorial district</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Danladi leads in all three districts. His lead is widest in Kwara North (71% to 26% among decided voters) and narrowest in Kwara Central (56% to 41%). Kwara South has the most undecided voters.</a:t>
            </a:r>
            <a:endParaRPr lang="en-US" sz="1400" dirty="0"/>
          </a:p>
        </p:txBody>
      </p:sp>
      <p:sp>
        <p:nvSpPr>
          <p:cNvPr id="6" name="Chart title"/>
          <p:cNvSpPr txBox="1"/>
          <p:nvPr/>
        </p:nvSpPr>
        <p:spPr>
          <a:xfrm>
            <a:off x="548640" y="1688592"/>
            <a:ext cx="54864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Everyone asked, %</a:t>
            </a:r>
            <a:endParaRPr lang="en-US" sz="1200" dirty="0"/>
          </a:p>
        </p:txBody>
      </p:sp>
      <p:sp>
        <p:nvSpPr>
          <p:cNvPr id="7" name="Key"/>
          <p:cNvSpPr txBox="1"/>
          <p:nvPr/>
        </p:nvSpPr>
        <p:spPr>
          <a:xfrm>
            <a:off x="2377440" y="168859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Danladi, APC      </a:t>
            </a:r>
            <a:r>
              <a:rPr lang="en-US" sz="1300" dirty="0">
                <a:solidFill>
                  <a:srgbClr val="9CC3BF"/>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Kawu, PDP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Other candidates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Not yet decided      </a:t>
            </a:r>
            <a:endParaRPr lang="en-US" sz="1300" dirty="0"/>
          </a:p>
        </p:txBody>
      </p:sp>
      <p:sp>
        <p:nvSpPr>
          <p:cNvPr id="8" name="Label"/>
          <p:cNvSpPr txBox="1"/>
          <p:nvPr/>
        </p:nvSpPr>
        <p:spPr>
          <a:xfrm>
            <a:off x="548640" y="2100072"/>
            <a:ext cx="164592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Central</a:t>
            </a:r>
            <a:endParaRPr lang="en-US" sz="1200" dirty="0"/>
          </a:p>
        </p:txBody>
      </p:sp>
      <p:sp>
        <p:nvSpPr>
          <p:cNvPr id="9" name="Bar segment"/>
          <p:cNvSpPr/>
          <p:nvPr/>
        </p:nvSpPr>
        <p:spPr>
          <a:xfrm>
            <a:off x="2286000" y="2185111"/>
            <a:ext cx="2406106" cy="396850"/>
          </a:xfrm>
          <a:prstGeom prst="rect">
            <a:avLst/>
          </a:prstGeom>
          <a:solidFill>
            <a:srgbClr val="145C5A"/>
          </a:solidFill>
          <a:ln/>
        </p:spPr>
        <p:txBody>
          <a:bodyPr/>
          <a:lstStyle/>
          <a:p>
            <a:endParaRPr/>
          </a:p>
        </p:txBody>
      </p:sp>
      <p:sp>
        <p:nvSpPr>
          <p:cNvPr id="10" name="Segment value"/>
          <p:cNvSpPr txBox="1"/>
          <p:nvPr/>
        </p:nvSpPr>
        <p:spPr>
          <a:xfrm>
            <a:off x="2286000" y="2185111"/>
            <a:ext cx="2406106"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40</a:t>
            </a:r>
            <a:endParaRPr lang="en-US" sz="1100" dirty="0"/>
          </a:p>
        </p:txBody>
      </p:sp>
      <p:sp>
        <p:nvSpPr>
          <p:cNvPr id="11" name="Bar segment"/>
          <p:cNvSpPr/>
          <p:nvPr/>
        </p:nvSpPr>
        <p:spPr>
          <a:xfrm>
            <a:off x="4692106" y="2185111"/>
            <a:ext cx="1747530" cy="396850"/>
          </a:xfrm>
          <a:prstGeom prst="rect">
            <a:avLst/>
          </a:prstGeom>
          <a:solidFill>
            <a:srgbClr val="9CC3BF"/>
          </a:solidFill>
          <a:ln/>
        </p:spPr>
        <p:txBody>
          <a:bodyPr/>
          <a:lstStyle/>
          <a:p>
            <a:endParaRPr/>
          </a:p>
        </p:txBody>
      </p:sp>
      <p:sp>
        <p:nvSpPr>
          <p:cNvPr id="12" name="Segment value"/>
          <p:cNvSpPr txBox="1"/>
          <p:nvPr/>
        </p:nvSpPr>
        <p:spPr>
          <a:xfrm>
            <a:off x="4692106" y="2185111"/>
            <a:ext cx="1747530" cy="39685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29</a:t>
            </a:r>
            <a:endParaRPr lang="en-US" sz="1100" dirty="0"/>
          </a:p>
        </p:txBody>
      </p:sp>
      <p:sp>
        <p:nvSpPr>
          <p:cNvPr id="13" name="Bar segment"/>
          <p:cNvSpPr/>
          <p:nvPr/>
        </p:nvSpPr>
        <p:spPr>
          <a:xfrm>
            <a:off x="6439636" y="2185111"/>
            <a:ext cx="128135" cy="396850"/>
          </a:xfrm>
          <a:prstGeom prst="rect">
            <a:avLst/>
          </a:prstGeom>
          <a:solidFill>
            <a:srgbClr val="C4C8CC"/>
          </a:solidFill>
          <a:ln/>
        </p:spPr>
        <p:txBody>
          <a:bodyPr/>
          <a:lstStyle/>
          <a:p>
            <a:endParaRPr/>
          </a:p>
        </p:txBody>
      </p:sp>
      <p:sp>
        <p:nvSpPr>
          <p:cNvPr id="14" name="Bar segment"/>
          <p:cNvSpPr/>
          <p:nvPr/>
        </p:nvSpPr>
        <p:spPr>
          <a:xfrm>
            <a:off x="6567771" y="2185111"/>
            <a:ext cx="1661829" cy="396850"/>
          </a:xfrm>
          <a:prstGeom prst="rect">
            <a:avLst/>
          </a:prstGeom>
          <a:solidFill>
            <a:srgbClr val="EFF1F1"/>
          </a:solidFill>
          <a:ln/>
        </p:spPr>
        <p:txBody>
          <a:bodyPr/>
          <a:lstStyle/>
          <a:p>
            <a:endParaRPr/>
          </a:p>
        </p:txBody>
      </p:sp>
      <p:sp>
        <p:nvSpPr>
          <p:cNvPr id="15" name="Segment value"/>
          <p:cNvSpPr txBox="1"/>
          <p:nvPr/>
        </p:nvSpPr>
        <p:spPr>
          <a:xfrm>
            <a:off x="6567771" y="2185111"/>
            <a:ext cx="1661829"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28</a:t>
            </a:r>
            <a:endParaRPr lang="en-US" sz="1100" dirty="0"/>
          </a:p>
        </p:txBody>
      </p:sp>
      <p:sp>
        <p:nvSpPr>
          <p:cNvPr id="16" name="Label"/>
          <p:cNvSpPr txBox="1"/>
          <p:nvPr/>
        </p:nvSpPr>
        <p:spPr>
          <a:xfrm>
            <a:off x="548640" y="2667000"/>
            <a:ext cx="164592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South</a:t>
            </a:r>
            <a:endParaRPr lang="en-US" sz="1200" dirty="0"/>
          </a:p>
        </p:txBody>
      </p:sp>
      <p:sp>
        <p:nvSpPr>
          <p:cNvPr id="17" name="Bar segment"/>
          <p:cNvSpPr/>
          <p:nvPr/>
        </p:nvSpPr>
        <p:spPr>
          <a:xfrm>
            <a:off x="2286000" y="2752039"/>
            <a:ext cx="2115041" cy="396850"/>
          </a:xfrm>
          <a:prstGeom prst="rect">
            <a:avLst/>
          </a:prstGeom>
          <a:solidFill>
            <a:srgbClr val="145C5A"/>
          </a:solidFill>
          <a:ln/>
        </p:spPr>
        <p:txBody>
          <a:bodyPr/>
          <a:lstStyle/>
          <a:p>
            <a:endParaRPr/>
          </a:p>
        </p:txBody>
      </p:sp>
      <p:sp>
        <p:nvSpPr>
          <p:cNvPr id="18" name="Segment value"/>
          <p:cNvSpPr txBox="1"/>
          <p:nvPr/>
        </p:nvSpPr>
        <p:spPr>
          <a:xfrm>
            <a:off x="2286000" y="2752039"/>
            <a:ext cx="2115041"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36</a:t>
            </a:r>
            <a:endParaRPr lang="en-US" sz="1100" dirty="0"/>
          </a:p>
        </p:txBody>
      </p:sp>
      <p:sp>
        <p:nvSpPr>
          <p:cNvPr id="19" name="Bar segment"/>
          <p:cNvSpPr/>
          <p:nvPr/>
        </p:nvSpPr>
        <p:spPr>
          <a:xfrm>
            <a:off x="4401041" y="2752039"/>
            <a:ext cx="1185101" cy="396850"/>
          </a:xfrm>
          <a:prstGeom prst="rect">
            <a:avLst/>
          </a:prstGeom>
          <a:solidFill>
            <a:srgbClr val="9CC3BF"/>
          </a:solidFill>
          <a:ln/>
        </p:spPr>
        <p:txBody>
          <a:bodyPr/>
          <a:lstStyle/>
          <a:p>
            <a:endParaRPr/>
          </a:p>
        </p:txBody>
      </p:sp>
      <p:sp>
        <p:nvSpPr>
          <p:cNvPr id="20" name="Segment value"/>
          <p:cNvSpPr txBox="1"/>
          <p:nvPr/>
        </p:nvSpPr>
        <p:spPr>
          <a:xfrm>
            <a:off x="4401041" y="2752039"/>
            <a:ext cx="1185101" cy="39685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20</a:t>
            </a:r>
            <a:endParaRPr lang="en-US" sz="1100" dirty="0"/>
          </a:p>
        </p:txBody>
      </p:sp>
      <p:sp>
        <p:nvSpPr>
          <p:cNvPr id="21" name="Bar segment"/>
          <p:cNvSpPr/>
          <p:nvPr/>
        </p:nvSpPr>
        <p:spPr>
          <a:xfrm>
            <a:off x="5586141" y="2752039"/>
            <a:ext cx="98731" cy="396850"/>
          </a:xfrm>
          <a:prstGeom prst="rect">
            <a:avLst/>
          </a:prstGeom>
          <a:solidFill>
            <a:srgbClr val="C4C8CC"/>
          </a:solidFill>
          <a:ln/>
        </p:spPr>
        <p:txBody>
          <a:bodyPr/>
          <a:lstStyle/>
          <a:p>
            <a:endParaRPr/>
          </a:p>
        </p:txBody>
      </p:sp>
      <p:sp>
        <p:nvSpPr>
          <p:cNvPr id="22" name="Bar segment"/>
          <p:cNvSpPr/>
          <p:nvPr/>
        </p:nvSpPr>
        <p:spPr>
          <a:xfrm>
            <a:off x="5684873" y="2752039"/>
            <a:ext cx="2544727" cy="396850"/>
          </a:xfrm>
          <a:prstGeom prst="rect">
            <a:avLst/>
          </a:prstGeom>
          <a:solidFill>
            <a:srgbClr val="EFF1F1"/>
          </a:solidFill>
          <a:ln/>
        </p:spPr>
        <p:txBody>
          <a:bodyPr/>
          <a:lstStyle/>
          <a:p>
            <a:endParaRPr/>
          </a:p>
        </p:txBody>
      </p:sp>
      <p:sp>
        <p:nvSpPr>
          <p:cNvPr id="23" name="Segment value"/>
          <p:cNvSpPr txBox="1"/>
          <p:nvPr/>
        </p:nvSpPr>
        <p:spPr>
          <a:xfrm>
            <a:off x="5684873" y="2752039"/>
            <a:ext cx="2544727"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43</a:t>
            </a:r>
            <a:endParaRPr lang="en-US" sz="1100" dirty="0"/>
          </a:p>
        </p:txBody>
      </p:sp>
      <p:sp>
        <p:nvSpPr>
          <p:cNvPr id="24" name="Label"/>
          <p:cNvSpPr txBox="1"/>
          <p:nvPr/>
        </p:nvSpPr>
        <p:spPr>
          <a:xfrm>
            <a:off x="548640" y="3233928"/>
            <a:ext cx="164592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North</a:t>
            </a:r>
            <a:endParaRPr lang="en-US" sz="1200" dirty="0"/>
          </a:p>
        </p:txBody>
      </p:sp>
      <p:sp>
        <p:nvSpPr>
          <p:cNvPr id="25" name="Bar segment"/>
          <p:cNvSpPr/>
          <p:nvPr/>
        </p:nvSpPr>
        <p:spPr>
          <a:xfrm>
            <a:off x="2286000" y="3318967"/>
            <a:ext cx="3238695" cy="396850"/>
          </a:xfrm>
          <a:prstGeom prst="rect">
            <a:avLst/>
          </a:prstGeom>
          <a:solidFill>
            <a:srgbClr val="145C5A"/>
          </a:solidFill>
          <a:ln/>
        </p:spPr>
        <p:txBody>
          <a:bodyPr/>
          <a:lstStyle/>
          <a:p>
            <a:endParaRPr/>
          </a:p>
        </p:txBody>
      </p:sp>
      <p:sp>
        <p:nvSpPr>
          <p:cNvPr id="26" name="Segment value"/>
          <p:cNvSpPr txBox="1"/>
          <p:nvPr/>
        </p:nvSpPr>
        <p:spPr>
          <a:xfrm>
            <a:off x="2286000" y="3318967"/>
            <a:ext cx="3238695"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54</a:t>
            </a:r>
            <a:endParaRPr lang="en-US" sz="1100" dirty="0"/>
          </a:p>
        </p:txBody>
      </p:sp>
      <p:sp>
        <p:nvSpPr>
          <p:cNvPr id="27" name="Bar segment"/>
          <p:cNvSpPr/>
          <p:nvPr/>
        </p:nvSpPr>
        <p:spPr>
          <a:xfrm>
            <a:off x="5524695" y="3318967"/>
            <a:ext cx="1179634" cy="396850"/>
          </a:xfrm>
          <a:prstGeom prst="rect">
            <a:avLst/>
          </a:prstGeom>
          <a:solidFill>
            <a:srgbClr val="9CC3BF"/>
          </a:solidFill>
          <a:ln/>
        </p:spPr>
        <p:txBody>
          <a:bodyPr/>
          <a:lstStyle/>
          <a:p>
            <a:endParaRPr/>
          </a:p>
        </p:txBody>
      </p:sp>
      <p:sp>
        <p:nvSpPr>
          <p:cNvPr id="28" name="Segment value"/>
          <p:cNvSpPr txBox="1"/>
          <p:nvPr/>
        </p:nvSpPr>
        <p:spPr>
          <a:xfrm>
            <a:off x="5524695" y="3318967"/>
            <a:ext cx="1179634" cy="39685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20</a:t>
            </a:r>
            <a:endParaRPr lang="en-US" sz="1100" dirty="0"/>
          </a:p>
        </p:txBody>
      </p:sp>
      <p:sp>
        <p:nvSpPr>
          <p:cNvPr id="29" name="Bar segment"/>
          <p:cNvSpPr/>
          <p:nvPr/>
        </p:nvSpPr>
        <p:spPr>
          <a:xfrm>
            <a:off x="6704329" y="3318967"/>
            <a:ext cx="122629" cy="396850"/>
          </a:xfrm>
          <a:prstGeom prst="rect">
            <a:avLst/>
          </a:prstGeom>
          <a:solidFill>
            <a:srgbClr val="C4C8CC"/>
          </a:solidFill>
          <a:ln/>
        </p:spPr>
        <p:txBody>
          <a:bodyPr/>
          <a:lstStyle/>
          <a:p>
            <a:endParaRPr/>
          </a:p>
        </p:txBody>
      </p:sp>
      <p:sp>
        <p:nvSpPr>
          <p:cNvPr id="30" name="Bar segment"/>
          <p:cNvSpPr/>
          <p:nvPr/>
        </p:nvSpPr>
        <p:spPr>
          <a:xfrm>
            <a:off x="6826958" y="3318967"/>
            <a:ext cx="1402642" cy="396850"/>
          </a:xfrm>
          <a:prstGeom prst="rect">
            <a:avLst/>
          </a:prstGeom>
          <a:solidFill>
            <a:srgbClr val="EFF1F1"/>
          </a:solidFill>
          <a:ln/>
        </p:spPr>
        <p:txBody>
          <a:bodyPr/>
          <a:lstStyle/>
          <a:p>
            <a:endParaRPr/>
          </a:p>
        </p:txBody>
      </p:sp>
      <p:sp>
        <p:nvSpPr>
          <p:cNvPr id="31" name="Segment value"/>
          <p:cNvSpPr txBox="1"/>
          <p:nvPr/>
        </p:nvSpPr>
        <p:spPr>
          <a:xfrm>
            <a:off x="6826958" y="3318967"/>
            <a:ext cx="1402642"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24</a:t>
            </a:r>
            <a:endParaRPr lang="en-US" sz="1100" dirty="0"/>
          </a:p>
        </p:txBody>
      </p:sp>
      <p:sp>
        <p:nvSpPr>
          <p:cNvPr id="32" name="Chart title"/>
          <p:cNvSpPr txBox="1"/>
          <p:nvPr/>
        </p:nvSpPr>
        <p:spPr>
          <a:xfrm>
            <a:off x="548640" y="4111752"/>
            <a:ext cx="54864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Among decided voters, %</a:t>
            </a:r>
            <a:endParaRPr lang="en-US" sz="1200" dirty="0"/>
          </a:p>
        </p:txBody>
      </p:sp>
      <p:sp>
        <p:nvSpPr>
          <p:cNvPr id="33" name="Label"/>
          <p:cNvSpPr txBox="1"/>
          <p:nvPr/>
        </p:nvSpPr>
        <p:spPr>
          <a:xfrm>
            <a:off x="548640" y="4477512"/>
            <a:ext cx="164592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Central</a:t>
            </a:r>
            <a:endParaRPr lang="en-US" sz="1200" dirty="0"/>
          </a:p>
        </p:txBody>
      </p:sp>
      <p:sp>
        <p:nvSpPr>
          <p:cNvPr id="34" name="Bar segment"/>
          <p:cNvSpPr/>
          <p:nvPr/>
        </p:nvSpPr>
        <p:spPr>
          <a:xfrm>
            <a:off x="2286000" y="4546092"/>
            <a:ext cx="3339957" cy="320040"/>
          </a:xfrm>
          <a:prstGeom prst="rect">
            <a:avLst/>
          </a:prstGeom>
          <a:solidFill>
            <a:srgbClr val="145C5A"/>
          </a:solidFill>
          <a:ln/>
        </p:spPr>
        <p:txBody>
          <a:bodyPr/>
          <a:lstStyle/>
          <a:p>
            <a:endParaRPr/>
          </a:p>
        </p:txBody>
      </p:sp>
      <p:sp>
        <p:nvSpPr>
          <p:cNvPr id="35" name="Segment value"/>
          <p:cNvSpPr txBox="1"/>
          <p:nvPr/>
        </p:nvSpPr>
        <p:spPr>
          <a:xfrm>
            <a:off x="2286000" y="4546092"/>
            <a:ext cx="3339957"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56</a:t>
            </a:r>
            <a:endParaRPr lang="en-US" sz="1100" dirty="0"/>
          </a:p>
        </p:txBody>
      </p:sp>
      <p:sp>
        <p:nvSpPr>
          <p:cNvPr id="36" name="Bar segment"/>
          <p:cNvSpPr/>
          <p:nvPr/>
        </p:nvSpPr>
        <p:spPr>
          <a:xfrm>
            <a:off x="5625957" y="4546092"/>
            <a:ext cx="177867" cy="320040"/>
          </a:xfrm>
          <a:prstGeom prst="rect">
            <a:avLst/>
          </a:prstGeom>
          <a:solidFill>
            <a:srgbClr val="C4C8CC"/>
          </a:solidFill>
          <a:ln/>
        </p:spPr>
        <p:txBody>
          <a:bodyPr/>
          <a:lstStyle/>
          <a:p>
            <a:endParaRPr/>
          </a:p>
        </p:txBody>
      </p:sp>
      <p:sp>
        <p:nvSpPr>
          <p:cNvPr id="37" name="Bar segment"/>
          <p:cNvSpPr/>
          <p:nvPr/>
        </p:nvSpPr>
        <p:spPr>
          <a:xfrm>
            <a:off x="5803824" y="4546092"/>
            <a:ext cx="2425776" cy="320040"/>
          </a:xfrm>
          <a:prstGeom prst="rect">
            <a:avLst/>
          </a:prstGeom>
          <a:solidFill>
            <a:srgbClr val="9CC3BF"/>
          </a:solidFill>
          <a:ln/>
        </p:spPr>
        <p:txBody>
          <a:bodyPr/>
          <a:lstStyle/>
          <a:p>
            <a:endParaRPr/>
          </a:p>
        </p:txBody>
      </p:sp>
      <p:sp>
        <p:nvSpPr>
          <p:cNvPr id="38" name="Segment value"/>
          <p:cNvSpPr txBox="1"/>
          <p:nvPr/>
        </p:nvSpPr>
        <p:spPr>
          <a:xfrm>
            <a:off x="5803824" y="4546092"/>
            <a:ext cx="2425776"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41</a:t>
            </a:r>
            <a:endParaRPr lang="en-US" sz="1100" dirty="0"/>
          </a:p>
        </p:txBody>
      </p:sp>
      <p:sp>
        <p:nvSpPr>
          <p:cNvPr id="39" name="Label"/>
          <p:cNvSpPr txBox="1"/>
          <p:nvPr/>
        </p:nvSpPr>
        <p:spPr>
          <a:xfrm>
            <a:off x="548640" y="4934712"/>
            <a:ext cx="164592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South</a:t>
            </a:r>
            <a:endParaRPr lang="en-US" sz="1200" dirty="0"/>
          </a:p>
        </p:txBody>
      </p:sp>
      <p:sp>
        <p:nvSpPr>
          <p:cNvPr id="40" name="Bar segment"/>
          <p:cNvSpPr/>
          <p:nvPr/>
        </p:nvSpPr>
        <p:spPr>
          <a:xfrm>
            <a:off x="2286000" y="5003292"/>
            <a:ext cx="3698566" cy="320040"/>
          </a:xfrm>
          <a:prstGeom prst="rect">
            <a:avLst/>
          </a:prstGeom>
          <a:solidFill>
            <a:srgbClr val="145C5A"/>
          </a:solidFill>
          <a:ln/>
        </p:spPr>
        <p:txBody>
          <a:bodyPr/>
          <a:lstStyle/>
          <a:p>
            <a:endParaRPr/>
          </a:p>
        </p:txBody>
      </p:sp>
      <p:sp>
        <p:nvSpPr>
          <p:cNvPr id="41" name="Segment value"/>
          <p:cNvSpPr txBox="1"/>
          <p:nvPr/>
        </p:nvSpPr>
        <p:spPr>
          <a:xfrm>
            <a:off x="2286000" y="5003292"/>
            <a:ext cx="3698566"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62</a:t>
            </a:r>
            <a:endParaRPr lang="en-US" sz="1100" dirty="0"/>
          </a:p>
        </p:txBody>
      </p:sp>
      <p:sp>
        <p:nvSpPr>
          <p:cNvPr id="42" name="Bar segment"/>
          <p:cNvSpPr/>
          <p:nvPr/>
        </p:nvSpPr>
        <p:spPr>
          <a:xfrm>
            <a:off x="5984566" y="5003292"/>
            <a:ext cx="172651" cy="320040"/>
          </a:xfrm>
          <a:prstGeom prst="rect">
            <a:avLst/>
          </a:prstGeom>
          <a:solidFill>
            <a:srgbClr val="C4C8CC"/>
          </a:solidFill>
          <a:ln/>
        </p:spPr>
        <p:txBody>
          <a:bodyPr/>
          <a:lstStyle/>
          <a:p>
            <a:endParaRPr/>
          </a:p>
        </p:txBody>
      </p:sp>
      <p:sp>
        <p:nvSpPr>
          <p:cNvPr id="43" name="Bar segment"/>
          <p:cNvSpPr/>
          <p:nvPr/>
        </p:nvSpPr>
        <p:spPr>
          <a:xfrm>
            <a:off x="6157217" y="5003292"/>
            <a:ext cx="2072383" cy="320040"/>
          </a:xfrm>
          <a:prstGeom prst="rect">
            <a:avLst/>
          </a:prstGeom>
          <a:solidFill>
            <a:srgbClr val="9CC3BF"/>
          </a:solidFill>
          <a:ln/>
        </p:spPr>
        <p:txBody>
          <a:bodyPr/>
          <a:lstStyle/>
          <a:p>
            <a:endParaRPr/>
          </a:p>
        </p:txBody>
      </p:sp>
      <p:sp>
        <p:nvSpPr>
          <p:cNvPr id="44" name="Segment value"/>
          <p:cNvSpPr txBox="1"/>
          <p:nvPr/>
        </p:nvSpPr>
        <p:spPr>
          <a:xfrm>
            <a:off x="6157217" y="5003292"/>
            <a:ext cx="2072383"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35</a:t>
            </a:r>
            <a:endParaRPr lang="en-US" sz="1100" dirty="0"/>
          </a:p>
        </p:txBody>
      </p:sp>
      <p:sp>
        <p:nvSpPr>
          <p:cNvPr id="45" name="Label"/>
          <p:cNvSpPr txBox="1"/>
          <p:nvPr/>
        </p:nvSpPr>
        <p:spPr>
          <a:xfrm>
            <a:off x="548640" y="5391912"/>
            <a:ext cx="164592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North</a:t>
            </a:r>
            <a:endParaRPr lang="en-US" sz="1200" dirty="0"/>
          </a:p>
        </p:txBody>
      </p:sp>
      <p:sp>
        <p:nvSpPr>
          <p:cNvPr id="46" name="Bar segment"/>
          <p:cNvSpPr/>
          <p:nvPr/>
        </p:nvSpPr>
        <p:spPr>
          <a:xfrm>
            <a:off x="2286000" y="5460492"/>
            <a:ext cx="4239086" cy="320040"/>
          </a:xfrm>
          <a:prstGeom prst="rect">
            <a:avLst/>
          </a:prstGeom>
          <a:solidFill>
            <a:srgbClr val="145C5A"/>
          </a:solidFill>
          <a:ln/>
        </p:spPr>
        <p:txBody>
          <a:bodyPr/>
          <a:lstStyle/>
          <a:p>
            <a:endParaRPr/>
          </a:p>
        </p:txBody>
      </p:sp>
      <p:sp>
        <p:nvSpPr>
          <p:cNvPr id="47" name="Segment value"/>
          <p:cNvSpPr txBox="1"/>
          <p:nvPr/>
        </p:nvSpPr>
        <p:spPr>
          <a:xfrm>
            <a:off x="2286000" y="5460492"/>
            <a:ext cx="4239086"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71</a:t>
            </a:r>
            <a:endParaRPr lang="en-US" sz="1100" dirty="0"/>
          </a:p>
        </p:txBody>
      </p:sp>
      <p:sp>
        <p:nvSpPr>
          <p:cNvPr id="48" name="Bar segment"/>
          <p:cNvSpPr/>
          <p:nvPr/>
        </p:nvSpPr>
        <p:spPr>
          <a:xfrm>
            <a:off x="6525086" y="5460492"/>
            <a:ext cx="160507" cy="320040"/>
          </a:xfrm>
          <a:prstGeom prst="rect">
            <a:avLst/>
          </a:prstGeom>
          <a:solidFill>
            <a:srgbClr val="C4C8CC"/>
          </a:solidFill>
          <a:ln/>
        </p:spPr>
        <p:txBody>
          <a:bodyPr/>
          <a:lstStyle/>
          <a:p>
            <a:endParaRPr/>
          </a:p>
        </p:txBody>
      </p:sp>
      <p:sp>
        <p:nvSpPr>
          <p:cNvPr id="49" name="Bar segment"/>
          <p:cNvSpPr/>
          <p:nvPr/>
        </p:nvSpPr>
        <p:spPr>
          <a:xfrm>
            <a:off x="6685593" y="5460492"/>
            <a:ext cx="1544007" cy="320040"/>
          </a:xfrm>
          <a:prstGeom prst="rect">
            <a:avLst/>
          </a:prstGeom>
          <a:solidFill>
            <a:srgbClr val="9CC3BF"/>
          </a:solidFill>
          <a:ln/>
        </p:spPr>
        <p:txBody>
          <a:bodyPr/>
          <a:lstStyle/>
          <a:p>
            <a:endParaRPr/>
          </a:p>
        </p:txBody>
      </p:sp>
      <p:sp>
        <p:nvSpPr>
          <p:cNvPr id="50" name="Segment value"/>
          <p:cNvSpPr txBox="1"/>
          <p:nvPr/>
        </p:nvSpPr>
        <p:spPr>
          <a:xfrm>
            <a:off x="6685593" y="5460492"/>
            <a:ext cx="1544007"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26</a:t>
            </a:r>
            <a:endParaRPr lang="en-US" sz="1100" dirty="0"/>
          </a:p>
        </p:txBody>
      </p:sp>
      <p:sp>
        <p:nvSpPr>
          <p:cNvPr id="51" name="Table header"/>
          <p:cNvSpPr txBox="1"/>
          <p:nvPr/>
        </p:nvSpPr>
        <p:spPr>
          <a:xfrm>
            <a:off x="8686800" y="2100072"/>
            <a:ext cx="1527048" cy="62179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District</a:t>
            </a:r>
            <a:endParaRPr lang="en-US" sz="1200" dirty="0"/>
          </a:p>
        </p:txBody>
      </p:sp>
      <p:sp>
        <p:nvSpPr>
          <p:cNvPr id="52" name="Table header"/>
          <p:cNvSpPr txBox="1"/>
          <p:nvPr/>
        </p:nvSpPr>
        <p:spPr>
          <a:xfrm>
            <a:off x="10287000" y="2100072"/>
            <a:ext cx="1325880" cy="62179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Share of registered voters</a:t>
            </a:r>
            <a:endParaRPr lang="en-US" sz="1200" dirty="0"/>
          </a:p>
        </p:txBody>
      </p:sp>
      <p:sp>
        <p:nvSpPr>
          <p:cNvPr id="53" name="Header rule"/>
          <p:cNvSpPr/>
          <p:nvPr/>
        </p:nvSpPr>
        <p:spPr>
          <a:xfrm>
            <a:off x="8686800" y="2758440"/>
            <a:ext cx="2926080" cy="91"/>
          </a:xfrm>
          <a:prstGeom prst="line">
            <a:avLst/>
          </a:prstGeom>
          <a:noFill/>
          <a:ln w="12700">
            <a:solidFill>
              <a:srgbClr val="145C5A"/>
            </a:solidFill>
            <a:prstDash val="solid"/>
          </a:ln>
        </p:spPr>
        <p:txBody>
          <a:bodyPr/>
          <a:lstStyle/>
          <a:p>
            <a:endParaRPr/>
          </a:p>
        </p:txBody>
      </p:sp>
      <p:sp>
        <p:nvSpPr>
          <p:cNvPr id="54" name="Cell"/>
          <p:cNvSpPr txBox="1"/>
          <p:nvPr/>
        </p:nvSpPr>
        <p:spPr>
          <a:xfrm>
            <a:off x="8723376" y="2776728"/>
            <a:ext cx="1508760" cy="36576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Central</a:t>
            </a:r>
            <a:endParaRPr lang="en-US" sz="1200" dirty="0"/>
          </a:p>
        </p:txBody>
      </p:sp>
      <p:sp>
        <p:nvSpPr>
          <p:cNvPr id="55" name="Cell"/>
          <p:cNvSpPr txBox="1"/>
          <p:nvPr/>
        </p:nvSpPr>
        <p:spPr>
          <a:xfrm>
            <a:off x="10287000" y="2776728"/>
            <a:ext cx="1289304" cy="36576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41%</a:t>
            </a:r>
            <a:endParaRPr lang="en-US" sz="1200" dirty="0"/>
          </a:p>
        </p:txBody>
      </p:sp>
      <p:sp>
        <p:nvSpPr>
          <p:cNvPr id="56" name="Row rule"/>
          <p:cNvSpPr/>
          <p:nvPr/>
        </p:nvSpPr>
        <p:spPr>
          <a:xfrm>
            <a:off x="8686800" y="3142488"/>
            <a:ext cx="2926080" cy="91"/>
          </a:xfrm>
          <a:prstGeom prst="line">
            <a:avLst/>
          </a:prstGeom>
          <a:noFill/>
          <a:ln w="6350">
            <a:solidFill>
              <a:srgbClr val="DDDFE2"/>
            </a:solidFill>
            <a:prstDash val="solid"/>
          </a:ln>
        </p:spPr>
        <p:txBody>
          <a:bodyPr/>
          <a:lstStyle/>
          <a:p>
            <a:endParaRPr/>
          </a:p>
        </p:txBody>
      </p:sp>
      <p:sp>
        <p:nvSpPr>
          <p:cNvPr id="57" name="Cell"/>
          <p:cNvSpPr txBox="1"/>
          <p:nvPr/>
        </p:nvSpPr>
        <p:spPr>
          <a:xfrm>
            <a:off x="8723376" y="3142488"/>
            <a:ext cx="1508760" cy="36576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South</a:t>
            </a:r>
            <a:endParaRPr lang="en-US" sz="1200" dirty="0"/>
          </a:p>
        </p:txBody>
      </p:sp>
      <p:sp>
        <p:nvSpPr>
          <p:cNvPr id="58" name="Cell"/>
          <p:cNvSpPr txBox="1"/>
          <p:nvPr/>
        </p:nvSpPr>
        <p:spPr>
          <a:xfrm>
            <a:off x="10287000" y="3142488"/>
            <a:ext cx="1289304" cy="36576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30%</a:t>
            </a:r>
            <a:endParaRPr lang="en-US" sz="1200" dirty="0"/>
          </a:p>
        </p:txBody>
      </p:sp>
      <p:sp>
        <p:nvSpPr>
          <p:cNvPr id="59" name="Row rule"/>
          <p:cNvSpPr/>
          <p:nvPr/>
        </p:nvSpPr>
        <p:spPr>
          <a:xfrm>
            <a:off x="8686800" y="3508248"/>
            <a:ext cx="2926080" cy="91"/>
          </a:xfrm>
          <a:prstGeom prst="line">
            <a:avLst/>
          </a:prstGeom>
          <a:noFill/>
          <a:ln w="6350">
            <a:solidFill>
              <a:srgbClr val="DDDFE2"/>
            </a:solidFill>
            <a:prstDash val="solid"/>
          </a:ln>
        </p:spPr>
        <p:txBody>
          <a:bodyPr/>
          <a:lstStyle/>
          <a:p>
            <a:endParaRPr/>
          </a:p>
        </p:txBody>
      </p:sp>
      <p:sp>
        <p:nvSpPr>
          <p:cNvPr id="60" name="Cell"/>
          <p:cNvSpPr txBox="1"/>
          <p:nvPr/>
        </p:nvSpPr>
        <p:spPr>
          <a:xfrm>
            <a:off x="8723376" y="3508248"/>
            <a:ext cx="1508760" cy="36576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North</a:t>
            </a:r>
            <a:endParaRPr lang="en-US" sz="1200" dirty="0"/>
          </a:p>
        </p:txBody>
      </p:sp>
      <p:sp>
        <p:nvSpPr>
          <p:cNvPr id="61" name="Cell"/>
          <p:cNvSpPr txBox="1"/>
          <p:nvPr/>
        </p:nvSpPr>
        <p:spPr>
          <a:xfrm>
            <a:off x="10287000" y="3508248"/>
            <a:ext cx="1289304" cy="36576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29%</a:t>
            </a:r>
            <a:endParaRPr lang="en-US" sz="1200" dirty="0"/>
          </a:p>
        </p:txBody>
      </p:sp>
      <p:sp>
        <p:nvSpPr>
          <p:cNvPr id="62" name="Row rule"/>
          <p:cNvSpPr/>
          <p:nvPr/>
        </p:nvSpPr>
        <p:spPr>
          <a:xfrm>
            <a:off x="8686800" y="3874008"/>
            <a:ext cx="2926080" cy="91"/>
          </a:xfrm>
          <a:prstGeom prst="line">
            <a:avLst/>
          </a:prstGeom>
          <a:noFill/>
          <a:ln w="6350">
            <a:solidFill>
              <a:srgbClr val="DDDFE2"/>
            </a:solidFill>
            <a:prstDash val="solid"/>
          </a:ln>
        </p:spPr>
        <p:txBody>
          <a:bodyPr/>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Danladi's share of the decided vote by local government</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Danladi is strongest in the north and west of the state and weakest around Ilorin. His lowest share is in Ilorin West (51%), Kawu's home local government.</a:t>
            </a:r>
            <a:endParaRPr lang="en-US" sz="1400" dirty="0"/>
          </a:p>
        </p:txBody>
      </p:sp>
      <p:sp>
        <p:nvSpPr>
          <p:cNvPr id="6" name="Map Oyun"/>
          <p:cNvSpPr/>
          <p:nvPr/>
        </p:nvSpPr>
        <p:spPr>
          <a:xfrm>
            <a:off x="4124145" y="5304598"/>
            <a:ext cx="570107" cy="556116"/>
          </a:xfrm>
          <a:custGeom>
            <a:avLst/>
            <a:gdLst/>
            <a:ahLst/>
            <a:cxnLst/>
            <a:rect l="l" t="t" r="r" b="b"/>
            <a:pathLst>
              <a:path w="570107" h="556116">
                <a:moveTo>
                  <a:pt x="530944" y="513589"/>
                </a:moveTo>
                <a:lnTo>
                  <a:pt x="570107" y="481056"/>
                </a:lnTo>
                <a:lnTo>
                  <a:pt x="564890" y="476771"/>
                </a:lnTo>
                <a:lnTo>
                  <a:pt x="569729" y="442333"/>
                </a:lnTo>
                <a:lnTo>
                  <a:pt x="560936" y="410156"/>
                </a:lnTo>
                <a:lnTo>
                  <a:pt x="561578" y="384582"/>
                </a:lnTo>
                <a:lnTo>
                  <a:pt x="552855" y="360728"/>
                </a:lnTo>
                <a:lnTo>
                  <a:pt x="544003" y="350940"/>
                </a:lnTo>
                <a:lnTo>
                  <a:pt x="531380" y="320915"/>
                </a:lnTo>
                <a:lnTo>
                  <a:pt x="504742" y="289000"/>
                </a:lnTo>
                <a:lnTo>
                  <a:pt x="453207" y="261638"/>
                </a:lnTo>
                <a:lnTo>
                  <a:pt x="413802" y="255707"/>
                </a:lnTo>
                <a:lnTo>
                  <a:pt x="406003" y="243771"/>
                </a:lnTo>
                <a:lnTo>
                  <a:pt x="410556" y="235188"/>
                </a:lnTo>
                <a:lnTo>
                  <a:pt x="429656" y="231138"/>
                </a:lnTo>
                <a:lnTo>
                  <a:pt x="410384" y="190081"/>
                </a:lnTo>
                <a:lnTo>
                  <a:pt x="348231" y="142502"/>
                </a:lnTo>
                <a:lnTo>
                  <a:pt x="314199" y="82120"/>
                </a:lnTo>
                <a:lnTo>
                  <a:pt x="313323" y="68016"/>
                </a:lnTo>
                <a:lnTo>
                  <a:pt x="319892" y="25016"/>
                </a:lnTo>
                <a:lnTo>
                  <a:pt x="307220" y="26256"/>
                </a:lnTo>
                <a:lnTo>
                  <a:pt x="296066" y="32464"/>
                </a:lnTo>
                <a:lnTo>
                  <a:pt x="281298" y="51462"/>
                </a:lnTo>
                <a:lnTo>
                  <a:pt x="272745" y="38262"/>
                </a:lnTo>
                <a:lnTo>
                  <a:pt x="239908" y="8566"/>
                </a:lnTo>
                <a:lnTo>
                  <a:pt x="222612" y="0"/>
                </a:lnTo>
                <a:lnTo>
                  <a:pt x="215994" y="2394"/>
                </a:lnTo>
                <a:lnTo>
                  <a:pt x="198399" y="37585"/>
                </a:lnTo>
                <a:lnTo>
                  <a:pt x="184993" y="91210"/>
                </a:lnTo>
                <a:lnTo>
                  <a:pt x="143937" y="126401"/>
                </a:lnTo>
                <a:lnTo>
                  <a:pt x="123827" y="149863"/>
                </a:lnTo>
                <a:lnTo>
                  <a:pt x="108745" y="181702"/>
                </a:lnTo>
                <a:lnTo>
                  <a:pt x="108745" y="211028"/>
                </a:lnTo>
                <a:lnTo>
                  <a:pt x="112096" y="225272"/>
                </a:lnTo>
                <a:lnTo>
                  <a:pt x="128016" y="252922"/>
                </a:lnTo>
                <a:lnTo>
                  <a:pt x="137233" y="277222"/>
                </a:lnTo>
                <a:lnTo>
                  <a:pt x="131368" y="306547"/>
                </a:lnTo>
                <a:lnTo>
                  <a:pt x="111258" y="330007"/>
                </a:lnTo>
                <a:lnTo>
                  <a:pt x="80120" y="342937"/>
                </a:lnTo>
                <a:lnTo>
                  <a:pt x="77984" y="348691"/>
                </a:lnTo>
                <a:lnTo>
                  <a:pt x="87822" y="364862"/>
                </a:lnTo>
                <a:lnTo>
                  <a:pt x="87293" y="374533"/>
                </a:lnTo>
                <a:lnTo>
                  <a:pt x="90421" y="384156"/>
                </a:lnTo>
                <a:lnTo>
                  <a:pt x="88936" y="393896"/>
                </a:lnTo>
                <a:lnTo>
                  <a:pt x="79840" y="395182"/>
                </a:lnTo>
                <a:lnTo>
                  <a:pt x="66252" y="404518"/>
                </a:lnTo>
                <a:lnTo>
                  <a:pt x="65138" y="410031"/>
                </a:lnTo>
                <a:lnTo>
                  <a:pt x="59012" y="415268"/>
                </a:lnTo>
                <a:lnTo>
                  <a:pt x="44533" y="422986"/>
                </a:lnTo>
                <a:lnTo>
                  <a:pt x="42863" y="428224"/>
                </a:lnTo>
                <a:lnTo>
                  <a:pt x="23372" y="437045"/>
                </a:lnTo>
                <a:lnTo>
                  <a:pt x="11120" y="458455"/>
                </a:lnTo>
                <a:lnTo>
                  <a:pt x="4994" y="485103"/>
                </a:lnTo>
                <a:lnTo>
                  <a:pt x="0" y="492118"/>
                </a:lnTo>
                <a:lnTo>
                  <a:pt x="58385" y="526070"/>
                </a:lnTo>
                <a:lnTo>
                  <a:pt x="81289" y="533703"/>
                </a:lnTo>
                <a:lnTo>
                  <a:pt x="138077" y="515922"/>
                </a:lnTo>
                <a:lnTo>
                  <a:pt x="147753" y="507735"/>
                </a:lnTo>
                <a:lnTo>
                  <a:pt x="184225" y="492849"/>
                </a:lnTo>
                <a:lnTo>
                  <a:pt x="198366" y="495082"/>
                </a:lnTo>
                <a:lnTo>
                  <a:pt x="208042" y="501037"/>
                </a:lnTo>
                <a:lnTo>
                  <a:pt x="205066" y="521132"/>
                </a:lnTo>
                <a:lnTo>
                  <a:pt x="208042" y="529320"/>
                </a:lnTo>
                <a:lnTo>
                  <a:pt x="214752" y="535988"/>
                </a:lnTo>
                <a:lnTo>
                  <a:pt x="236327" y="536019"/>
                </a:lnTo>
                <a:lnTo>
                  <a:pt x="257912" y="551649"/>
                </a:lnTo>
                <a:lnTo>
                  <a:pt x="269821" y="556116"/>
                </a:lnTo>
                <a:lnTo>
                  <a:pt x="285452" y="550905"/>
                </a:lnTo>
                <a:lnTo>
                  <a:pt x="288429" y="543462"/>
                </a:lnTo>
                <a:lnTo>
                  <a:pt x="312247" y="529320"/>
                </a:lnTo>
                <a:lnTo>
                  <a:pt x="321923" y="530809"/>
                </a:lnTo>
                <a:lnTo>
                  <a:pt x="336306" y="544754"/>
                </a:lnTo>
                <a:lnTo>
                  <a:pt x="345741" y="546439"/>
                </a:lnTo>
                <a:lnTo>
                  <a:pt x="359884" y="524110"/>
                </a:lnTo>
                <a:lnTo>
                  <a:pt x="378491" y="515177"/>
                </a:lnTo>
                <a:lnTo>
                  <a:pt x="406031" y="516667"/>
                </a:lnTo>
                <a:lnTo>
                  <a:pt x="443991" y="513690"/>
                </a:lnTo>
                <a:lnTo>
                  <a:pt x="466320" y="507735"/>
                </a:lnTo>
                <a:lnTo>
                  <a:pt x="491627" y="506990"/>
                </a:lnTo>
                <a:lnTo>
                  <a:pt x="504280" y="506990"/>
                </a:lnTo>
                <a:close/>
              </a:path>
            </a:pathLst>
          </a:custGeom>
          <a:solidFill>
            <a:srgbClr val="5B9592"/>
          </a:solidFill>
          <a:ln w="9525">
            <a:solidFill>
              <a:srgbClr val="FFFFFF"/>
            </a:solidFill>
            <a:prstDash val="solid"/>
          </a:ln>
        </p:spPr>
        <p:txBody>
          <a:bodyPr/>
          <a:lstStyle/>
          <a:p>
            <a:endParaRPr/>
          </a:p>
        </p:txBody>
      </p:sp>
      <p:sp>
        <p:nvSpPr>
          <p:cNvPr id="7" name="Map Baruten"/>
          <p:cNvSpPr/>
          <p:nvPr/>
        </p:nvSpPr>
        <p:spPr>
          <a:xfrm>
            <a:off x="640080" y="1734312"/>
            <a:ext cx="2061435" cy="3087808"/>
          </a:xfrm>
          <a:custGeom>
            <a:avLst/>
            <a:gdLst/>
            <a:ahLst/>
            <a:cxnLst/>
            <a:rect l="l" t="t" r="r" b="b"/>
            <a:pathLst>
              <a:path w="2061435" h="3087808">
                <a:moveTo>
                  <a:pt x="26224" y="3087808"/>
                </a:moveTo>
                <a:lnTo>
                  <a:pt x="115978" y="3019173"/>
                </a:lnTo>
                <a:lnTo>
                  <a:pt x="284046" y="3022175"/>
                </a:lnTo>
                <a:lnTo>
                  <a:pt x="347071" y="3016172"/>
                </a:lnTo>
                <a:lnTo>
                  <a:pt x="389088" y="2965151"/>
                </a:lnTo>
                <a:lnTo>
                  <a:pt x="530145" y="2824095"/>
                </a:lnTo>
                <a:lnTo>
                  <a:pt x="602174" y="2788079"/>
                </a:lnTo>
                <a:lnTo>
                  <a:pt x="704215" y="2746064"/>
                </a:lnTo>
                <a:lnTo>
                  <a:pt x="821262" y="2632017"/>
                </a:lnTo>
                <a:lnTo>
                  <a:pt x="860278" y="2626015"/>
                </a:lnTo>
                <a:lnTo>
                  <a:pt x="887289" y="2656026"/>
                </a:lnTo>
                <a:lnTo>
                  <a:pt x="965320" y="2683037"/>
                </a:lnTo>
                <a:lnTo>
                  <a:pt x="1052355" y="2641022"/>
                </a:lnTo>
                <a:lnTo>
                  <a:pt x="1259438" y="2565990"/>
                </a:lnTo>
                <a:lnTo>
                  <a:pt x="1320340" y="2527670"/>
                </a:lnTo>
                <a:lnTo>
                  <a:pt x="1526546" y="2397923"/>
                </a:lnTo>
                <a:lnTo>
                  <a:pt x="1673349" y="2342532"/>
                </a:lnTo>
                <a:lnTo>
                  <a:pt x="1675420" y="2329783"/>
                </a:lnTo>
                <a:lnTo>
                  <a:pt x="1673020" y="2304140"/>
                </a:lnTo>
                <a:lnTo>
                  <a:pt x="1662539" y="2279650"/>
                </a:lnTo>
                <a:lnTo>
                  <a:pt x="1660211" y="2267302"/>
                </a:lnTo>
                <a:lnTo>
                  <a:pt x="1664986" y="2259695"/>
                </a:lnTo>
                <a:lnTo>
                  <a:pt x="1688856" y="2259705"/>
                </a:lnTo>
                <a:lnTo>
                  <a:pt x="1707451" y="2252060"/>
                </a:lnTo>
                <a:lnTo>
                  <a:pt x="1748418" y="2260513"/>
                </a:lnTo>
                <a:lnTo>
                  <a:pt x="1779035" y="2255507"/>
                </a:lnTo>
                <a:lnTo>
                  <a:pt x="1791463" y="2261411"/>
                </a:lnTo>
                <a:lnTo>
                  <a:pt x="1817387" y="2249397"/>
                </a:lnTo>
                <a:lnTo>
                  <a:pt x="1843362" y="2251700"/>
                </a:lnTo>
                <a:lnTo>
                  <a:pt x="1851945" y="2264992"/>
                </a:lnTo>
                <a:lnTo>
                  <a:pt x="1908432" y="2227109"/>
                </a:lnTo>
                <a:lnTo>
                  <a:pt x="1952717" y="2166829"/>
                </a:lnTo>
                <a:lnTo>
                  <a:pt x="1970725" y="2088798"/>
                </a:lnTo>
                <a:lnTo>
                  <a:pt x="1973726" y="2022771"/>
                </a:lnTo>
                <a:lnTo>
                  <a:pt x="2006739" y="1971751"/>
                </a:lnTo>
                <a:lnTo>
                  <a:pt x="1977503" y="1859175"/>
                </a:lnTo>
                <a:lnTo>
                  <a:pt x="1960170" y="1751568"/>
                </a:lnTo>
                <a:lnTo>
                  <a:pt x="1915522" y="1546026"/>
                </a:lnTo>
                <a:lnTo>
                  <a:pt x="1905008" y="1444357"/>
                </a:lnTo>
                <a:lnTo>
                  <a:pt x="1901956" y="1222971"/>
                </a:lnTo>
                <a:lnTo>
                  <a:pt x="1823140" y="1023458"/>
                </a:lnTo>
                <a:lnTo>
                  <a:pt x="1866892" y="893803"/>
                </a:lnTo>
                <a:lnTo>
                  <a:pt x="2061435" y="250978"/>
                </a:lnTo>
                <a:lnTo>
                  <a:pt x="2057892" y="176824"/>
                </a:lnTo>
                <a:lnTo>
                  <a:pt x="2052207" y="183932"/>
                </a:lnTo>
                <a:lnTo>
                  <a:pt x="2033727" y="183932"/>
                </a:lnTo>
                <a:lnTo>
                  <a:pt x="2025198" y="203833"/>
                </a:lnTo>
                <a:lnTo>
                  <a:pt x="2040834" y="230840"/>
                </a:lnTo>
                <a:lnTo>
                  <a:pt x="2040834" y="239370"/>
                </a:lnTo>
                <a:lnTo>
                  <a:pt x="2032306" y="245055"/>
                </a:lnTo>
                <a:lnTo>
                  <a:pt x="2015248" y="240791"/>
                </a:lnTo>
                <a:lnTo>
                  <a:pt x="2009562" y="226576"/>
                </a:lnTo>
                <a:lnTo>
                  <a:pt x="2008141" y="213782"/>
                </a:lnTo>
                <a:lnTo>
                  <a:pt x="1989662" y="191039"/>
                </a:lnTo>
                <a:lnTo>
                  <a:pt x="1966917" y="172560"/>
                </a:lnTo>
                <a:lnTo>
                  <a:pt x="1952703" y="141287"/>
                </a:lnTo>
                <a:lnTo>
                  <a:pt x="1937066" y="134181"/>
                </a:lnTo>
                <a:lnTo>
                  <a:pt x="1935645" y="149817"/>
                </a:lnTo>
                <a:lnTo>
                  <a:pt x="1939910" y="159768"/>
                </a:lnTo>
                <a:lnTo>
                  <a:pt x="1939910" y="172560"/>
                </a:lnTo>
                <a:lnTo>
                  <a:pt x="1928538" y="172560"/>
                </a:lnTo>
                <a:lnTo>
                  <a:pt x="1898687" y="131338"/>
                </a:lnTo>
                <a:lnTo>
                  <a:pt x="1897265" y="107172"/>
                </a:lnTo>
                <a:lnTo>
                  <a:pt x="1893001" y="94380"/>
                </a:lnTo>
                <a:lnTo>
                  <a:pt x="1837948" y="0"/>
                </a:lnTo>
                <a:lnTo>
                  <a:pt x="1829530" y="71251"/>
                </a:lnTo>
                <a:lnTo>
                  <a:pt x="1821444" y="104131"/>
                </a:lnTo>
                <a:lnTo>
                  <a:pt x="1691819" y="407313"/>
                </a:lnTo>
                <a:lnTo>
                  <a:pt x="1593109" y="539649"/>
                </a:lnTo>
                <a:lnTo>
                  <a:pt x="1527484" y="610158"/>
                </a:lnTo>
                <a:lnTo>
                  <a:pt x="1519349" y="609614"/>
                </a:lnTo>
                <a:lnTo>
                  <a:pt x="1481925" y="592260"/>
                </a:lnTo>
                <a:lnTo>
                  <a:pt x="1433112" y="585210"/>
                </a:lnTo>
                <a:lnTo>
                  <a:pt x="1217621" y="623619"/>
                </a:lnTo>
                <a:lnTo>
                  <a:pt x="1190861" y="649265"/>
                </a:lnTo>
                <a:lnTo>
                  <a:pt x="1168003" y="681043"/>
                </a:lnTo>
                <a:lnTo>
                  <a:pt x="1152950" y="713378"/>
                </a:lnTo>
                <a:lnTo>
                  <a:pt x="1148490" y="733448"/>
                </a:lnTo>
                <a:lnTo>
                  <a:pt x="1148372" y="782628"/>
                </a:lnTo>
                <a:lnTo>
                  <a:pt x="1160305" y="823307"/>
                </a:lnTo>
                <a:lnTo>
                  <a:pt x="1190676" y="885678"/>
                </a:lnTo>
                <a:lnTo>
                  <a:pt x="1059475" y="1015734"/>
                </a:lnTo>
                <a:lnTo>
                  <a:pt x="981423" y="1113112"/>
                </a:lnTo>
                <a:lnTo>
                  <a:pt x="902379" y="1220881"/>
                </a:lnTo>
                <a:lnTo>
                  <a:pt x="836514" y="1289197"/>
                </a:lnTo>
                <a:lnTo>
                  <a:pt x="778481" y="1397125"/>
                </a:lnTo>
                <a:lnTo>
                  <a:pt x="779024" y="1420449"/>
                </a:lnTo>
                <a:lnTo>
                  <a:pt x="784990" y="1440515"/>
                </a:lnTo>
                <a:lnTo>
                  <a:pt x="799091" y="1466550"/>
                </a:lnTo>
                <a:lnTo>
                  <a:pt x="827836" y="1544104"/>
                </a:lnTo>
                <a:lnTo>
                  <a:pt x="826751" y="1667223"/>
                </a:lnTo>
                <a:lnTo>
                  <a:pt x="756506" y="1883017"/>
                </a:lnTo>
                <a:lnTo>
                  <a:pt x="687364" y="2081586"/>
                </a:lnTo>
                <a:lnTo>
                  <a:pt x="477470" y="2139079"/>
                </a:lnTo>
                <a:lnTo>
                  <a:pt x="439260" y="2099656"/>
                </a:lnTo>
                <a:lnTo>
                  <a:pt x="316528" y="2103816"/>
                </a:lnTo>
                <a:lnTo>
                  <a:pt x="139144" y="2131178"/>
                </a:lnTo>
                <a:lnTo>
                  <a:pt x="101070" y="2147212"/>
                </a:lnTo>
                <a:lnTo>
                  <a:pt x="90765" y="2172704"/>
                </a:lnTo>
                <a:lnTo>
                  <a:pt x="78291" y="2225854"/>
                </a:lnTo>
                <a:lnTo>
                  <a:pt x="4529" y="2658119"/>
                </a:lnTo>
                <a:lnTo>
                  <a:pt x="0" y="2705981"/>
                </a:lnTo>
                <a:close/>
              </a:path>
            </a:pathLst>
          </a:custGeom>
          <a:solidFill>
            <a:srgbClr val="145C5A"/>
          </a:solidFill>
          <a:ln w="9525">
            <a:solidFill>
              <a:srgbClr val="FFFFFF"/>
            </a:solidFill>
            <a:prstDash val="solid"/>
          </a:ln>
        </p:spPr>
        <p:txBody>
          <a:bodyPr/>
          <a:lstStyle/>
          <a:p>
            <a:endParaRPr/>
          </a:p>
        </p:txBody>
      </p:sp>
      <p:sp>
        <p:nvSpPr>
          <p:cNvPr id="8" name="Map Kaiama"/>
          <p:cNvSpPr/>
          <p:nvPr/>
        </p:nvSpPr>
        <p:spPr>
          <a:xfrm>
            <a:off x="2463220" y="1901187"/>
            <a:ext cx="2124039" cy="2156018"/>
          </a:xfrm>
          <a:custGeom>
            <a:avLst/>
            <a:gdLst/>
            <a:ahLst/>
            <a:cxnLst/>
            <a:rect l="l" t="t" r="r" b="b"/>
            <a:pathLst>
              <a:path w="2124039" h="2156018">
                <a:moveTo>
                  <a:pt x="183599" y="1804876"/>
                </a:moveTo>
                <a:lnTo>
                  <a:pt x="231618" y="1768862"/>
                </a:lnTo>
                <a:lnTo>
                  <a:pt x="291643" y="1735848"/>
                </a:lnTo>
                <a:lnTo>
                  <a:pt x="363672" y="1723843"/>
                </a:lnTo>
                <a:lnTo>
                  <a:pt x="477718" y="1753856"/>
                </a:lnTo>
                <a:lnTo>
                  <a:pt x="522736" y="1801874"/>
                </a:lnTo>
                <a:lnTo>
                  <a:pt x="576758" y="1939931"/>
                </a:lnTo>
                <a:lnTo>
                  <a:pt x="612882" y="1997025"/>
                </a:lnTo>
                <a:lnTo>
                  <a:pt x="654789" y="2023965"/>
                </a:lnTo>
                <a:lnTo>
                  <a:pt x="1042166" y="2150032"/>
                </a:lnTo>
                <a:lnTo>
                  <a:pt x="1125978" y="2156018"/>
                </a:lnTo>
                <a:lnTo>
                  <a:pt x="1198008" y="2107998"/>
                </a:lnTo>
                <a:lnTo>
                  <a:pt x="1249028" y="2095993"/>
                </a:lnTo>
                <a:lnTo>
                  <a:pt x="1267035" y="2101996"/>
                </a:lnTo>
                <a:lnTo>
                  <a:pt x="1285042" y="2129007"/>
                </a:lnTo>
                <a:lnTo>
                  <a:pt x="1467171" y="2021090"/>
                </a:lnTo>
                <a:lnTo>
                  <a:pt x="1527908" y="2000146"/>
                </a:lnTo>
                <a:lnTo>
                  <a:pt x="1550947" y="1987581"/>
                </a:lnTo>
                <a:lnTo>
                  <a:pt x="1584457" y="1975014"/>
                </a:lnTo>
                <a:lnTo>
                  <a:pt x="1611685" y="1958259"/>
                </a:lnTo>
                <a:lnTo>
                  <a:pt x="1654620" y="1946738"/>
                </a:lnTo>
                <a:lnTo>
                  <a:pt x="1704885" y="1945692"/>
                </a:lnTo>
                <a:lnTo>
                  <a:pt x="1779237" y="1929984"/>
                </a:lnTo>
                <a:lnTo>
                  <a:pt x="1809606" y="1926842"/>
                </a:lnTo>
                <a:lnTo>
                  <a:pt x="1822172" y="1932078"/>
                </a:lnTo>
                <a:lnTo>
                  <a:pt x="1873882" y="1932642"/>
                </a:lnTo>
                <a:lnTo>
                  <a:pt x="1938355" y="1951702"/>
                </a:lnTo>
                <a:lnTo>
                  <a:pt x="1940103" y="1965112"/>
                </a:lnTo>
                <a:lnTo>
                  <a:pt x="1957946" y="1976450"/>
                </a:lnTo>
                <a:lnTo>
                  <a:pt x="1965067" y="1948249"/>
                </a:lnTo>
                <a:lnTo>
                  <a:pt x="2039204" y="1963606"/>
                </a:lnTo>
                <a:lnTo>
                  <a:pt x="2043151" y="1944394"/>
                </a:lnTo>
                <a:lnTo>
                  <a:pt x="2068328" y="1926130"/>
                </a:lnTo>
                <a:lnTo>
                  <a:pt x="2093262" y="1919773"/>
                </a:lnTo>
                <a:lnTo>
                  <a:pt x="2108454" y="1828783"/>
                </a:lnTo>
                <a:lnTo>
                  <a:pt x="2124039" y="1798778"/>
                </a:lnTo>
                <a:lnTo>
                  <a:pt x="2099371" y="1740350"/>
                </a:lnTo>
                <a:lnTo>
                  <a:pt x="2099371" y="1702001"/>
                </a:lnTo>
                <a:lnTo>
                  <a:pt x="2109597" y="1653424"/>
                </a:lnTo>
                <a:lnTo>
                  <a:pt x="2104484" y="1607405"/>
                </a:lnTo>
                <a:lnTo>
                  <a:pt x="2071247" y="1566499"/>
                </a:lnTo>
                <a:lnTo>
                  <a:pt x="2025228" y="1548601"/>
                </a:lnTo>
                <a:lnTo>
                  <a:pt x="1968981" y="1520479"/>
                </a:lnTo>
                <a:lnTo>
                  <a:pt x="1879499" y="1489800"/>
                </a:lnTo>
                <a:lnTo>
                  <a:pt x="1836035" y="1446336"/>
                </a:lnTo>
                <a:lnTo>
                  <a:pt x="1821737" y="1385186"/>
                </a:lnTo>
                <a:lnTo>
                  <a:pt x="1760615" y="1333843"/>
                </a:lnTo>
                <a:lnTo>
                  <a:pt x="1609773" y="1231577"/>
                </a:lnTo>
                <a:lnTo>
                  <a:pt x="1497279" y="1096076"/>
                </a:lnTo>
                <a:lnTo>
                  <a:pt x="1387344" y="993810"/>
                </a:lnTo>
                <a:lnTo>
                  <a:pt x="1315758" y="942676"/>
                </a:lnTo>
                <a:lnTo>
                  <a:pt x="1182812" y="735588"/>
                </a:lnTo>
                <a:lnTo>
                  <a:pt x="1034526" y="564292"/>
                </a:lnTo>
                <a:lnTo>
                  <a:pt x="965496" y="490148"/>
                </a:lnTo>
                <a:lnTo>
                  <a:pt x="929704" y="408337"/>
                </a:lnTo>
                <a:lnTo>
                  <a:pt x="906694" y="410894"/>
                </a:lnTo>
                <a:lnTo>
                  <a:pt x="881128" y="428790"/>
                </a:lnTo>
                <a:lnTo>
                  <a:pt x="863230" y="421120"/>
                </a:lnTo>
                <a:lnTo>
                  <a:pt x="870900" y="410894"/>
                </a:lnTo>
                <a:lnTo>
                  <a:pt x="873457" y="382769"/>
                </a:lnTo>
                <a:lnTo>
                  <a:pt x="855561" y="369986"/>
                </a:lnTo>
                <a:lnTo>
                  <a:pt x="817211" y="377656"/>
                </a:lnTo>
                <a:lnTo>
                  <a:pt x="817211" y="398109"/>
                </a:lnTo>
                <a:lnTo>
                  <a:pt x="794201" y="428790"/>
                </a:lnTo>
                <a:lnTo>
                  <a:pt x="789088" y="428790"/>
                </a:lnTo>
                <a:lnTo>
                  <a:pt x="783975" y="423677"/>
                </a:lnTo>
                <a:lnTo>
                  <a:pt x="768634" y="418564"/>
                </a:lnTo>
                <a:lnTo>
                  <a:pt x="743068" y="418564"/>
                </a:lnTo>
                <a:lnTo>
                  <a:pt x="732842" y="405779"/>
                </a:lnTo>
                <a:lnTo>
                  <a:pt x="707275" y="403222"/>
                </a:lnTo>
                <a:lnTo>
                  <a:pt x="684266" y="418564"/>
                </a:lnTo>
                <a:lnTo>
                  <a:pt x="674038" y="418564"/>
                </a:lnTo>
                <a:lnTo>
                  <a:pt x="663812" y="395552"/>
                </a:lnTo>
                <a:lnTo>
                  <a:pt x="656142" y="362317"/>
                </a:lnTo>
                <a:lnTo>
                  <a:pt x="653585" y="336751"/>
                </a:lnTo>
                <a:lnTo>
                  <a:pt x="635689" y="321411"/>
                </a:lnTo>
                <a:lnTo>
                  <a:pt x="602453" y="346977"/>
                </a:lnTo>
                <a:lnTo>
                  <a:pt x="592226" y="321411"/>
                </a:lnTo>
                <a:lnTo>
                  <a:pt x="567298" y="328440"/>
                </a:lnTo>
                <a:lnTo>
                  <a:pt x="557711" y="318854"/>
                </a:lnTo>
                <a:lnTo>
                  <a:pt x="525753" y="318854"/>
                </a:lnTo>
                <a:lnTo>
                  <a:pt x="506578" y="302874"/>
                </a:lnTo>
                <a:lnTo>
                  <a:pt x="503382" y="280504"/>
                </a:lnTo>
                <a:lnTo>
                  <a:pt x="519361" y="270916"/>
                </a:lnTo>
                <a:lnTo>
                  <a:pt x="551320" y="267721"/>
                </a:lnTo>
                <a:lnTo>
                  <a:pt x="554515" y="261328"/>
                </a:lnTo>
                <a:lnTo>
                  <a:pt x="570494" y="251742"/>
                </a:lnTo>
                <a:lnTo>
                  <a:pt x="573690" y="238957"/>
                </a:lnTo>
                <a:lnTo>
                  <a:pt x="564103" y="222979"/>
                </a:lnTo>
                <a:lnTo>
                  <a:pt x="551320" y="216589"/>
                </a:lnTo>
                <a:lnTo>
                  <a:pt x="516165" y="213391"/>
                </a:lnTo>
                <a:lnTo>
                  <a:pt x="503382" y="203804"/>
                </a:lnTo>
                <a:lnTo>
                  <a:pt x="506578" y="191021"/>
                </a:lnTo>
                <a:lnTo>
                  <a:pt x="516165" y="184630"/>
                </a:lnTo>
                <a:lnTo>
                  <a:pt x="538536" y="181433"/>
                </a:lnTo>
                <a:lnTo>
                  <a:pt x="541732" y="171847"/>
                </a:lnTo>
                <a:lnTo>
                  <a:pt x="532145" y="155867"/>
                </a:lnTo>
                <a:lnTo>
                  <a:pt x="503382" y="139889"/>
                </a:lnTo>
                <a:lnTo>
                  <a:pt x="477815" y="139889"/>
                </a:lnTo>
                <a:lnTo>
                  <a:pt x="455445" y="159062"/>
                </a:lnTo>
                <a:lnTo>
                  <a:pt x="410704" y="162259"/>
                </a:lnTo>
                <a:lnTo>
                  <a:pt x="410704" y="130301"/>
                </a:lnTo>
                <a:lnTo>
                  <a:pt x="417095" y="107930"/>
                </a:lnTo>
                <a:lnTo>
                  <a:pt x="442662" y="101538"/>
                </a:lnTo>
                <a:lnTo>
                  <a:pt x="417095" y="79167"/>
                </a:lnTo>
                <a:lnTo>
                  <a:pt x="381941" y="56796"/>
                </a:lnTo>
                <a:lnTo>
                  <a:pt x="365962" y="40818"/>
                </a:lnTo>
                <a:lnTo>
                  <a:pt x="340396" y="31230"/>
                </a:lnTo>
                <a:lnTo>
                  <a:pt x="305242" y="47211"/>
                </a:lnTo>
                <a:lnTo>
                  <a:pt x="286272" y="32983"/>
                </a:lnTo>
                <a:lnTo>
                  <a:pt x="275975" y="8528"/>
                </a:lnTo>
                <a:lnTo>
                  <a:pt x="239017" y="0"/>
                </a:lnTo>
                <a:lnTo>
                  <a:pt x="234752" y="9949"/>
                </a:lnTo>
                <a:lnTo>
                  <a:pt x="238295" y="84103"/>
                </a:lnTo>
                <a:lnTo>
                  <a:pt x="43752" y="726928"/>
                </a:lnTo>
                <a:lnTo>
                  <a:pt x="0" y="856583"/>
                </a:lnTo>
                <a:lnTo>
                  <a:pt x="78816" y="1056096"/>
                </a:lnTo>
                <a:lnTo>
                  <a:pt x="81868" y="1277482"/>
                </a:lnTo>
                <a:lnTo>
                  <a:pt x="92382" y="1379151"/>
                </a:lnTo>
                <a:lnTo>
                  <a:pt x="137030" y="1584693"/>
                </a:lnTo>
                <a:lnTo>
                  <a:pt x="154363" y="1692300"/>
                </a:lnTo>
                <a:close/>
              </a:path>
            </a:pathLst>
          </a:custGeom>
          <a:solidFill>
            <a:srgbClr val="145C5A"/>
          </a:solidFill>
          <a:ln w="9525">
            <a:solidFill>
              <a:srgbClr val="FFFFFF"/>
            </a:solidFill>
            <a:prstDash val="solid"/>
          </a:ln>
        </p:spPr>
        <p:txBody>
          <a:bodyPr/>
          <a:lstStyle/>
          <a:p>
            <a:endParaRPr/>
          </a:p>
        </p:txBody>
      </p:sp>
      <p:sp>
        <p:nvSpPr>
          <p:cNvPr id="9" name="Map Ilorin East"/>
          <p:cNvSpPr/>
          <p:nvPr/>
        </p:nvSpPr>
        <p:spPr>
          <a:xfrm>
            <a:off x="4133003" y="4869761"/>
            <a:ext cx="130455" cy="161101"/>
          </a:xfrm>
          <a:custGeom>
            <a:avLst/>
            <a:gdLst/>
            <a:ahLst/>
            <a:cxnLst/>
            <a:rect l="l" t="t" r="r" b="b"/>
            <a:pathLst>
              <a:path w="130455" h="161101">
                <a:moveTo>
                  <a:pt x="32901" y="110283"/>
                </a:moveTo>
                <a:lnTo>
                  <a:pt x="36238" y="109308"/>
                </a:lnTo>
                <a:lnTo>
                  <a:pt x="38072" y="98872"/>
                </a:lnTo>
                <a:lnTo>
                  <a:pt x="40616" y="98726"/>
                </a:lnTo>
                <a:lnTo>
                  <a:pt x="46472" y="104003"/>
                </a:lnTo>
                <a:lnTo>
                  <a:pt x="52694" y="101373"/>
                </a:lnTo>
                <a:lnTo>
                  <a:pt x="57442" y="102687"/>
                </a:lnTo>
                <a:lnTo>
                  <a:pt x="57818" y="100103"/>
                </a:lnTo>
                <a:lnTo>
                  <a:pt x="70538" y="113156"/>
                </a:lnTo>
                <a:lnTo>
                  <a:pt x="62786" y="123147"/>
                </a:lnTo>
                <a:lnTo>
                  <a:pt x="57232" y="122581"/>
                </a:lnTo>
                <a:lnTo>
                  <a:pt x="56082" y="137151"/>
                </a:lnTo>
                <a:lnTo>
                  <a:pt x="60380" y="138131"/>
                </a:lnTo>
                <a:lnTo>
                  <a:pt x="67587" y="153294"/>
                </a:lnTo>
                <a:lnTo>
                  <a:pt x="99145" y="149921"/>
                </a:lnTo>
                <a:lnTo>
                  <a:pt x="108557" y="161101"/>
                </a:lnTo>
                <a:lnTo>
                  <a:pt x="121998" y="149975"/>
                </a:lnTo>
                <a:lnTo>
                  <a:pt x="125632" y="154308"/>
                </a:lnTo>
                <a:lnTo>
                  <a:pt x="130455" y="150106"/>
                </a:lnTo>
                <a:lnTo>
                  <a:pt x="116530" y="142617"/>
                </a:lnTo>
                <a:lnTo>
                  <a:pt x="118740" y="134000"/>
                </a:lnTo>
                <a:lnTo>
                  <a:pt x="110179" y="132547"/>
                </a:lnTo>
                <a:lnTo>
                  <a:pt x="120038" y="121965"/>
                </a:lnTo>
                <a:lnTo>
                  <a:pt x="121149" y="109973"/>
                </a:lnTo>
                <a:lnTo>
                  <a:pt x="81860" y="95790"/>
                </a:lnTo>
                <a:lnTo>
                  <a:pt x="83710" y="89002"/>
                </a:lnTo>
                <a:lnTo>
                  <a:pt x="74086" y="86308"/>
                </a:lnTo>
                <a:lnTo>
                  <a:pt x="76214" y="68393"/>
                </a:lnTo>
                <a:lnTo>
                  <a:pt x="74060" y="65898"/>
                </a:lnTo>
                <a:lnTo>
                  <a:pt x="77320" y="61815"/>
                </a:lnTo>
                <a:lnTo>
                  <a:pt x="76184" y="54420"/>
                </a:lnTo>
                <a:lnTo>
                  <a:pt x="78630" y="53529"/>
                </a:lnTo>
                <a:lnTo>
                  <a:pt x="76444" y="49296"/>
                </a:lnTo>
                <a:lnTo>
                  <a:pt x="80095" y="46188"/>
                </a:lnTo>
                <a:lnTo>
                  <a:pt x="76461" y="37598"/>
                </a:lnTo>
                <a:lnTo>
                  <a:pt x="69720" y="32843"/>
                </a:lnTo>
                <a:lnTo>
                  <a:pt x="70026" y="17473"/>
                </a:lnTo>
                <a:lnTo>
                  <a:pt x="72658" y="13864"/>
                </a:lnTo>
                <a:lnTo>
                  <a:pt x="68365" y="13860"/>
                </a:lnTo>
                <a:lnTo>
                  <a:pt x="63657" y="5393"/>
                </a:lnTo>
                <a:lnTo>
                  <a:pt x="50825" y="0"/>
                </a:lnTo>
                <a:lnTo>
                  <a:pt x="42663" y="5172"/>
                </a:lnTo>
                <a:lnTo>
                  <a:pt x="39959" y="25595"/>
                </a:lnTo>
                <a:lnTo>
                  <a:pt x="41488" y="43914"/>
                </a:lnTo>
                <a:lnTo>
                  <a:pt x="18178" y="42556"/>
                </a:lnTo>
                <a:lnTo>
                  <a:pt x="1973" y="51414"/>
                </a:lnTo>
                <a:lnTo>
                  <a:pt x="5923" y="59421"/>
                </a:lnTo>
                <a:lnTo>
                  <a:pt x="0" y="63741"/>
                </a:lnTo>
                <a:lnTo>
                  <a:pt x="1265" y="67256"/>
                </a:lnTo>
                <a:lnTo>
                  <a:pt x="11040" y="71162"/>
                </a:lnTo>
                <a:lnTo>
                  <a:pt x="14253" y="76135"/>
                </a:lnTo>
                <a:lnTo>
                  <a:pt x="12739" y="77961"/>
                </a:lnTo>
                <a:lnTo>
                  <a:pt x="26353" y="83067"/>
                </a:lnTo>
                <a:lnTo>
                  <a:pt x="31993" y="91368"/>
                </a:lnTo>
                <a:lnTo>
                  <a:pt x="27911" y="94426"/>
                </a:lnTo>
                <a:lnTo>
                  <a:pt x="21738" y="92844"/>
                </a:lnTo>
                <a:lnTo>
                  <a:pt x="17833" y="99116"/>
                </a:lnTo>
                <a:lnTo>
                  <a:pt x="18464" y="104293"/>
                </a:lnTo>
                <a:lnTo>
                  <a:pt x="32558" y="106947"/>
                </a:lnTo>
                <a:close/>
              </a:path>
            </a:pathLst>
          </a:custGeom>
          <a:solidFill>
            <a:srgbClr val="5B9592"/>
          </a:solidFill>
          <a:ln w="9525">
            <a:solidFill>
              <a:srgbClr val="FFFFFF"/>
            </a:solidFill>
            <a:prstDash val="solid"/>
          </a:ln>
        </p:spPr>
        <p:txBody>
          <a:bodyPr/>
          <a:lstStyle/>
          <a:p>
            <a:endParaRPr/>
          </a:p>
        </p:txBody>
      </p:sp>
      <p:sp>
        <p:nvSpPr>
          <p:cNvPr id="10" name="Map Ilorin East"/>
          <p:cNvSpPr/>
          <p:nvPr/>
        </p:nvSpPr>
        <p:spPr>
          <a:xfrm>
            <a:off x="4267642" y="4485977"/>
            <a:ext cx="728789" cy="523960"/>
          </a:xfrm>
          <a:custGeom>
            <a:avLst/>
            <a:gdLst/>
            <a:ahLst/>
            <a:cxnLst/>
            <a:rect l="l" t="t" r="r" b="b"/>
            <a:pathLst>
              <a:path w="728789" h="523960">
                <a:moveTo>
                  <a:pt x="327148" y="523960"/>
                </a:moveTo>
                <a:lnTo>
                  <a:pt x="322726" y="518961"/>
                </a:lnTo>
                <a:lnTo>
                  <a:pt x="312610" y="518187"/>
                </a:lnTo>
                <a:lnTo>
                  <a:pt x="300113" y="507628"/>
                </a:lnTo>
                <a:lnTo>
                  <a:pt x="294409" y="507551"/>
                </a:lnTo>
                <a:lnTo>
                  <a:pt x="292123" y="503335"/>
                </a:lnTo>
                <a:lnTo>
                  <a:pt x="294736" y="494228"/>
                </a:lnTo>
                <a:lnTo>
                  <a:pt x="290239" y="487452"/>
                </a:lnTo>
                <a:lnTo>
                  <a:pt x="293082" y="478684"/>
                </a:lnTo>
                <a:lnTo>
                  <a:pt x="283011" y="461946"/>
                </a:lnTo>
                <a:lnTo>
                  <a:pt x="293352" y="438230"/>
                </a:lnTo>
                <a:lnTo>
                  <a:pt x="294633" y="422810"/>
                </a:lnTo>
                <a:lnTo>
                  <a:pt x="319019" y="399460"/>
                </a:lnTo>
                <a:lnTo>
                  <a:pt x="331095" y="393413"/>
                </a:lnTo>
                <a:lnTo>
                  <a:pt x="372490" y="387416"/>
                </a:lnTo>
                <a:lnTo>
                  <a:pt x="450038" y="390549"/>
                </a:lnTo>
                <a:lnTo>
                  <a:pt x="495118" y="377538"/>
                </a:lnTo>
                <a:lnTo>
                  <a:pt x="515853" y="340681"/>
                </a:lnTo>
                <a:lnTo>
                  <a:pt x="570033" y="377530"/>
                </a:lnTo>
                <a:lnTo>
                  <a:pt x="612495" y="341408"/>
                </a:lnTo>
                <a:lnTo>
                  <a:pt x="626679" y="313766"/>
                </a:lnTo>
                <a:lnTo>
                  <a:pt x="623955" y="291852"/>
                </a:lnTo>
                <a:lnTo>
                  <a:pt x="649208" y="278381"/>
                </a:lnTo>
                <a:lnTo>
                  <a:pt x="670024" y="210079"/>
                </a:lnTo>
                <a:lnTo>
                  <a:pt x="681573" y="189493"/>
                </a:lnTo>
                <a:lnTo>
                  <a:pt x="728789" y="156596"/>
                </a:lnTo>
                <a:lnTo>
                  <a:pt x="713531" y="111421"/>
                </a:lnTo>
                <a:lnTo>
                  <a:pt x="669771" y="95166"/>
                </a:lnTo>
                <a:lnTo>
                  <a:pt x="647105" y="75739"/>
                </a:lnTo>
                <a:lnTo>
                  <a:pt x="617963" y="61168"/>
                </a:lnTo>
                <a:lnTo>
                  <a:pt x="597869" y="37330"/>
                </a:lnTo>
                <a:lnTo>
                  <a:pt x="596241" y="10505"/>
                </a:lnTo>
                <a:lnTo>
                  <a:pt x="575429" y="0"/>
                </a:lnTo>
                <a:lnTo>
                  <a:pt x="546540" y="1804"/>
                </a:lnTo>
                <a:lnTo>
                  <a:pt x="507894" y="19698"/>
                </a:lnTo>
                <a:lnTo>
                  <a:pt x="477431" y="44864"/>
                </a:lnTo>
                <a:lnTo>
                  <a:pt x="468160" y="66054"/>
                </a:lnTo>
                <a:lnTo>
                  <a:pt x="437697" y="105789"/>
                </a:lnTo>
                <a:lnTo>
                  <a:pt x="351607" y="166715"/>
                </a:lnTo>
                <a:lnTo>
                  <a:pt x="321144" y="195853"/>
                </a:lnTo>
                <a:lnTo>
                  <a:pt x="274788" y="227640"/>
                </a:lnTo>
                <a:lnTo>
                  <a:pt x="236379" y="260751"/>
                </a:lnTo>
                <a:lnTo>
                  <a:pt x="207240" y="291214"/>
                </a:lnTo>
                <a:lnTo>
                  <a:pt x="152937" y="337570"/>
                </a:lnTo>
                <a:lnTo>
                  <a:pt x="100937" y="344704"/>
                </a:lnTo>
                <a:lnTo>
                  <a:pt x="93293" y="363447"/>
                </a:lnTo>
                <a:lnTo>
                  <a:pt x="78221" y="377908"/>
                </a:lnTo>
                <a:lnTo>
                  <a:pt x="72146" y="381893"/>
                </a:lnTo>
                <a:lnTo>
                  <a:pt x="63217" y="382298"/>
                </a:lnTo>
                <a:lnTo>
                  <a:pt x="31117" y="399286"/>
                </a:lnTo>
                <a:lnTo>
                  <a:pt x="7083" y="403143"/>
                </a:lnTo>
                <a:lnTo>
                  <a:pt x="7264" y="407297"/>
                </a:lnTo>
                <a:lnTo>
                  <a:pt x="2399" y="411734"/>
                </a:lnTo>
                <a:lnTo>
                  <a:pt x="0" y="425197"/>
                </a:lnTo>
                <a:lnTo>
                  <a:pt x="1381" y="436018"/>
                </a:lnTo>
                <a:lnTo>
                  <a:pt x="6908" y="439065"/>
                </a:lnTo>
                <a:lnTo>
                  <a:pt x="9417" y="436922"/>
                </a:lnTo>
                <a:lnTo>
                  <a:pt x="9756" y="442954"/>
                </a:lnTo>
                <a:lnTo>
                  <a:pt x="13108" y="445114"/>
                </a:lnTo>
                <a:lnTo>
                  <a:pt x="17435" y="441681"/>
                </a:lnTo>
                <a:lnTo>
                  <a:pt x="22268" y="442901"/>
                </a:lnTo>
                <a:lnTo>
                  <a:pt x="65037" y="464474"/>
                </a:lnTo>
                <a:lnTo>
                  <a:pt x="112377" y="446436"/>
                </a:lnTo>
                <a:lnTo>
                  <a:pt x="131962" y="449157"/>
                </a:lnTo>
                <a:lnTo>
                  <a:pt x="153256" y="478710"/>
                </a:lnTo>
                <a:lnTo>
                  <a:pt x="178060" y="505497"/>
                </a:lnTo>
                <a:lnTo>
                  <a:pt x="190957" y="510458"/>
                </a:lnTo>
                <a:lnTo>
                  <a:pt x="224113" y="511297"/>
                </a:lnTo>
                <a:lnTo>
                  <a:pt x="252493" y="517255"/>
                </a:lnTo>
                <a:close/>
              </a:path>
            </a:pathLst>
          </a:custGeom>
          <a:solidFill>
            <a:srgbClr val="5B9592"/>
          </a:solidFill>
          <a:ln w="9525">
            <a:solidFill>
              <a:srgbClr val="FFFFFF"/>
            </a:solidFill>
            <a:prstDash val="solid"/>
          </a:ln>
        </p:spPr>
        <p:txBody>
          <a:bodyPr/>
          <a:lstStyle/>
          <a:p>
            <a:endParaRPr/>
          </a:p>
        </p:txBody>
      </p:sp>
      <p:sp>
        <p:nvSpPr>
          <p:cNvPr id="11" name="Map Ifelodun"/>
          <p:cNvSpPr/>
          <p:nvPr/>
        </p:nvSpPr>
        <p:spPr>
          <a:xfrm>
            <a:off x="4253541" y="3880119"/>
            <a:ext cx="1664982" cy="1655617"/>
          </a:xfrm>
          <a:custGeom>
            <a:avLst/>
            <a:gdLst/>
            <a:ahLst/>
            <a:cxnLst/>
            <a:rect l="l" t="t" r="r" b="b"/>
            <a:pathLst>
              <a:path w="1664982" h="1655617">
                <a:moveTo>
                  <a:pt x="300260" y="1655617"/>
                </a:moveTo>
                <a:lnTo>
                  <a:pt x="315918" y="1653603"/>
                </a:lnTo>
                <a:lnTo>
                  <a:pt x="338837" y="1643417"/>
                </a:lnTo>
                <a:lnTo>
                  <a:pt x="382127" y="1608615"/>
                </a:lnTo>
                <a:lnTo>
                  <a:pt x="399103" y="1580605"/>
                </a:lnTo>
                <a:lnTo>
                  <a:pt x="435999" y="1474294"/>
                </a:lnTo>
                <a:lnTo>
                  <a:pt x="435971" y="1450631"/>
                </a:lnTo>
                <a:lnTo>
                  <a:pt x="441610" y="1412803"/>
                </a:lnTo>
                <a:lnTo>
                  <a:pt x="433620" y="1392985"/>
                </a:lnTo>
                <a:lnTo>
                  <a:pt x="442393" y="1364156"/>
                </a:lnTo>
                <a:lnTo>
                  <a:pt x="513694" y="1347179"/>
                </a:lnTo>
                <a:lnTo>
                  <a:pt x="579902" y="1342087"/>
                </a:lnTo>
                <a:lnTo>
                  <a:pt x="612156" y="1342934"/>
                </a:lnTo>
                <a:lnTo>
                  <a:pt x="679214" y="1369248"/>
                </a:lnTo>
                <a:lnTo>
                  <a:pt x="706375" y="1370945"/>
                </a:lnTo>
                <a:lnTo>
                  <a:pt x="764944" y="1387923"/>
                </a:lnTo>
                <a:lnTo>
                  <a:pt x="788711" y="1388770"/>
                </a:lnTo>
                <a:lnTo>
                  <a:pt x="862558" y="1381981"/>
                </a:lnTo>
                <a:lnTo>
                  <a:pt x="888023" y="1376039"/>
                </a:lnTo>
                <a:lnTo>
                  <a:pt x="921976" y="1363307"/>
                </a:lnTo>
                <a:lnTo>
                  <a:pt x="963568" y="1353968"/>
                </a:lnTo>
                <a:lnTo>
                  <a:pt x="1056090" y="1353968"/>
                </a:lnTo>
                <a:lnTo>
                  <a:pt x="1071368" y="1363307"/>
                </a:lnTo>
                <a:lnTo>
                  <a:pt x="1090890" y="1389619"/>
                </a:lnTo>
                <a:lnTo>
                  <a:pt x="1140971" y="1494025"/>
                </a:lnTo>
                <a:lnTo>
                  <a:pt x="1136727" y="1572965"/>
                </a:lnTo>
                <a:lnTo>
                  <a:pt x="1157948" y="1582301"/>
                </a:lnTo>
                <a:lnTo>
                  <a:pt x="1180017" y="1578057"/>
                </a:lnTo>
                <a:lnTo>
                  <a:pt x="1224156" y="1578057"/>
                </a:lnTo>
                <a:lnTo>
                  <a:pt x="1250468" y="1567872"/>
                </a:lnTo>
                <a:lnTo>
                  <a:pt x="1261825" y="1567073"/>
                </a:lnTo>
                <a:lnTo>
                  <a:pt x="1273387" y="1562779"/>
                </a:lnTo>
                <a:lnTo>
                  <a:pt x="1292909" y="1546652"/>
                </a:lnTo>
                <a:lnTo>
                  <a:pt x="1342141" y="1530523"/>
                </a:lnTo>
                <a:lnTo>
                  <a:pt x="1378640" y="1488083"/>
                </a:lnTo>
                <a:lnTo>
                  <a:pt x="1391373" y="1477897"/>
                </a:lnTo>
                <a:lnTo>
                  <a:pt x="1420233" y="1430363"/>
                </a:lnTo>
                <a:lnTo>
                  <a:pt x="1427023" y="1413387"/>
                </a:lnTo>
                <a:lnTo>
                  <a:pt x="1421161" y="1399136"/>
                </a:lnTo>
                <a:lnTo>
                  <a:pt x="1423752" y="1392660"/>
                </a:lnTo>
                <a:lnTo>
                  <a:pt x="1432819" y="1383594"/>
                </a:lnTo>
                <a:lnTo>
                  <a:pt x="1460989" y="1332434"/>
                </a:lnTo>
                <a:lnTo>
                  <a:pt x="1472322" y="1317861"/>
                </a:lnTo>
                <a:lnTo>
                  <a:pt x="1520892" y="1266053"/>
                </a:lnTo>
                <a:lnTo>
                  <a:pt x="1537081" y="1243388"/>
                </a:lnTo>
                <a:lnTo>
                  <a:pt x="1567843" y="1209389"/>
                </a:lnTo>
                <a:lnTo>
                  <a:pt x="1598604" y="1181866"/>
                </a:lnTo>
                <a:lnTo>
                  <a:pt x="1639078" y="1154343"/>
                </a:lnTo>
                <a:lnTo>
                  <a:pt x="1664982" y="1128440"/>
                </a:lnTo>
                <a:lnTo>
                  <a:pt x="1643935" y="1104155"/>
                </a:lnTo>
                <a:lnTo>
                  <a:pt x="1624508" y="1057204"/>
                </a:lnTo>
                <a:lnTo>
                  <a:pt x="1614793" y="1023204"/>
                </a:lnTo>
                <a:lnTo>
                  <a:pt x="1611555" y="953588"/>
                </a:lnTo>
                <a:lnTo>
                  <a:pt x="1621270" y="867782"/>
                </a:lnTo>
                <a:lnTo>
                  <a:pt x="1619650" y="814354"/>
                </a:lnTo>
                <a:lnTo>
                  <a:pt x="1614793" y="778737"/>
                </a:lnTo>
                <a:lnTo>
                  <a:pt x="1601032" y="725309"/>
                </a:lnTo>
                <a:lnTo>
                  <a:pt x="1579183" y="720670"/>
                </a:lnTo>
                <a:lnTo>
                  <a:pt x="1559530" y="726788"/>
                </a:lnTo>
                <a:lnTo>
                  <a:pt x="1536966" y="741913"/>
                </a:lnTo>
                <a:lnTo>
                  <a:pt x="1487839" y="743647"/>
                </a:lnTo>
                <a:lnTo>
                  <a:pt x="1474875" y="704819"/>
                </a:lnTo>
                <a:lnTo>
                  <a:pt x="1455322" y="679977"/>
                </a:lnTo>
                <a:lnTo>
                  <a:pt x="1431037" y="688074"/>
                </a:lnTo>
                <a:lnTo>
                  <a:pt x="1359802" y="757690"/>
                </a:lnTo>
                <a:lnTo>
                  <a:pt x="1329041" y="783593"/>
                </a:lnTo>
                <a:lnTo>
                  <a:pt x="1296660" y="785213"/>
                </a:lnTo>
                <a:lnTo>
                  <a:pt x="1256186" y="775499"/>
                </a:lnTo>
                <a:lnTo>
                  <a:pt x="1170380" y="718835"/>
                </a:lnTo>
                <a:lnTo>
                  <a:pt x="1110476" y="709120"/>
                </a:lnTo>
                <a:lnTo>
                  <a:pt x="1099144" y="697788"/>
                </a:lnTo>
                <a:lnTo>
                  <a:pt x="1066764" y="679977"/>
                </a:lnTo>
                <a:lnTo>
                  <a:pt x="1029526" y="665407"/>
                </a:lnTo>
                <a:lnTo>
                  <a:pt x="1006861" y="647598"/>
                </a:lnTo>
                <a:lnTo>
                  <a:pt x="985814" y="641122"/>
                </a:lnTo>
                <a:lnTo>
                  <a:pt x="969624" y="624933"/>
                </a:lnTo>
                <a:lnTo>
                  <a:pt x="951816" y="587696"/>
                </a:lnTo>
                <a:lnTo>
                  <a:pt x="946958" y="566649"/>
                </a:lnTo>
                <a:lnTo>
                  <a:pt x="893531" y="469509"/>
                </a:lnTo>
                <a:lnTo>
                  <a:pt x="851438" y="451701"/>
                </a:lnTo>
                <a:lnTo>
                  <a:pt x="815819" y="445225"/>
                </a:lnTo>
                <a:lnTo>
                  <a:pt x="788296" y="446843"/>
                </a:lnTo>
                <a:lnTo>
                  <a:pt x="773528" y="457999"/>
                </a:lnTo>
                <a:lnTo>
                  <a:pt x="767135" y="456527"/>
                </a:lnTo>
                <a:lnTo>
                  <a:pt x="746760" y="461342"/>
                </a:lnTo>
                <a:lnTo>
                  <a:pt x="746385" y="450878"/>
                </a:lnTo>
                <a:lnTo>
                  <a:pt x="737091" y="443896"/>
                </a:lnTo>
                <a:lnTo>
                  <a:pt x="736413" y="429008"/>
                </a:lnTo>
                <a:lnTo>
                  <a:pt x="738774" y="423088"/>
                </a:lnTo>
                <a:lnTo>
                  <a:pt x="731632" y="409605"/>
                </a:lnTo>
                <a:lnTo>
                  <a:pt x="715442" y="399893"/>
                </a:lnTo>
                <a:lnTo>
                  <a:pt x="647444" y="372370"/>
                </a:lnTo>
                <a:lnTo>
                  <a:pt x="611983" y="373782"/>
                </a:lnTo>
                <a:lnTo>
                  <a:pt x="590834" y="385430"/>
                </a:lnTo>
                <a:lnTo>
                  <a:pt x="573473" y="373408"/>
                </a:lnTo>
                <a:lnTo>
                  <a:pt x="555181" y="366639"/>
                </a:lnTo>
                <a:lnTo>
                  <a:pt x="548625" y="352634"/>
                </a:lnTo>
                <a:lnTo>
                  <a:pt x="544446" y="329868"/>
                </a:lnTo>
                <a:lnTo>
                  <a:pt x="527109" y="305118"/>
                </a:lnTo>
                <a:lnTo>
                  <a:pt x="541957" y="255930"/>
                </a:lnTo>
                <a:lnTo>
                  <a:pt x="584804" y="215047"/>
                </a:lnTo>
                <a:lnTo>
                  <a:pt x="592398" y="160282"/>
                </a:lnTo>
                <a:lnTo>
                  <a:pt x="613445" y="124663"/>
                </a:lnTo>
                <a:lnTo>
                  <a:pt x="613445" y="74475"/>
                </a:lnTo>
                <a:lnTo>
                  <a:pt x="603732" y="58284"/>
                </a:lnTo>
                <a:lnTo>
                  <a:pt x="579447" y="1620"/>
                </a:lnTo>
                <a:lnTo>
                  <a:pt x="568113" y="0"/>
                </a:lnTo>
                <a:lnTo>
                  <a:pt x="554352" y="19429"/>
                </a:lnTo>
                <a:lnTo>
                  <a:pt x="559209" y="29143"/>
                </a:lnTo>
                <a:lnTo>
                  <a:pt x="554352" y="71237"/>
                </a:lnTo>
                <a:lnTo>
                  <a:pt x="504163" y="85807"/>
                </a:lnTo>
                <a:lnTo>
                  <a:pt x="502544" y="116568"/>
                </a:lnTo>
                <a:lnTo>
                  <a:pt x="479878" y="127901"/>
                </a:lnTo>
                <a:lnTo>
                  <a:pt x="462069" y="131139"/>
                </a:lnTo>
                <a:lnTo>
                  <a:pt x="457212" y="142471"/>
                </a:lnTo>
                <a:lnTo>
                  <a:pt x="428070" y="161900"/>
                </a:lnTo>
                <a:lnTo>
                  <a:pt x="411880" y="186185"/>
                </a:lnTo>
                <a:lnTo>
                  <a:pt x="407023" y="207232"/>
                </a:lnTo>
                <a:lnTo>
                  <a:pt x="403276" y="204131"/>
                </a:lnTo>
                <a:lnTo>
                  <a:pt x="395128" y="203446"/>
                </a:lnTo>
                <a:lnTo>
                  <a:pt x="394114" y="211142"/>
                </a:lnTo>
                <a:lnTo>
                  <a:pt x="384794" y="208578"/>
                </a:lnTo>
                <a:lnTo>
                  <a:pt x="366417" y="265587"/>
                </a:lnTo>
                <a:lnTo>
                  <a:pt x="386689" y="324147"/>
                </a:lnTo>
                <a:lnTo>
                  <a:pt x="419976" y="348085"/>
                </a:lnTo>
                <a:lnTo>
                  <a:pt x="432927" y="412843"/>
                </a:lnTo>
                <a:lnTo>
                  <a:pt x="453974" y="443605"/>
                </a:lnTo>
                <a:lnTo>
                  <a:pt x="471784" y="475986"/>
                </a:lnTo>
                <a:lnTo>
                  <a:pt x="525210" y="535888"/>
                </a:lnTo>
                <a:lnTo>
                  <a:pt x="539781" y="571505"/>
                </a:lnTo>
                <a:lnTo>
                  <a:pt x="560641" y="607663"/>
                </a:lnTo>
                <a:lnTo>
                  <a:pt x="589530" y="605859"/>
                </a:lnTo>
                <a:lnTo>
                  <a:pt x="610342" y="616364"/>
                </a:lnTo>
                <a:lnTo>
                  <a:pt x="611970" y="643188"/>
                </a:lnTo>
                <a:lnTo>
                  <a:pt x="632064" y="667027"/>
                </a:lnTo>
                <a:lnTo>
                  <a:pt x="661206" y="681597"/>
                </a:lnTo>
                <a:lnTo>
                  <a:pt x="683872" y="701024"/>
                </a:lnTo>
                <a:lnTo>
                  <a:pt x="727632" y="717279"/>
                </a:lnTo>
                <a:lnTo>
                  <a:pt x="742890" y="762454"/>
                </a:lnTo>
                <a:lnTo>
                  <a:pt x="695674" y="795352"/>
                </a:lnTo>
                <a:lnTo>
                  <a:pt x="684125" y="815937"/>
                </a:lnTo>
                <a:lnTo>
                  <a:pt x="663309" y="884239"/>
                </a:lnTo>
                <a:lnTo>
                  <a:pt x="638055" y="897711"/>
                </a:lnTo>
                <a:lnTo>
                  <a:pt x="640780" y="919625"/>
                </a:lnTo>
                <a:lnTo>
                  <a:pt x="626596" y="947267"/>
                </a:lnTo>
                <a:lnTo>
                  <a:pt x="584133" y="983388"/>
                </a:lnTo>
                <a:lnTo>
                  <a:pt x="529954" y="946539"/>
                </a:lnTo>
                <a:lnTo>
                  <a:pt x="509219" y="983397"/>
                </a:lnTo>
                <a:lnTo>
                  <a:pt x="464139" y="996407"/>
                </a:lnTo>
                <a:lnTo>
                  <a:pt x="386591" y="993275"/>
                </a:lnTo>
                <a:lnTo>
                  <a:pt x="345196" y="999271"/>
                </a:lnTo>
                <a:lnTo>
                  <a:pt x="333120" y="1005318"/>
                </a:lnTo>
                <a:lnTo>
                  <a:pt x="308734" y="1028669"/>
                </a:lnTo>
                <a:lnTo>
                  <a:pt x="307453" y="1044089"/>
                </a:lnTo>
                <a:lnTo>
                  <a:pt x="297112" y="1067805"/>
                </a:lnTo>
                <a:lnTo>
                  <a:pt x="307183" y="1084543"/>
                </a:lnTo>
                <a:lnTo>
                  <a:pt x="304340" y="1093311"/>
                </a:lnTo>
                <a:lnTo>
                  <a:pt x="308837" y="1100087"/>
                </a:lnTo>
                <a:lnTo>
                  <a:pt x="306224" y="1109194"/>
                </a:lnTo>
                <a:lnTo>
                  <a:pt x="308510" y="1113409"/>
                </a:lnTo>
                <a:lnTo>
                  <a:pt x="314214" y="1113486"/>
                </a:lnTo>
                <a:lnTo>
                  <a:pt x="326711" y="1124046"/>
                </a:lnTo>
                <a:lnTo>
                  <a:pt x="336827" y="1124819"/>
                </a:lnTo>
                <a:lnTo>
                  <a:pt x="341248" y="1129818"/>
                </a:lnTo>
                <a:lnTo>
                  <a:pt x="343676" y="1139021"/>
                </a:lnTo>
                <a:lnTo>
                  <a:pt x="338948" y="1141169"/>
                </a:lnTo>
                <a:lnTo>
                  <a:pt x="332630" y="1158220"/>
                </a:lnTo>
                <a:lnTo>
                  <a:pt x="340268" y="1168654"/>
                </a:lnTo>
                <a:lnTo>
                  <a:pt x="340182" y="1172436"/>
                </a:lnTo>
                <a:lnTo>
                  <a:pt x="333955" y="1173071"/>
                </a:lnTo>
                <a:lnTo>
                  <a:pt x="339765" y="1180496"/>
                </a:lnTo>
                <a:lnTo>
                  <a:pt x="336242" y="1183931"/>
                </a:lnTo>
                <a:lnTo>
                  <a:pt x="337349" y="1189752"/>
                </a:lnTo>
                <a:lnTo>
                  <a:pt x="332375" y="1190619"/>
                </a:lnTo>
                <a:lnTo>
                  <a:pt x="331697" y="1196002"/>
                </a:lnTo>
                <a:lnTo>
                  <a:pt x="328605" y="1196640"/>
                </a:lnTo>
                <a:lnTo>
                  <a:pt x="327805" y="1207612"/>
                </a:lnTo>
                <a:lnTo>
                  <a:pt x="337973" y="1226233"/>
                </a:lnTo>
                <a:lnTo>
                  <a:pt x="336907" y="1232595"/>
                </a:lnTo>
                <a:lnTo>
                  <a:pt x="342447" y="1235018"/>
                </a:lnTo>
                <a:lnTo>
                  <a:pt x="346564" y="1244194"/>
                </a:lnTo>
                <a:lnTo>
                  <a:pt x="370095" y="1258920"/>
                </a:lnTo>
                <a:lnTo>
                  <a:pt x="347214" y="1260011"/>
                </a:lnTo>
                <a:lnTo>
                  <a:pt x="320219" y="1271369"/>
                </a:lnTo>
                <a:lnTo>
                  <a:pt x="279388" y="1309181"/>
                </a:lnTo>
                <a:lnTo>
                  <a:pt x="254252" y="1320348"/>
                </a:lnTo>
                <a:lnTo>
                  <a:pt x="207680" y="1277315"/>
                </a:lnTo>
                <a:lnTo>
                  <a:pt x="168540" y="1253244"/>
                </a:lnTo>
                <a:lnTo>
                  <a:pt x="154401" y="1286018"/>
                </a:lnTo>
                <a:lnTo>
                  <a:pt x="148848" y="1292589"/>
                </a:lnTo>
                <a:lnTo>
                  <a:pt x="145689" y="1292068"/>
                </a:lnTo>
                <a:lnTo>
                  <a:pt x="126521" y="1287206"/>
                </a:lnTo>
                <a:lnTo>
                  <a:pt x="116525" y="1279245"/>
                </a:lnTo>
                <a:lnTo>
                  <a:pt x="73108" y="1258893"/>
                </a:lnTo>
                <a:lnTo>
                  <a:pt x="75324" y="1233838"/>
                </a:lnTo>
                <a:lnTo>
                  <a:pt x="65076" y="1226407"/>
                </a:lnTo>
                <a:lnTo>
                  <a:pt x="53654" y="1239820"/>
                </a:lnTo>
                <a:lnTo>
                  <a:pt x="43887" y="1238242"/>
                </a:lnTo>
                <a:lnTo>
                  <a:pt x="30364" y="1230480"/>
                </a:lnTo>
                <a:lnTo>
                  <a:pt x="37919" y="1220656"/>
                </a:lnTo>
                <a:lnTo>
                  <a:pt x="22549" y="1218041"/>
                </a:lnTo>
                <a:lnTo>
                  <a:pt x="14607" y="1213058"/>
                </a:lnTo>
                <a:lnTo>
                  <a:pt x="12591" y="1218696"/>
                </a:lnTo>
                <a:lnTo>
                  <a:pt x="0" y="1213461"/>
                </a:lnTo>
                <a:lnTo>
                  <a:pt x="2893" y="1224047"/>
                </a:lnTo>
                <a:lnTo>
                  <a:pt x="8586" y="1231951"/>
                </a:lnTo>
                <a:lnTo>
                  <a:pt x="13439" y="1236903"/>
                </a:lnTo>
                <a:lnTo>
                  <a:pt x="8946" y="1244280"/>
                </a:lnTo>
                <a:lnTo>
                  <a:pt x="11973" y="1268000"/>
                </a:lnTo>
                <a:lnTo>
                  <a:pt x="17897" y="1276470"/>
                </a:lnTo>
                <a:lnTo>
                  <a:pt x="32165" y="1283012"/>
                </a:lnTo>
                <a:lnTo>
                  <a:pt x="30746" y="1285071"/>
                </a:lnTo>
                <a:lnTo>
                  <a:pt x="34659" y="1284810"/>
                </a:lnTo>
                <a:lnTo>
                  <a:pt x="41248" y="1293100"/>
                </a:lnTo>
                <a:lnTo>
                  <a:pt x="44998" y="1299694"/>
                </a:lnTo>
                <a:lnTo>
                  <a:pt x="47116" y="1320583"/>
                </a:lnTo>
                <a:lnTo>
                  <a:pt x="69354" y="1339549"/>
                </a:lnTo>
                <a:lnTo>
                  <a:pt x="84455" y="1325157"/>
                </a:lnTo>
                <a:lnTo>
                  <a:pt x="97907" y="1329626"/>
                </a:lnTo>
                <a:lnTo>
                  <a:pt x="108821" y="1336571"/>
                </a:lnTo>
                <a:lnTo>
                  <a:pt x="133193" y="1364306"/>
                </a:lnTo>
                <a:lnTo>
                  <a:pt x="110903" y="1378976"/>
                </a:lnTo>
                <a:lnTo>
                  <a:pt x="86598" y="1426873"/>
                </a:lnTo>
                <a:lnTo>
                  <a:pt x="93216" y="1424480"/>
                </a:lnTo>
                <a:lnTo>
                  <a:pt x="110512" y="1433045"/>
                </a:lnTo>
                <a:lnTo>
                  <a:pt x="143348" y="1462742"/>
                </a:lnTo>
                <a:lnTo>
                  <a:pt x="151902" y="1475941"/>
                </a:lnTo>
                <a:lnTo>
                  <a:pt x="166670" y="1456944"/>
                </a:lnTo>
                <a:lnTo>
                  <a:pt x="177823" y="1450736"/>
                </a:lnTo>
                <a:lnTo>
                  <a:pt x="190496" y="1449495"/>
                </a:lnTo>
                <a:lnTo>
                  <a:pt x="183927" y="1492496"/>
                </a:lnTo>
                <a:lnTo>
                  <a:pt x="184803" y="1506600"/>
                </a:lnTo>
                <a:lnTo>
                  <a:pt x="218835" y="1566982"/>
                </a:lnTo>
                <a:lnTo>
                  <a:pt x="280988" y="1614561"/>
                </a:lnTo>
                <a:close/>
              </a:path>
            </a:pathLst>
          </a:custGeom>
          <a:solidFill>
            <a:srgbClr val="5B9592"/>
          </a:solidFill>
          <a:ln w="9525">
            <a:solidFill>
              <a:srgbClr val="FFFFFF"/>
            </a:solidFill>
            <a:prstDash val="solid"/>
          </a:ln>
        </p:spPr>
        <p:txBody>
          <a:bodyPr/>
          <a:lstStyle/>
          <a:p>
            <a:endParaRPr/>
          </a:p>
        </p:txBody>
      </p:sp>
      <p:sp>
        <p:nvSpPr>
          <p:cNvPr id="12" name="Map Patigi"/>
          <p:cNvSpPr/>
          <p:nvPr/>
        </p:nvSpPr>
        <p:spPr>
          <a:xfrm>
            <a:off x="5854573" y="4164092"/>
            <a:ext cx="1552067" cy="1013834"/>
          </a:xfrm>
          <a:custGeom>
            <a:avLst/>
            <a:gdLst/>
            <a:ahLst/>
            <a:cxnLst/>
            <a:rect l="l" t="t" r="r" b="b"/>
            <a:pathLst>
              <a:path w="1552067" h="1013834">
                <a:moveTo>
                  <a:pt x="63950" y="844467"/>
                </a:moveTo>
                <a:lnTo>
                  <a:pt x="77881" y="831636"/>
                </a:lnTo>
                <a:lnTo>
                  <a:pt x="101721" y="819717"/>
                </a:lnTo>
                <a:lnTo>
                  <a:pt x="122913" y="805146"/>
                </a:lnTo>
                <a:lnTo>
                  <a:pt x="149402" y="769385"/>
                </a:lnTo>
                <a:lnTo>
                  <a:pt x="161323" y="748195"/>
                </a:lnTo>
                <a:lnTo>
                  <a:pt x="174567" y="737598"/>
                </a:lnTo>
                <a:lnTo>
                  <a:pt x="197083" y="736274"/>
                </a:lnTo>
                <a:lnTo>
                  <a:pt x="194434" y="729653"/>
                </a:lnTo>
                <a:lnTo>
                  <a:pt x="215721" y="732763"/>
                </a:lnTo>
                <a:lnTo>
                  <a:pt x="255420" y="759759"/>
                </a:lnTo>
                <a:lnTo>
                  <a:pt x="274476" y="780403"/>
                </a:lnTo>
                <a:lnTo>
                  <a:pt x="314175" y="793106"/>
                </a:lnTo>
                <a:lnTo>
                  <a:pt x="363402" y="826454"/>
                </a:lnTo>
                <a:lnTo>
                  <a:pt x="447565" y="877269"/>
                </a:lnTo>
                <a:lnTo>
                  <a:pt x="536062" y="896927"/>
                </a:lnTo>
                <a:lnTo>
                  <a:pt x="568250" y="910617"/>
                </a:lnTo>
                <a:lnTo>
                  <a:pt x="654002" y="926496"/>
                </a:lnTo>
                <a:lnTo>
                  <a:pt x="720697" y="945552"/>
                </a:lnTo>
                <a:lnTo>
                  <a:pt x="765160" y="950316"/>
                </a:lnTo>
                <a:lnTo>
                  <a:pt x="790568" y="947139"/>
                </a:lnTo>
                <a:lnTo>
                  <a:pt x="811211" y="948727"/>
                </a:lnTo>
                <a:lnTo>
                  <a:pt x="850910" y="956667"/>
                </a:lnTo>
                <a:lnTo>
                  <a:pt x="973184" y="953492"/>
                </a:lnTo>
                <a:lnTo>
                  <a:pt x="998592" y="964607"/>
                </a:lnTo>
                <a:lnTo>
                  <a:pt x="1060523" y="983663"/>
                </a:lnTo>
                <a:lnTo>
                  <a:pt x="1103398" y="990015"/>
                </a:lnTo>
                <a:lnTo>
                  <a:pt x="1127218" y="996366"/>
                </a:lnTo>
                <a:lnTo>
                  <a:pt x="1171681" y="999543"/>
                </a:lnTo>
                <a:lnTo>
                  <a:pt x="1224085" y="1013834"/>
                </a:lnTo>
                <a:lnTo>
                  <a:pt x="1262195" y="1012248"/>
                </a:lnTo>
                <a:lnTo>
                  <a:pt x="1297131" y="1004306"/>
                </a:lnTo>
                <a:lnTo>
                  <a:pt x="1306289" y="996675"/>
                </a:lnTo>
                <a:lnTo>
                  <a:pt x="1335243" y="972547"/>
                </a:lnTo>
                <a:lnTo>
                  <a:pt x="1362238" y="939199"/>
                </a:lnTo>
                <a:lnTo>
                  <a:pt x="1365776" y="919152"/>
                </a:lnTo>
                <a:lnTo>
                  <a:pt x="1367002" y="880444"/>
                </a:lnTo>
                <a:lnTo>
                  <a:pt x="1389234" y="696240"/>
                </a:lnTo>
                <a:lnTo>
                  <a:pt x="1405113" y="672421"/>
                </a:lnTo>
                <a:lnTo>
                  <a:pt x="1433697" y="616840"/>
                </a:lnTo>
                <a:lnTo>
                  <a:pt x="1462280" y="535854"/>
                </a:lnTo>
                <a:lnTo>
                  <a:pt x="1476572" y="486627"/>
                </a:lnTo>
                <a:lnTo>
                  <a:pt x="1552067" y="351155"/>
                </a:lnTo>
                <a:lnTo>
                  <a:pt x="1541679" y="346885"/>
                </a:lnTo>
                <a:lnTo>
                  <a:pt x="1506743" y="356413"/>
                </a:lnTo>
                <a:lnTo>
                  <a:pt x="1474984" y="372293"/>
                </a:lnTo>
                <a:lnTo>
                  <a:pt x="1436873" y="373881"/>
                </a:lnTo>
                <a:lnTo>
                  <a:pt x="1401937" y="313538"/>
                </a:lnTo>
                <a:lnTo>
                  <a:pt x="1393279" y="310240"/>
                </a:lnTo>
                <a:lnTo>
                  <a:pt x="1368590" y="300835"/>
                </a:lnTo>
                <a:lnTo>
                  <a:pt x="1309835" y="296070"/>
                </a:lnTo>
                <a:lnTo>
                  <a:pt x="1209792" y="299247"/>
                </a:lnTo>
                <a:lnTo>
                  <a:pt x="1144686" y="313538"/>
                </a:lnTo>
                <a:lnTo>
                  <a:pt x="1103398" y="316715"/>
                </a:lnTo>
                <a:lnTo>
                  <a:pt x="1095458" y="304010"/>
                </a:lnTo>
                <a:lnTo>
                  <a:pt x="1035115" y="319889"/>
                </a:lnTo>
                <a:lnTo>
                  <a:pt x="1004944" y="331006"/>
                </a:lnTo>
                <a:lnTo>
                  <a:pt x="952540" y="316715"/>
                </a:lnTo>
                <a:lnTo>
                  <a:pt x="923957" y="323066"/>
                </a:lnTo>
                <a:lnTo>
                  <a:pt x="746104" y="332594"/>
                </a:lnTo>
                <a:lnTo>
                  <a:pt x="704816" y="310363"/>
                </a:lnTo>
                <a:lnTo>
                  <a:pt x="677821" y="270662"/>
                </a:lnTo>
                <a:lnTo>
                  <a:pt x="641298" y="223023"/>
                </a:lnTo>
                <a:lnTo>
                  <a:pt x="614302" y="180148"/>
                </a:lnTo>
                <a:lnTo>
                  <a:pt x="584131" y="162680"/>
                </a:lnTo>
                <a:lnTo>
                  <a:pt x="542844" y="164268"/>
                </a:lnTo>
                <a:lnTo>
                  <a:pt x="492028" y="159505"/>
                </a:lnTo>
                <a:lnTo>
                  <a:pt x="445977" y="149977"/>
                </a:lnTo>
                <a:lnTo>
                  <a:pt x="401514" y="116629"/>
                </a:lnTo>
                <a:lnTo>
                  <a:pt x="374518" y="86458"/>
                </a:lnTo>
                <a:lnTo>
                  <a:pt x="366578" y="68991"/>
                </a:lnTo>
                <a:lnTo>
                  <a:pt x="291943" y="26115"/>
                </a:lnTo>
                <a:lnTo>
                  <a:pt x="263455" y="0"/>
                </a:lnTo>
                <a:lnTo>
                  <a:pt x="32932" y="124046"/>
                </a:lnTo>
                <a:lnTo>
                  <a:pt x="18717" y="161792"/>
                </a:lnTo>
                <a:lnTo>
                  <a:pt x="32659" y="248908"/>
                </a:lnTo>
                <a:lnTo>
                  <a:pt x="54221" y="284863"/>
                </a:lnTo>
                <a:lnTo>
                  <a:pt x="82541" y="307783"/>
                </a:lnTo>
                <a:lnTo>
                  <a:pt x="94737" y="336249"/>
                </a:lnTo>
                <a:lnTo>
                  <a:pt x="74724" y="373506"/>
                </a:lnTo>
                <a:lnTo>
                  <a:pt x="56340" y="393629"/>
                </a:lnTo>
                <a:lnTo>
                  <a:pt x="39028" y="430159"/>
                </a:lnTo>
                <a:lnTo>
                  <a:pt x="9794" y="449352"/>
                </a:lnTo>
                <a:lnTo>
                  <a:pt x="0" y="441336"/>
                </a:lnTo>
                <a:lnTo>
                  <a:pt x="13762" y="494764"/>
                </a:lnTo>
                <a:lnTo>
                  <a:pt x="18619" y="530381"/>
                </a:lnTo>
                <a:lnTo>
                  <a:pt x="20238" y="583809"/>
                </a:lnTo>
                <a:lnTo>
                  <a:pt x="10523" y="669615"/>
                </a:lnTo>
                <a:lnTo>
                  <a:pt x="13762" y="739231"/>
                </a:lnTo>
                <a:lnTo>
                  <a:pt x="23476" y="773231"/>
                </a:lnTo>
                <a:lnTo>
                  <a:pt x="42904" y="820182"/>
                </a:lnTo>
                <a:close/>
              </a:path>
            </a:pathLst>
          </a:custGeom>
          <a:solidFill>
            <a:srgbClr val="145C5A"/>
          </a:solidFill>
          <a:ln w="9525">
            <a:solidFill>
              <a:srgbClr val="FFFFFF"/>
            </a:solidFill>
            <a:prstDash val="solid"/>
          </a:ln>
        </p:spPr>
        <p:txBody>
          <a:bodyPr/>
          <a:lstStyle/>
          <a:p>
            <a:endParaRPr/>
          </a:p>
        </p:txBody>
      </p:sp>
      <p:sp>
        <p:nvSpPr>
          <p:cNvPr id="13" name="Map Edu"/>
          <p:cNvSpPr/>
          <p:nvPr/>
        </p:nvSpPr>
        <p:spPr>
          <a:xfrm>
            <a:off x="4780651" y="3587823"/>
            <a:ext cx="1337378" cy="1077509"/>
          </a:xfrm>
          <a:custGeom>
            <a:avLst/>
            <a:gdLst/>
            <a:ahLst/>
            <a:cxnLst/>
            <a:rect l="l" t="t" r="r" b="b"/>
            <a:pathLst>
              <a:path w="1337378" h="1077509">
                <a:moveTo>
                  <a:pt x="1073923" y="1017605"/>
                </a:moveTo>
                <a:lnTo>
                  <a:pt x="1083717" y="1025621"/>
                </a:lnTo>
                <a:lnTo>
                  <a:pt x="1112950" y="1006428"/>
                </a:lnTo>
                <a:lnTo>
                  <a:pt x="1130263" y="969898"/>
                </a:lnTo>
                <a:lnTo>
                  <a:pt x="1148647" y="949775"/>
                </a:lnTo>
                <a:lnTo>
                  <a:pt x="1168660" y="912518"/>
                </a:lnTo>
                <a:lnTo>
                  <a:pt x="1156464" y="884051"/>
                </a:lnTo>
                <a:lnTo>
                  <a:pt x="1128144" y="861132"/>
                </a:lnTo>
                <a:lnTo>
                  <a:pt x="1106582" y="825177"/>
                </a:lnTo>
                <a:lnTo>
                  <a:pt x="1092640" y="738061"/>
                </a:lnTo>
                <a:lnTo>
                  <a:pt x="1106854" y="700314"/>
                </a:lnTo>
                <a:lnTo>
                  <a:pt x="1337378" y="576269"/>
                </a:lnTo>
                <a:lnTo>
                  <a:pt x="1327755" y="567448"/>
                </a:lnTo>
                <a:lnTo>
                  <a:pt x="1319815" y="540452"/>
                </a:lnTo>
                <a:lnTo>
                  <a:pt x="1292197" y="521839"/>
                </a:lnTo>
                <a:lnTo>
                  <a:pt x="1265708" y="513892"/>
                </a:lnTo>
                <a:lnTo>
                  <a:pt x="1214053" y="512568"/>
                </a:lnTo>
                <a:lnTo>
                  <a:pt x="1191538" y="507270"/>
                </a:lnTo>
                <a:lnTo>
                  <a:pt x="1176969" y="494025"/>
                </a:lnTo>
                <a:lnTo>
                  <a:pt x="1159750" y="466212"/>
                </a:lnTo>
                <a:lnTo>
                  <a:pt x="1096176" y="446344"/>
                </a:lnTo>
                <a:lnTo>
                  <a:pt x="1063065" y="446344"/>
                </a:lnTo>
                <a:lnTo>
                  <a:pt x="1029953" y="438398"/>
                </a:lnTo>
                <a:lnTo>
                  <a:pt x="999491" y="423830"/>
                </a:lnTo>
                <a:lnTo>
                  <a:pt x="988895" y="411909"/>
                </a:lnTo>
                <a:lnTo>
                  <a:pt x="946512" y="407935"/>
                </a:lnTo>
                <a:lnTo>
                  <a:pt x="914725" y="413233"/>
                </a:lnTo>
                <a:lnTo>
                  <a:pt x="897507" y="419856"/>
                </a:lnTo>
                <a:lnTo>
                  <a:pt x="867044" y="403961"/>
                </a:lnTo>
                <a:lnTo>
                  <a:pt x="847178" y="398664"/>
                </a:lnTo>
                <a:lnTo>
                  <a:pt x="825986" y="385419"/>
                </a:lnTo>
                <a:lnTo>
                  <a:pt x="798172" y="376148"/>
                </a:lnTo>
                <a:lnTo>
                  <a:pt x="730624" y="368201"/>
                </a:lnTo>
                <a:lnTo>
                  <a:pt x="706784" y="352308"/>
                </a:lnTo>
                <a:lnTo>
                  <a:pt x="674335" y="336414"/>
                </a:lnTo>
                <a:lnTo>
                  <a:pt x="650494" y="299329"/>
                </a:lnTo>
                <a:lnTo>
                  <a:pt x="601490" y="234431"/>
                </a:lnTo>
                <a:lnTo>
                  <a:pt x="577649" y="196020"/>
                </a:lnTo>
                <a:lnTo>
                  <a:pt x="476990" y="140393"/>
                </a:lnTo>
                <a:lnTo>
                  <a:pt x="393549" y="87414"/>
                </a:lnTo>
                <a:lnTo>
                  <a:pt x="360437" y="38410"/>
                </a:lnTo>
                <a:lnTo>
                  <a:pt x="329974" y="18542"/>
                </a:lnTo>
                <a:lnTo>
                  <a:pt x="298187" y="3974"/>
                </a:lnTo>
                <a:lnTo>
                  <a:pt x="259778" y="0"/>
                </a:lnTo>
                <a:lnTo>
                  <a:pt x="210773" y="13245"/>
                </a:lnTo>
                <a:lnTo>
                  <a:pt x="192230" y="27813"/>
                </a:lnTo>
                <a:lnTo>
                  <a:pt x="116736" y="60926"/>
                </a:lnTo>
                <a:lnTo>
                  <a:pt x="92896" y="70198"/>
                </a:lnTo>
                <a:lnTo>
                  <a:pt x="43890" y="78143"/>
                </a:lnTo>
                <a:lnTo>
                  <a:pt x="25348" y="90064"/>
                </a:lnTo>
                <a:lnTo>
                  <a:pt x="24345" y="97080"/>
                </a:lnTo>
                <a:lnTo>
                  <a:pt x="39917" y="129798"/>
                </a:lnTo>
                <a:lnTo>
                  <a:pt x="50513" y="139069"/>
                </a:lnTo>
                <a:lnTo>
                  <a:pt x="43890" y="161585"/>
                </a:lnTo>
                <a:lnTo>
                  <a:pt x="54486" y="172180"/>
                </a:lnTo>
                <a:lnTo>
                  <a:pt x="66406" y="176154"/>
                </a:lnTo>
                <a:lnTo>
                  <a:pt x="70380" y="197346"/>
                </a:lnTo>
                <a:lnTo>
                  <a:pt x="71704" y="235755"/>
                </a:lnTo>
                <a:lnTo>
                  <a:pt x="67731" y="243702"/>
                </a:lnTo>
                <a:lnTo>
                  <a:pt x="66406" y="258271"/>
                </a:lnTo>
                <a:lnTo>
                  <a:pt x="55810" y="268866"/>
                </a:lnTo>
                <a:lnTo>
                  <a:pt x="53161" y="280787"/>
                </a:lnTo>
                <a:lnTo>
                  <a:pt x="57135" y="288734"/>
                </a:lnTo>
                <a:lnTo>
                  <a:pt x="52338" y="293916"/>
                </a:lnTo>
                <a:lnTo>
                  <a:pt x="76622" y="350580"/>
                </a:lnTo>
                <a:lnTo>
                  <a:pt x="86336" y="366771"/>
                </a:lnTo>
                <a:lnTo>
                  <a:pt x="86336" y="416959"/>
                </a:lnTo>
                <a:lnTo>
                  <a:pt x="65289" y="452578"/>
                </a:lnTo>
                <a:lnTo>
                  <a:pt x="57695" y="507343"/>
                </a:lnTo>
                <a:lnTo>
                  <a:pt x="14848" y="548226"/>
                </a:lnTo>
                <a:lnTo>
                  <a:pt x="0" y="597414"/>
                </a:lnTo>
                <a:lnTo>
                  <a:pt x="17337" y="622164"/>
                </a:lnTo>
                <a:lnTo>
                  <a:pt x="21516" y="644930"/>
                </a:lnTo>
                <a:lnTo>
                  <a:pt x="28071" y="658935"/>
                </a:lnTo>
                <a:lnTo>
                  <a:pt x="46364" y="665704"/>
                </a:lnTo>
                <a:lnTo>
                  <a:pt x="63725" y="677726"/>
                </a:lnTo>
                <a:lnTo>
                  <a:pt x="84874" y="666078"/>
                </a:lnTo>
                <a:lnTo>
                  <a:pt x="120335" y="664666"/>
                </a:lnTo>
                <a:lnTo>
                  <a:pt x="188333" y="692189"/>
                </a:lnTo>
                <a:lnTo>
                  <a:pt x="204523" y="701901"/>
                </a:lnTo>
                <a:lnTo>
                  <a:pt x="211665" y="715384"/>
                </a:lnTo>
                <a:lnTo>
                  <a:pt x="209304" y="721304"/>
                </a:lnTo>
                <a:lnTo>
                  <a:pt x="209982" y="736192"/>
                </a:lnTo>
                <a:lnTo>
                  <a:pt x="219276" y="743174"/>
                </a:lnTo>
                <a:lnTo>
                  <a:pt x="219651" y="753638"/>
                </a:lnTo>
                <a:lnTo>
                  <a:pt x="240026" y="748823"/>
                </a:lnTo>
                <a:lnTo>
                  <a:pt x="246419" y="750295"/>
                </a:lnTo>
                <a:lnTo>
                  <a:pt x="261187" y="739139"/>
                </a:lnTo>
                <a:lnTo>
                  <a:pt x="288710" y="737520"/>
                </a:lnTo>
                <a:lnTo>
                  <a:pt x="324329" y="743997"/>
                </a:lnTo>
                <a:lnTo>
                  <a:pt x="366422" y="761805"/>
                </a:lnTo>
                <a:lnTo>
                  <a:pt x="419849" y="858945"/>
                </a:lnTo>
                <a:lnTo>
                  <a:pt x="424706" y="879992"/>
                </a:lnTo>
                <a:lnTo>
                  <a:pt x="442515" y="917229"/>
                </a:lnTo>
                <a:lnTo>
                  <a:pt x="458705" y="933418"/>
                </a:lnTo>
                <a:lnTo>
                  <a:pt x="479752" y="939894"/>
                </a:lnTo>
                <a:lnTo>
                  <a:pt x="502417" y="957703"/>
                </a:lnTo>
                <a:lnTo>
                  <a:pt x="539655" y="972273"/>
                </a:lnTo>
                <a:lnTo>
                  <a:pt x="572035" y="990084"/>
                </a:lnTo>
                <a:lnTo>
                  <a:pt x="583367" y="1001416"/>
                </a:lnTo>
                <a:lnTo>
                  <a:pt x="643271" y="1011131"/>
                </a:lnTo>
                <a:lnTo>
                  <a:pt x="729077" y="1067795"/>
                </a:lnTo>
                <a:lnTo>
                  <a:pt x="769551" y="1077509"/>
                </a:lnTo>
                <a:lnTo>
                  <a:pt x="801932" y="1075889"/>
                </a:lnTo>
                <a:lnTo>
                  <a:pt x="832693" y="1049986"/>
                </a:lnTo>
                <a:lnTo>
                  <a:pt x="903928" y="980370"/>
                </a:lnTo>
                <a:lnTo>
                  <a:pt x="928213" y="972273"/>
                </a:lnTo>
                <a:lnTo>
                  <a:pt x="947766" y="997115"/>
                </a:lnTo>
                <a:lnTo>
                  <a:pt x="960730" y="1035943"/>
                </a:lnTo>
                <a:lnTo>
                  <a:pt x="1009857" y="1034209"/>
                </a:lnTo>
                <a:lnTo>
                  <a:pt x="1032421" y="1019084"/>
                </a:lnTo>
                <a:lnTo>
                  <a:pt x="1052074" y="1012966"/>
                </a:lnTo>
                <a:close/>
              </a:path>
            </a:pathLst>
          </a:custGeom>
          <a:solidFill>
            <a:srgbClr val="5B9592"/>
          </a:solidFill>
          <a:ln w="9525">
            <a:solidFill>
              <a:srgbClr val="FFFFFF"/>
            </a:solidFill>
            <a:prstDash val="solid"/>
          </a:ln>
        </p:spPr>
        <p:txBody>
          <a:bodyPr/>
          <a:lstStyle/>
          <a:p>
            <a:endParaRPr/>
          </a:p>
        </p:txBody>
      </p:sp>
      <p:sp>
        <p:nvSpPr>
          <p:cNvPr id="14" name="Map Ilorin South"/>
          <p:cNvSpPr/>
          <p:nvPr/>
        </p:nvSpPr>
        <p:spPr>
          <a:xfrm>
            <a:off x="4163824" y="4968488"/>
            <a:ext cx="39717" cy="38425"/>
          </a:xfrm>
          <a:custGeom>
            <a:avLst/>
            <a:gdLst/>
            <a:ahLst/>
            <a:cxnLst/>
            <a:rect l="l" t="t" r="r" b="b"/>
            <a:pathLst>
              <a:path w="39717" h="38425">
                <a:moveTo>
                  <a:pt x="2080" y="11557"/>
                </a:moveTo>
                <a:lnTo>
                  <a:pt x="0" y="13650"/>
                </a:lnTo>
                <a:lnTo>
                  <a:pt x="10295" y="34267"/>
                </a:lnTo>
                <a:lnTo>
                  <a:pt x="25261" y="38425"/>
                </a:lnTo>
                <a:lnTo>
                  <a:pt x="26411" y="23854"/>
                </a:lnTo>
                <a:lnTo>
                  <a:pt x="31965" y="24421"/>
                </a:lnTo>
                <a:lnTo>
                  <a:pt x="39717" y="14430"/>
                </a:lnTo>
                <a:lnTo>
                  <a:pt x="26996" y="1376"/>
                </a:lnTo>
                <a:lnTo>
                  <a:pt x="26621" y="3960"/>
                </a:lnTo>
                <a:lnTo>
                  <a:pt x="21872" y="2647"/>
                </a:lnTo>
                <a:lnTo>
                  <a:pt x="15650" y="5277"/>
                </a:lnTo>
                <a:lnTo>
                  <a:pt x="9795" y="0"/>
                </a:lnTo>
                <a:lnTo>
                  <a:pt x="7250" y="146"/>
                </a:lnTo>
                <a:lnTo>
                  <a:pt x="5417" y="10581"/>
                </a:lnTo>
                <a:close/>
              </a:path>
            </a:pathLst>
          </a:custGeom>
          <a:solidFill>
            <a:srgbClr val="9CC3BF"/>
          </a:solidFill>
          <a:ln w="9525">
            <a:solidFill>
              <a:srgbClr val="FFFFFF"/>
            </a:solidFill>
            <a:prstDash val="solid"/>
          </a:ln>
        </p:spPr>
        <p:txBody>
          <a:bodyPr/>
          <a:lstStyle/>
          <a:p>
            <a:endParaRPr/>
          </a:p>
        </p:txBody>
      </p:sp>
      <p:sp>
        <p:nvSpPr>
          <p:cNvPr id="15" name="Map Ilorin South"/>
          <p:cNvSpPr/>
          <p:nvPr/>
        </p:nvSpPr>
        <p:spPr>
          <a:xfrm>
            <a:off x="4008322" y="4812276"/>
            <a:ext cx="615314" cy="388190"/>
          </a:xfrm>
          <a:custGeom>
            <a:avLst/>
            <a:gdLst/>
            <a:ahLst/>
            <a:cxnLst/>
            <a:rect l="l" t="t" r="r" b="b"/>
            <a:pathLst>
              <a:path w="615314" h="388190">
                <a:moveTo>
                  <a:pt x="192268" y="210780"/>
                </a:moveTo>
                <a:lnTo>
                  <a:pt x="201471" y="227213"/>
                </a:lnTo>
                <a:lnTo>
                  <a:pt x="226623" y="253273"/>
                </a:lnTo>
                <a:lnTo>
                  <a:pt x="229096" y="264114"/>
                </a:lnTo>
                <a:lnTo>
                  <a:pt x="245219" y="281304"/>
                </a:lnTo>
                <a:lnTo>
                  <a:pt x="257810" y="286539"/>
                </a:lnTo>
                <a:lnTo>
                  <a:pt x="259827" y="280901"/>
                </a:lnTo>
                <a:lnTo>
                  <a:pt x="267769" y="285884"/>
                </a:lnTo>
                <a:lnTo>
                  <a:pt x="283138" y="288499"/>
                </a:lnTo>
                <a:lnTo>
                  <a:pt x="275583" y="298322"/>
                </a:lnTo>
                <a:lnTo>
                  <a:pt x="289107" y="306085"/>
                </a:lnTo>
                <a:lnTo>
                  <a:pt x="298873" y="307663"/>
                </a:lnTo>
                <a:lnTo>
                  <a:pt x="310295" y="294249"/>
                </a:lnTo>
                <a:lnTo>
                  <a:pt x="320544" y="301681"/>
                </a:lnTo>
                <a:lnTo>
                  <a:pt x="318327" y="326735"/>
                </a:lnTo>
                <a:lnTo>
                  <a:pt x="361744" y="347088"/>
                </a:lnTo>
                <a:lnTo>
                  <a:pt x="371740" y="355049"/>
                </a:lnTo>
                <a:lnTo>
                  <a:pt x="390908" y="359911"/>
                </a:lnTo>
                <a:lnTo>
                  <a:pt x="394068" y="360432"/>
                </a:lnTo>
                <a:lnTo>
                  <a:pt x="399620" y="353860"/>
                </a:lnTo>
                <a:lnTo>
                  <a:pt x="413760" y="321087"/>
                </a:lnTo>
                <a:lnTo>
                  <a:pt x="452900" y="345158"/>
                </a:lnTo>
                <a:lnTo>
                  <a:pt x="499471" y="388190"/>
                </a:lnTo>
                <a:lnTo>
                  <a:pt x="524607" y="377024"/>
                </a:lnTo>
                <a:lnTo>
                  <a:pt x="565438" y="339211"/>
                </a:lnTo>
                <a:lnTo>
                  <a:pt x="592433" y="327853"/>
                </a:lnTo>
                <a:lnTo>
                  <a:pt x="615314" y="326763"/>
                </a:lnTo>
                <a:lnTo>
                  <a:pt x="591783" y="312037"/>
                </a:lnTo>
                <a:lnTo>
                  <a:pt x="587666" y="302861"/>
                </a:lnTo>
                <a:lnTo>
                  <a:pt x="582127" y="300437"/>
                </a:lnTo>
                <a:lnTo>
                  <a:pt x="583192" y="294076"/>
                </a:lnTo>
                <a:lnTo>
                  <a:pt x="573024" y="275455"/>
                </a:lnTo>
                <a:lnTo>
                  <a:pt x="573824" y="264483"/>
                </a:lnTo>
                <a:lnTo>
                  <a:pt x="576916" y="263845"/>
                </a:lnTo>
                <a:lnTo>
                  <a:pt x="577594" y="258462"/>
                </a:lnTo>
                <a:lnTo>
                  <a:pt x="582568" y="257594"/>
                </a:lnTo>
                <a:lnTo>
                  <a:pt x="581461" y="251774"/>
                </a:lnTo>
                <a:lnTo>
                  <a:pt x="584985" y="248339"/>
                </a:lnTo>
                <a:lnTo>
                  <a:pt x="579175" y="240914"/>
                </a:lnTo>
                <a:lnTo>
                  <a:pt x="585401" y="240279"/>
                </a:lnTo>
                <a:lnTo>
                  <a:pt x="585487" y="236497"/>
                </a:lnTo>
                <a:lnTo>
                  <a:pt x="577849" y="226063"/>
                </a:lnTo>
                <a:lnTo>
                  <a:pt x="584167" y="209012"/>
                </a:lnTo>
                <a:lnTo>
                  <a:pt x="588895" y="206863"/>
                </a:lnTo>
                <a:lnTo>
                  <a:pt x="586468" y="197661"/>
                </a:lnTo>
                <a:lnTo>
                  <a:pt x="511813" y="190956"/>
                </a:lnTo>
                <a:lnTo>
                  <a:pt x="483433" y="184998"/>
                </a:lnTo>
                <a:lnTo>
                  <a:pt x="450278" y="184159"/>
                </a:lnTo>
                <a:lnTo>
                  <a:pt x="437380" y="179199"/>
                </a:lnTo>
                <a:lnTo>
                  <a:pt x="412577" y="152411"/>
                </a:lnTo>
                <a:lnTo>
                  <a:pt x="391282" y="122858"/>
                </a:lnTo>
                <a:lnTo>
                  <a:pt x="371697" y="120137"/>
                </a:lnTo>
                <a:lnTo>
                  <a:pt x="324357" y="138176"/>
                </a:lnTo>
                <a:lnTo>
                  <a:pt x="281588" y="116603"/>
                </a:lnTo>
                <a:lnTo>
                  <a:pt x="276755" y="115382"/>
                </a:lnTo>
                <a:lnTo>
                  <a:pt x="272428" y="118816"/>
                </a:lnTo>
                <a:lnTo>
                  <a:pt x="269076" y="116656"/>
                </a:lnTo>
                <a:lnTo>
                  <a:pt x="268737" y="110624"/>
                </a:lnTo>
                <a:lnTo>
                  <a:pt x="266228" y="112766"/>
                </a:lnTo>
                <a:lnTo>
                  <a:pt x="260701" y="109720"/>
                </a:lnTo>
                <a:lnTo>
                  <a:pt x="259320" y="98899"/>
                </a:lnTo>
                <a:lnTo>
                  <a:pt x="261719" y="85435"/>
                </a:lnTo>
                <a:lnTo>
                  <a:pt x="255252" y="75788"/>
                </a:lnTo>
                <a:lnTo>
                  <a:pt x="251896" y="75445"/>
                </a:lnTo>
                <a:lnTo>
                  <a:pt x="249398" y="67704"/>
                </a:lnTo>
                <a:lnTo>
                  <a:pt x="251547" y="65723"/>
                </a:lnTo>
                <a:lnTo>
                  <a:pt x="240709" y="53072"/>
                </a:lnTo>
                <a:lnTo>
                  <a:pt x="239354" y="43904"/>
                </a:lnTo>
                <a:lnTo>
                  <a:pt x="236930" y="41139"/>
                </a:lnTo>
                <a:lnTo>
                  <a:pt x="232901" y="44003"/>
                </a:lnTo>
                <a:lnTo>
                  <a:pt x="231047" y="34656"/>
                </a:lnTo>
                <a:lnTo>
                  <a:pt x="224856" y="28008"/>
                </a:lnTo>
                <a:lnTo>
                  <a:pt x="230235" y="15663"/>
                </a:lnTo>
                <a:lnTo>
                  <a:pt x="215284" y="13800"/>
                </a:lnTo>
                <a:lnTo>
                  <a:pt x="205111" y="4888"/>
                </a:lnTo>
                <a:lnTo>
                  <a:pt x="187735" y="2208"/>
                </a:lnTo>
                <a:lnTo>
                  <a:pt x="172946" y="4071"/>
                </a:lnTo>
                <a:lnTo>
                  <a:pt x="157202" y="0"/>
                </a:lnTo>
                <a:lnTo>
                  <a:pt x="146360" y="10235"/>
                </a:lnTo>
                <a:lnTo>
                  <a:pt x="127304" y="15584"/>
                </a:lnTo>
                <a:lnTo>
                  <a:pt x="79217" y="19464"/>
                </a:lnTo>
                <a:lnTo>
                  <a:pt x="59375" y="26410"/>
                </a:lnTo>
                <a:lnTo>
                  <a:pt x="48460" y="38314"/>
                </a:lnTo>
                <a:lnTo>
                  <a:pt x="33579" y="41291"/>
                </a:lnTo>
                <a:lnTo>
                  <a:pt x="21587" y="36724"/>
                </a:lnTo>
                <a:lnTo>
                  <a:pt x="12926" y="75007"/>
                </a:lnTo>
                <a:lnTo>
                  <a:pt x="6069" y="84693"/>
                </a:lnTo>
                <a:lnTo>
                  <a:pt x="9702" y="89587"/>
                </a:lnTo>
                <a:lnTo>
                  <a:pt x="2550" y="93030"/>
                </a:lnTo>
                <a:lnTo>
                  <a:pt x="0" y="99433"/>
                </a:lnTo>
                <a:lnTo>
                  <a:pt x="5274" y="106152"/>
                </a:lnTo>
                <a:lnTo>
                  <a:pt x="18029" y="113590"/>
                </a:lnTo>
                <a:lnTo>
                  <a:pt x="10524" y="132883"/>
                </a:lnTo>
                <a:lnTo>
                  <a:pt x="20558" y="141942"/>
                </a:lnTo>
                <a:lnTo>
                  <a:pt x="57796" y="144991"/>
                </a:lnTo>
                <a:lnTo>
                  <a:pt x="60477" y="139310"/>
                </a:lnTo>
                <a:lnTo>
                  <a:pt x="67492" y="141107"/>
                </a:lnTo>
                <a:lnTo>
                  <a:pt x="78411" y="138245"/>
                </a:lnTo>
                <a:lnTo>
                  <a:pt x="83215" y="128986"/>
                </a:lnTo>
                <a:lnTo>
                  <a:pt x="85939" y="130562"/>
                </a:lnTo>
                <a:lnTo>
                  <a:pt x="87985" y="123216"/>
                </a:lnTo>
                <a:lnTo>
                  <a:pt x="85074" y="122857"/>
                </a:lnTo>
                <a:lnTo>
                  <a:pt x="82633" y="114968"/>
                </a:lnTo>
                <a:lnTo>
                  <a:pt x="87199" y="110409"/>
                </a:lnTo>
                <a:lnTo>
                  <a:pt x="87347" y="105000"/>
                </a:lnTo>
                <a:lnTo>
                  <a:pt x="104400" y="116302"/>
                </a:lnTo>
                <a:lnTo>
                  <a:pt x="104649" y="126742"/>
                </a:lnTo>
                <a:lnTo>
                  <a:pt x="109890" y="124870"/>
                </a:lnTo>
                <a:lnTo>
                  <a:pt x="126654" y="108900"/>
                </a:lnTo>
                <a:lnTo>
                  <a:pt x="142858" y="100042"/>
                </a:lnTo>
                <a:lnTo>
                  <a:pt x="166168" y="101400"/>
                </a:lnTo>
                <a:lnTo>
                  <a:pt x="164639" y="83080"/>
                </a:lnTo>
                <a:lnTo>
                  <a:pt x="167343" y="62657"/>
                </a:lnTo>
                <a:lnTo>
                  <a:pt x="175506" y="57486"/>
                </a:lnTo>
                <a:lnTo>
                  <a:pt x="188337" y="62879"/>
                </a:lnTo>
                <a:lnTo>
                  <a:pt x="193045" y="71345"/>
                </a:lnTo>
                <a:lnTo>
                  <a:pt x="197338" y="71350"/>
                </a:lnTo>
                <a:lnTo>
                  <a:pt x="194707" y="74959"/>
                </a:lnTo>
                <a:lnTo>
                  <a:pt x="194401" y="90329"/>
                </a:lnTo>
                <a:lnTo>
                  <a:pt x="201142" y="95084"/>
                </a:lnTo>
                <a:lnTo>
                  <a:pt x="204775" y="103674"/>
                </a:lnTo>
                <a:lnTo>
                  <a:pt x="201125" y="106782"/>
                </a:lnTo>
                <a:lnTo>
                  <a:pt x="203311" y="111015"/>
                </a:lnTo>
                <a:lnTo>
                  <a:pt x="200864" y="111906"/>
                </a:lnTo>
                <a:lnTo>
                  <a:pt x="202001" y="119301"/>
                </a:lnTo>
                <a:lnTo>
                  <a:pt x="198740" y="123383"/>
                </a:lnTo>
                <a:lnTo>
                  <a:pt x="200894" y="125879"/>
                </a:lnTo>
                <a:lnTo>
                  <a:pt x="198767" y="143794"/>
                </a:lnTo>
                <a:lnTo>
                  <a:pt x="208390" y="146488"/>
                </a:lnTo>
                <a:lnTo>
                  <a:pt x="206541" y="153276"/>
                </a:lnTo>
                <a:lnTo>
                  <a:pt x="245830" y="167459"/>
                </a:lnTo>
                <a:lnTo>
                  <a:pt x="244719" y="179451"/>
                </a:lnTo>
                <a:lnTo>
                  <a:pt x="234860" y="190033"/>
                </a:lnTo>
                <a:lnTo>
                  <a:pt x="243420" y="191486"/>
                </a:lnTo>
                <a:lnTo>
                  <a:pt x="241210" y="200103"/>
                </a:lnTo>
                <a:lnTo>
                  <a:pt x="255135" y="207592"/>
                </a:lnTo>
                <a:lnTo>
                  <a:pt x="250313" y="211794"/>
                </a:lnTo>
                <a:lnTo>
                  <a:pt x="246679" y="207461"/>
                </a:lnTo>
                <a:lnTo>
                  <a:pt x="233238" y="218587"/>
                </a:lnTo>
                <a:lnTo>
                  <a:pt x="223825" y="207407"/>
                </a:lnTo>
                <a:close/>
              </a:path>
            </a:pathLst>
          </a:custGeom>
          <a:solidFill>
            <a:srgbClr val="9CC3BF"/>
          </a:solidFill>
          <a:ln w="9525">
            <a:solidFill>
              <a:srgbClr val="FFFFFF"/>
            </a:solidFill>
            <a:prstDash val="solid"/>
          </a:ln>
        </p:spPr>
        <p:txBody>
          <a:bodyPr/>
          <a:lstStyle/>
          <a:p>
            <a:endParaRPr/>
          </a:p>
        </p:txBody>
      </p:sp>
      <p:sp>
        <p:nvSpPr>
          <p:cNvPr id="16" name="Map Irepodun"/>
          <p:cNvSpPr/>
          <p:nvPr/>
        </p:nvSpPr>
        <p:spPr>
          <a:xfrm>
            <a:off x="4530149" y="5222205"/>
            <a:ext cx="889119" cy="681262"/>
          </a:xfrm>
          <a:custGeom>
            <a:avLst/>
            <a:gdLst/>
            <a:ahLst/>
            <a:cxnLst/>
            <a:rect l="l" t="t" r="r" b="b"/>
            <a:pathLst>
              <a:path w="889119" h="681262">
                <a:moveTo>
                  <a:pt x="124941" y="595982"/>
                </a:moveTo>
                <a:lnTo>
                  <a:pt x="143517" y="602460"/>
                </a:lnTo>
                <a:lnTo>
                  <a:pt x="162660" y="618412"/>
                </a:lnTo>
                <a:lnTo>
                  <a:pt x="184990" y="614690"/>
                </a:lnTo>
                <a:lnTo>
                  <a:pt x="228905" y="590128"/>
                </a:lnTo>
                <a:lnTo>
                  <a:pt x="238581" y="581195"/>
                </a:lnTo>
                <a:lnTo>
                  <a:pt x="233371" y="555145"/>
                </a:lnTo>
                <a:lnTo>
                  <a:pt x="227416" y="543980"/>
                </a:lnTo>
                <a:lnTo>
                  <a:pt x="231882" y="536538"/>
                </a:lnTo>
                <a:lnTo>
                  <a:pt x="278029" y="544725"/>
                </a:lnTo>
                <a:lnTo>
                  <a:pt x="296637" y="545468"/>
                </a:lnTo>
                <a:lnTo>
                  <a:pt x="347250" y="555890"/>
                </a:lnTo>
                <a:lnTo>
                  <a:pt x="374046" y="567055"/>
                </a:lnTo>
                <a:lnTo>
                  <a:pt x="398609" y="590128"/>
                </a:lnTo>
                <a:lnTo>
                  <a:pt x="418705" y="614690"/>
                </a:lnTo>
                <a:lnTo>
                  <a:pt x="440291" y="620645"/>
                </a:lnTo>
                <a:lnTo>
                  <a:pt x="452199" y="631810"/>
                </a:lnTo>
                <a:lnTo>
                  <a:pt x="455177" y="649673"/>
                </a:lnTo>
                <a:lnTo>
                  <a:pt x="459642" y="659350"/>
                </a:lnTo>
                <a:lnTo>
                  <a:pt x="456666" y="675725"/>
                </a:lnTo>
                <a:lnTo>
                  <a:pt x="461565" y="676823"/>
                </a:lnTo>
                <a:lnTo>
                  <a:pt x="464453" y="681262"/>
                </a:lnTo>
                <a:lnTo>
                  <a:pt x="472054" y="672424"/>
                </a:lnTo>
                <a:lnTo>
                  <a:pt x="478705" y="670430"/>
                </a:lnTo>
                <a:lnTo>
                  <a:pt x="484336" y="659845"/>
                </a:lnTo>
                <a:lnTo>
                  <a:pt x="507363" y="665345"/>
                </a:lnTo>
                <a:lnTo>
                  <a:pt x="514774" y="663802"/>
                </a:lnTo>
                <a:lnTo>
                  <a:pt x="536308" y="625110"/>
                </a:lnTo>
                <a:lnTo>
                  <a:pt x="557148" y="607247"/>
                </a:lnTo>
                <a:lnTo>
                  <a:pt x="573523" y="598315"/>
                </a:lnTo>
                <a:lnTo>
                  <a:pt x="580221" y="590128"/>
                </a:lnTo>
                <a:lnTo>
                  <a:pt x="594364" y="582685"/>
                </a:lnTo>
                <a:lnTo>
                  <a:pt x="603296" y="586407"/>
                </a:lnTo>
                <a:lnTo>
                  <a:pt x="613716" y="596827"/>
                </a:lnTo>
                <a:lnTo>
                  <a:pt x="621159" y="610225"/>
                </a:lnTo>
                <a:lnTo>
                  <a:pt x="624070" y="626963"/>
                </a:lnTo>
                <a:lnTo>
                  <a:pt x="646631" y="616658"/>
                </a:lnTo>
                <a:lnTo>
                  <a:pt x="670736" y="597769"/>
                </a:lnTo>
                <a:lnTo>
                  <a:pt x="684267" y="551908"/>
                </a:lnTo>
                <a:lnTo>
                  <a:pt x="693378" y="538563"/>
                </a:lnTo>
                <a:lnTo>
                  <a:pt x="750472" y="502601"/>
                </a:lnTo>
                <a:lnTo>
                  <a:pt x="758345" y="490417"/>
                </a:lnTo>
                <a:lnTo>
                  <a:pt x="776220" y="482323"/>
                </a:lnTo>
                <a:lnTo>
                  <a:pt x="827639" y="483190"/>
                </a:lnTo>
                <a:lnTo>
                  <a:pt x="870445" y="449136"/>
                </a:lnTo>
                <a:lnTo>
                  <a:pt x="885465" y="425970"/>
                </a:lnTo>
                <a:lnTo>
                  <a:pt x="889119" y="413487"/>
                </a:lnTo>
                <a:lnTo>
                  <a:pt x="889119" y="402451"/>
                </a:lnTo>
                <a:lnTo>
                  <a:pt x="877670" y="368563"/>
                </a:lnTo>
                <a:lnTo>
                  <a:pt x="840966" y="355748"/>
                </a:lnTo>
                <a:lnTo>
                  <a:pt x="835140" y="344891"/>
                </a:lnTo>
                <a:lnTo>
                  <a:pt x="824955" y="342291"/>
                </a:lnTo>
                <a:lnTo>
                  <a:pt x="815982" y="332736"/>
                </a:lnTo>
                <a:lnTo>
                  <a:pt x="775564" y="314372"/>
                </a:lnTo>
                <a:lnTo>
                  <a:pt x="756250" y="317287"/>
                </a:lnTo>
                <a:lnTo>
                  <a:pt x="732152" y="341539"/>
                </a:lnTo>
                <a:lnTo>
                  <a:pt x="729626" y="358966"/>
                </a:lnTo>
                <a:lnTo>
                  <a:pt x="704027" y="405014"/>
                </a:lnTo>
                <a:lnTo>
                  <a:pt x="691205" y="421014"/>
                </a:lnTo>
                <a:lnTo>
                  <a:pt x="675077" y="432898"/>
                </a:lnTo>
                <a:lnTo>
                  <a:pt x="659799" y="439687"/>
                </a:lnTo>
                <a:lnTo>
                  <a:pt x="602928" y="441385"/>
                </a:lnTo>
                <a:lnTo>
                  <a:pt x="540115" y="429501"/>
                </a:lnTo>
                <a:lnTo>
                  <a:pt x="473907" y="378572"/>
                </a:lnTo>
                <a:lnTo>
                  <a:pt x="446745" y="363294"/>
                </a:lnTo>
                <a:lnTo>
                  <a:pt x="387340" y="291274"/>
                </a:lnTo>
                <a:lnTo>
                  <a:pt x="372309" y="280349"/>
                </a:lnTo>
                <a:lnTo>
                  <a:pt x="375276" y="263521"/>
                </a:lnTo>
                <a:lnTo>
                  <a:pt x="386291" y="238111"/>
                </a:lnTo>
                <a:lnTo>
                  <a:pt x="380455" y="194396"/>
                </a:lnTo>
                <a:lnTo>
                  <a:pt x="393747" y="180539"/>
                </a:lnTo>
                <a:lnTo>
                  <a:pt x="396130" y="149254"/>
                </a:lnTo>
                <a:lnTo>
                  <a:pt x="385813" y="82244"/>
                </a:lnTo>
                <a:lnTo>
                  <a:pt x="380559" y="64622"/>
                </a:lnTo>
                <a:lnTo>
                  <a:pt x="359744" y="39308"/>
                </a:lnTo>
                <a:lnTo>
                  <a:pt x="353895" y="22267"/>
                </a:lnTo>
                <a:lnTo>
                  <a:pt x="335549" y="847"/>
                </a:lnTo>
                <a:lnTo>
                  <a:pt x="303295" y="0"/>
                </a:lnTo>
                <a:lnTo>
                  <a:pt x="237087" y="5093"/>
                </a:lnTo>
                <a:lnTo>
                  <a:pt x="165786" y="22069"/>
                </a:lnTo>
                <a:lnTo>
                  <a:pt x="157013" y="50898"/>
                </a:lnTo>
                <a:lnTo>
                  <a:pt x="165003" y="70717"/>
                </a:lnTo>
                <a:lnTo>
                  <a:pt x="159364" y="108545"/>
                </a:lnTo>
                <a:lnTo>
                  <a:pt x="159392" y="132208"/>
                </a:lnTo>
                <a:lnTo>
                  <a:pt x="122496" y="238518"/>
                </a:lnTo>
                <a:lnTo>
                  <a:pt x="105519" y="266529"/>
                </a:lnTo>
                <a:lnTo>
                  <a:pt x="62229" y="301331"/>
                </a:lnTo>
                <a:lnTo>
                  <a:pt x="39311" y="311516"/>
                </a:lnTo>
                <a:lnTo>
                  <a:pt x="23652" y="313531"/>
                </a:lnTo>
                <a:lnTo>
                  <a:pt x="4553" y="317581"/>
                </a:lnTo>
                <a:lnTo>
                  <a:pt x="0" y="326164"/>
                </a:lnTo>
                <a:lnTo>
                  <a:pt x="7799" y="338100"/>
                </a:lnTo>
                <a:lnTo>
                  <a:pt x="47204" y="344031"/>
                </a:lnTo>
                <a:lnTo>
                  <a:pt x="98739" y="371393"/>
                </a:lnTo>
                <a:lnTo>
                  <a:pt x="125376" y="403308"/>
                </a:lnTo>
                <a:lnTo>
                  <a:pt x="138000" y="433333"/>
                </a:lnTo>
                <a:lnTo>
                  <a:pt x="146852" y="443121"/>
                </a:lnTo>
                <a:lnTo>
                  <a:pt x="155575" y="466975"/>
                </a:lnTo>
                <a:lnTo>
                  <a:pt x="154933" y="492549"/>
                </a:lnTo>
                <a:lnTo>
                  <a:pt x="163726" y="524726"/>
                </a:lnTo>
                <a:lnTo>
                  <a:pt x="158887" y="559165"/>
                </a:lnTo>
                <a:lnTo>
                  <a:pt x="164103" y="563449"/>
                </a:lnTo>
                <a:close/>
              </a:path>
            </a:pathLst>
          </a:custGeom>
          <a:solidFill>
            <a:srgbClr val="9CC3BF"/>
          </a:solidFill>
          <a:ln w="9525">
            <a:solidFill>
              <a:srgbClr val="FFFFFF"/>
            </a:solidFill>
            <a:prstDash val="solid"/>
          </a:ln>
        </p:spPr>
        <p:txBody>
          <a:bodyPr/>
          <a:lstStyle/>
          <a:p>
            <a:endParaRPr/>
          </a:p>
        </p:txBody>
      </p:sp>
      <p:sp>
        <p:nvSpPr>
          <p:cNvPr id="17" name="Map Offa"/>
          <p:cNvSpPr/>
          <p:nvPr/>
        </p:nvSpPr>
        <p:spPr>
          <a:xfrm>
            <a:off x="4364438" y="5520653"/>
            <a:ext cx="210807" cy="184029"/>
          </a:xfrm>
          <a:custGeom>
            <a:avLst/>
            <a:gdLst/>
            <a:ahLst/>
            <a:cxnLst/>
            <a:rect l="l" t="t" r="r" b="b"/>
            <a:pathLst>
              <a:path w="210807" h="184029">
                <a:moveTo>
                  <a:pt x="0" y="107251"/>
                </a:moveTo>
                <a:lnTo>
                  <a:pt x="273" y="142707"/>
                </a:lnTo>
                <a:lnTo>
                  <a:pt x="17282" y="142397"/>
                </a:lnTo>
                <a:lnTo>
                  <a:pt x="41725" y="154533"/>
                </a:lnTo>
                <a:lnTo>
                  <a:pt x="42282" y="164810"/>
                </a:lnTo>
                <a:lnTo>
                  <a:pt x="46293" y="169300"/>
                </a:lnTo>
                <a:lnTo>
                  <a:pt x="56238" y="166878"/>
                </a:lnTo>
                <a:lnTo>
                  <a:pt x="66608" y="181358"/>
                </a:lnTo>
                <a:lnTo>
                  <a:pt x="91348" y="167743"/>
                </a:lnTo>
                <a:lnTo>
                  <a:pt x="115522" y="175692"/>
                </a:lnTo>
                <a:lnTo>
                  <a:pt x="126068" y="184029"/>
                </a:lnTo>
                <a:lnTo>
                  <a:pt x="150982" y="183326"/>
                </a:lnTo>
                <a:lnTo>
                  <a:pt x="210807" y="155658"/>
                </a:lnTo>
                <a:lnTo>
                  <a:pt x="203253" y="149657"/>
                </a:lnTo>
                <a:lnTo>
                  <a:pt x="202388" y="143881"/>
                </a:lnTo>
                <a:lnTo>
                  <a:pt x="208749" y="130716"/>
                </a:lnTo>
                <a:lnTo>
                  <a:pt x="201814" y="126514"/>
                </a:lnTo>
                <a:lnTo>
                  <a:pt x="181422" y="127054"/>
                </a:lnTo>
                <a:lnTo>
                  <a:pt x="172048" y="134989"/>
                </a:lnTo>
                <a:lnTo>
                  <a:pt x="161617" y="121840"/>
                </a:lnTo>
                <a:lnTo>
                  <a:pt x="163547" y="113940"/>
                </a:lnTo>
                <a:lnTo>
                  <a:pt x="175791" y="114443"/>
                </a:lnTo>
                <a:lnTo>
                  <a:pt x="172839" y="111459"/>
                </a:lnTo>
                <a:lnTo>
                  <a:pt x="173083" y="103282"/>
                </a:lnTo>
                <a:lnTo>
                  <a:pt x="169524" y="98408"/>
                </a:lnTo>
                <a:lnTo>
                  <a:pt x="158229" y="108636"/>
                </a:lnTo>
                <a:lnTo>
                  <a:pt x="149990" y="102551"/>
                </a:lnTo>
                <a:lnTo>
                  <a:pt x="152503" y="97567"/>
                </a:lnTo>
                <a:lnTo>
                  <a:pt x="148916" y="95404"/>
                </a:lnTo>
                <a:lnTo>
                  <a:pt x="154904" y="85484"/>
                </a:lnTo>
                <a:lnTo>
                  <a:pt x="147155" y="81703"/>
                </a:lnTo>
                <a:lnTo>
                  <a:pt x="142628" y="46590"/>
                </a:lnTo>
                <a:lnTo>
                  <a:pt x="119363" y="13258"/>
                </a:lnTo>
                <a:lnTo>
                  <a:pt x="84627" y="0"/>
                </a:lnTo>
                <a:lnTo>
                  <a:pt x="72059" y="5028"/>
                </a:lnTo>
                <a:lnTo>
                  <a:pt x="37705" y="37705"/>
                </a:lnTo>
                <a:lnTo>
                  <a:pt x="25975" y="69544"/>
                </a:lnTo>
                <a:close/>
              </a:path>
            </a:pathLst>
          </a:custGeom>
          <a:solidFill>
            <a:srgbClr val="5B9592"/>
          </a:solidFill>
          <a:ln w="9525">
            <a:solidFill>
              <a:srgbClr val="FFFFFF"/>
            </a:solidFill>
            <a:prstDash val="solid"/>
          </a:ln>
        </p:spPr>
        <p:txBody>
          <a:bodyPr/>
          <a:lstStyle/>
          <a:p>
            <a:endParaRPr/>
          </a:p>
        </p:txBody>
      </p:sp>
      <p:sp>
        <p:nvSpPr>
          <p:cNvPr id="18" name="Map Ekiti"/>
          <p:cNvSpPr/>
          <p:nvPr/>
        </p:nvSpPr>
        <p:spPr>
          <a:xfrm>
            <a:off x="5364467" y="5524830"/>
            <a:ext cx="736264" cy="405401"/>
          </a:xfrm>
          <a:custGeom>
            <a:avLst/>
            <a:gdLst/>
            <a:ahLst/>
            <a:cxnLst/>
            <a:rect l="l" t="t" r="r" b="b"/>
            <a:pathLst>
              <a:path w="736264" h="405401">
                <a:moveTo>
                  <a:pt x="396635" y="240882"/>
                </a:moveTo>
                <a:lnTo>
                  <a:pt x="407196" y="231989"/>
                </a:lnTo>
                <a:lnTo>
                  <a:pt x="438792" y="220968"/>
                </a:lnTo>
                <a:lnTo>
                  <a:pt x="504924" y="214354"/>
                </a:lnTo>
                <a:lnTo>
                  <a:pt x="559299" y="213620"/>
                </a:lnTo>
                <a:lnTo>
                  <a:pt x="654777" y="204310"/>
                </a:lnTo>
                <a:lnTo>
                  <a:pt x="654777" y="196480"/>
                </a:lnTo>
                <a:lnTo>
                  <a:pt x="667509" y="178655"/>
                </a:lnTo>
                <a:lnTo>
                  <a:pt x="693823" y="164225"/>
                </a:lnTo>
                <a:lnTo>
                  <a:pt x="722683" y="133667"/>
                </a:lnTo>
                <a:lnTo>
                  <a:pt x="730322" y="114993"/>
                </a:lnTo>
                <a:lnTo>
                  <a:pt x="736264" y="47936"/>
                </a:lnTo>
                <a:lnTo>
                  <a:pt x="736264" y="32658"/>
                </a:lnTo>
                <a:lnTo>
                  <a:pt x="731171" y="19077"/>
                </a:lnTo>
                <a:lnTo>
                  <a:pt x="704846" y="15905"/>
                </a:lnTo>
                <a:lnTo>
                  <a:pt x="685936" y="5588"/>
                </a:lnTo>
                <a:lnTo>
                  <a:pt x="679045" y="13415"/>
                </a:lnTo>
                <a:lnTo>
                  <a:pt x="661349" y="0"/>
                </a:lnTo>
                <a:lnTo>
                  <a:pt x="648836" y="1251"/>
                </a:lnTo>
                <a:lnTo>
                  <a:pt x="614883" y="19926"/>
                </a:lnTo>
                <a:lnTo>
                  <a:pt x="592813" y="25018"/>
                </a:lnTo>
                <a:lnTo>
                  <a:pt x="575836" y="17378"/>
                </a:lnTo>
                <a:lnTo>
                  <a:pt x="563170" y="29161"/>
                </a:lnTo>
                <a:lnTo>
                  <a:pt x="525763" y="54277"/>
                </a:lnTo>
                <a:lnTo>
                  <a:pt x="399684" y="68060"/>
                </a:lnTo>
                <a:lnTo>
                  <a:pt x="358539" y="86133"/>
                </a:lnTo>
                <a:lnTo>
                  <a:pt x="313429" y="92321"/>
                </a:lnTo>
                <a:lnTo>
                  <a:pt x="261073" y="105854"/>
                </a:lnTo>
                <a:lnTo>
                  <a:pt x="222728" y="120935"/>
                </a:lnTo>
                <a:lnTo>
                  <a:pt x="121232" y="137538"/>
                </a:lnTo>
                <a:lnTo>
                  <a:pt x="89836" y="192278"/>
                </a:lnTo>
                <a:lnTo>
                  <a:pt x="73340" y="228115"/>
                </a:lnTo>
                <a:lnTo>
                  <a:pt x="41205" y="278670"/>
                </a:lnTo>
                <a:lnTo>
                  <a:pt x="5600" y="311712"/>
                </a:lnTo>
                <a:lnTo>
                  <a:pt x="0" y="323722"/>
                </a:lnTo>
                <a:lnTo>
                  <a:pt x="37593" y="349558"/>
                </a:lnTo>
                <a:lnTo>
                  <a:pt x="50085" y="362784"/>
                </a:lnTo>
                <a:lnTo>
                  <a:pt x="56698" y="376744"/>
                </a:lnTo>
                <a:lnTo>
                  <a:pt x="64780" y="384827"/>
                </a:lnTo>
                <a:lnTo>
                  <a:pt x="78742" y="387031"/>
                </a:lnTo>
                <a:lnTo>
                  <a:pt x="133116" y="377479"/>
                </a:lnTo>
                <a:lnTo>
                  <a:pt x="167158" y="381679"/>
                </a:lnTo>
                <a:lnTo>
                  <a:pt x="183817" y="384827"/>
                </a:lnTo>
                <a:lnTo>
                  <a:pt x="194839" y="395115"/>
                </a:lnTo>
                <a:lnTo>
                  <a:pt x="234790" y="403842"/>
                </a:lnTo>
                <a:lnTo>
                  <a:pt x="302855" y="405401"/>
                </a:lnTo>
                <a:lnTo>
                  <a:pt x="331512" y="401727"/>
                </a:lnTo>
                <a:lnTo>
                  <a:pt x="369721" y="370131"/>
                </a:lnTo>
                <a:lnTo>
                  <a:pt x="386621" y="345148"/>
                </a:lnTo>
                <a:lnTo>
                  <a:pt x="388091" y="335596"/>
                </a:lnTo>
                <a:lnTo>
                  <a:pt x="382947" y="296651"/>
                </a:lnTo>
                <a:lnTo>
                  <a:pt x="382947" y="276077"/>
                </a:lnTo>
                <a:lnTo>
                  <a:pt x="386621" y="258442"/>
                </a:lnTo>
                <a:close/>
              </a:path>
            </a:pathLst>
          </a:custGeom>
          <a:solidFill>
            <a:srgbClr val="5B9592"/>
          </a:solidFill>
          <a:ln w="9525">
            <a:solidFill>
              <a:srgbClr val="FFFFFF"/>
            </a:solidFill>
            <a:prstDash val="solid"/>
          </a:ln>
        </p:spPr>
        <p:txBody>
          <a:bodyPr/>
          <a:lstStyle/>
          <a:p>
            <a:endParaRPr/>
          </a:p>
        </p:txBody>
      </p:sp>
      <p:sp>
        <p:nvSpPr>
          <p:cNvPr id="19" name="Map Isin"/>
          <p:cNvSpPr/>
          <p:nvPr/>
        </p:nvSpPr>
        <p:spPr>
          <a:xfrm>
            <a:off x="4865698" y="5223052"/>
            <a:ext cx="649668" cy="440538"/>
          </a:xfrm>
          <a:custGeom>
            <a:avLst/>
            <a:gdLst/>
            <a:ahLst/>
            <a:cxnLst/>
            <a:rect l="l" t="t" r="r" b="b"/>
            <a:pathLst>
              <a:path w="649668" h="440538">
                <a:moveTo>
                  <a:pt x="0" y="0"/>
                </a:moveTo>
                <a:lnTo>
                  <a:pt x="18346" y="21420"/>
                </a:lnTo>
                <a:lnTo>
                  <a:pt x="24194" y="38461"/>
                </a:lnTo>
                <a:lnTo>
                  <a:pt x="45010" y="63774"/>
                </a:lnTo>
                <a:lnTo>
                  <a:pt x="50264" y="81397"/>
                </a:lnTo>
                <a:lnTo>
                  <a:pt x="60581" y="148407"/>
                </a:lnTo>
                <a:lnTo>
                  <a:pt x="58198" y="179692"/>
                </a:lnTo>
                <a:lnTo>
                  <a:pt x="44906" y="193549"/>
                </a:lnTo>
                <a:lnTo>
                  <a:pt x="50741" y="237263"/>
                </a:lnTo>
                <a:lnTo>
                  <a:pt x="39727" y="262674"/>
                </a:lnTo>
                <a:lnTo>
                  <a:pt x="36760" y="279502"/>
                </a:lnTo>
                <a:lnTo>
                  <a:pt x="51791" y="290427"/>
                </a:lnTo>
                <a:lnTo>
                  <a:pt x="111195" y="362447"/>
                </a:lnTo>
                <a:lnTo>
                  <a:pt x="138358" y="377725"/>
                </a:lnTo>
                <a:lnTo>
                  <a:pt x="204566" y="428654"/>
                </a:lnTo>
                <a:lnTo>
                  <a:pt x="267379" y="440538"/>
                </a:lnTo>
                <a:lnTo>
                  <a:pt x="324250" y="438840"/>
                </a:lnTo>
                <a:lnTo>
                  <a:pt x="339528" y="432051"/>
                </a:lnTo>
                <a:lnTo>
                  <a:pt x="355656" y="420167"/>
                </a:lnTo>
                <a:lnTo>
                  <a:pt x="368478" y="404166"/>
                </a:lnTo>
                <a:lnTo>
                  <a:pt x="394077" y="358119"/>
                </a:lnTo>
                <a:lnTo>
                  <a:pt x="396602" y="340692"/>
                </a:lnTo>
                <a:lnTo>
                  <a:pt x="420701" y="316440"/>
                </a:lnTo>
                <a:lnTo>
                  <a:pt x="440015" y="313525"/>
                </a:lnTo>
                <a:lnTo>
                  <a:pt x="480432" y="331889"/>
                </a:lnTo>
                <a:lnTo>
                  <a:pt x="489406" y="341444"/>
                </a:lnTo>
                <a:lnTo>
                  <a:pt x="499591" y="344044"/>
                </a:lnTo>
                <a:lnTo>
                  <a:pt x="505417" y="354900"/>
                </a:lnTo>
                <a:lnTo>
                  <a:pt x="542120" y="367716"/>
                </a:lnTo>
                <a:lnTo>
                  <a:pt x="551858" y="359756"/>
                </a:lnTo>
                <a:lnTo>
                  <a:pt x="561051" y="343546"/>
                </a:lnTo>
                <a:lnTo>
                  <a:pt x="561051" y="331663"/>
                </a:lnTo>
                <a:lnTo>
                  <a:pt x="567860" y="303878"/>
                </a:lnTo>
                <a:lnTo>
                  <a:pt x="606058" y="261438"/>
                </a:lnTo>
                <a:lnTo>
                  <a:pt x="618789" y="258042"/>
                </a:lnTo>
                <a:lnTo>
                  <a:pt x="625580" y="252949"/>
                </a:lnTo>
                <a:lnTo>
                  <a:pt x="649668" y="224139"/>
                </a:lnTo>
                <a:lnTo>
                  <a:pt x="638312" y="224938"/>
                </a:lnTo>
                <a:lnTo>
                  <a:pt x="611999" y="235123"/>
                </a:lnTo>
                <a:lnTo>
                  <a:pt x="567860" y="235123"/>
                </a:lnTo>
                <a:lnTo>
                  <a:pt x="545791" y="239367"/>
                </a:lnTo>
                <a:lnTo>
                  <a:pt x="524570" y="230031"/>
                </a:lnTo>
                <a:lnTo>
                  <a:pt x="528815" y="151091"/>
                </a:lnTo>
                <a:lnTo>
                  <a:pt x="478734" y="46685"/>
                </a:lnTo>
                <a:lnTo>
                  <a:pt x="459211" y="20373"/>
                </a:lnTo>
                <a:lnTo>
                  <a:pt x="443933" y="11035"/>
                </a:lnTo>
                <a:lnTo>
                  <a:pt x="351411" y="11035"/>
                </a:lnTo>
                <a:lnTo>
                  <a:pt x="309820" y="20373"/>
                </a:lnTo>
                <a:lnTo>
                  <a:pt x="275867" y="33105"/>
                </a:lnTo>
                <a:lnTo>
                  <a:pt x="250402" y="39047"/>
                </a:lnTo>
                <a:lnTo>
                  <a:pt x="176554" y="45836"/>
                </a:lnTo>
                <a:lnTo>
                  <a:pt x="152788" y="44989"/>
                </a:lnTo>
                <a:lnTo>
                  <a:pt x="94219" y="28011"/>
                </a:lnTo>
                <a:lnTo>
                  <a:pt x="67057" y="26315"/>
                </a:lnTo>
                <a:close/>
              </a:path>
            </a:pathLst>
          </a:custGeom>
          <a:solidFill>
            <a:srgbClr val="5B9592"/>
          </a:solidFill>
          <a:ln w="9525">
            <a:solidFill>
              <a:srgbClr val="FFFFFF"/>
            </a:solidFill>
            <a:prstDash val="solid"/>
          </a:ln>
        </p:spPr>
        <p:txBody>
          <a:bodyPr/>
          <a:lstStyle/>
          <a:p>
            <a:endParaRPr/>
          </a:p>
        </p:txBody>
      </p:sp>
      <p:sp>
        <p:nvSpPr>
          <p:cNvPr id="20" name="Map Oke-Ero"/>
          <p:cNvSpPr/>
          <p:nvPr/>
        </p:nvSpPr>
        <p:spPr>
          <a:xfrm>
            <a:off x="5154218" y="5293505"/>
            <a:ext cx="786085" cy="604395"/>
          </a:xfrm>
          <a:custGeom>
            <a:avLst/>
            <a:gdLst/>
            <a:ahLst/>
            <a:cxnLst/>
            <a:rect l="l" t="t" r="r" b="b"/>
            <a:pathLst>
              <a:path w="786085" h="604395">
                <a:moveTo>
                  <a:pt x="5277" y="574652"/>
                </a:moveTo>
                <a:lnTo>
                  <a:pt x="13440" y="577209"/>
                </a:lnTo>
                <a:lnTo>
                  <a:pt x="34015" y="591169"/>
                </a:lnTo>
                <a:lnTo>
                  <a:pt x="40628" y="602926"/>
                </a:lnTo>
                <a:lnTo>
                  <a:pt x="57528" y="604395"/>
                </a:lnTo>
                <a:lnTo>
                  <a:pt x="122925" y="529445"/>
                </a:lnTo>
                <a:lnTo>
                  <a:pt x="170687" y="530916"/>
                </a:lnTo>
                <a:lnTo>
                  <a:pt x="210248" y="555047"/>
                </a:lnTo>
                <a:lnTo>
                  <a:pt x="215849" y="543037"/>
                </a:lnTo>
                <a:lnTo>
                  <a:pt x="251453" y="509996"/>
                </a:lnTo>
                <a:lnTo>
                  <a:pt x="283588" y="459440"/>
                </a:lnTo>
                <a:lnTo>
                  <a:pt x="300084" y="423603"/>
                </a:lnTo>
                <a:lnTo>
                  <a:pt x="331480" y="368863"/>
                </a:lnTo>
                <a:lnTo>
                  <a:pt x="432976" y="352260"/>
                </a:lnTo>
                <a:lnTo>
                  <a:pt x="471321" y="337179"/>
                </a:lnTo>
                <a:lnTo>
                  <a:pt x="523677" y="323646"/>
                </a:lnTo>
                <a:lnTo>
                  <a:pt x="568787" y="317458"/>
                </a:lnTo>
                <a:lnTo>
                  <a:pt x="609932" y="299385"/>
                </a:lnTo>
                <a:lnTo>
                  <a:pt x="736012" y="285602"/>
                </a:lnTo>
                <a:lnTo>
                  <a:pt x="773418" y="260487"/>
                </a:lnTo>
                <a:lnTo>
                  <a:pt x="786085" y="248703"/>
                </a:lnTo>
                <a:lnTo>
                  <a:pt x="736005" y="213054"/>
                </a:lnTo>
                <a:lnTo>
                  <a:pt x="717330" y="206263"/>
                </a:lnTo>
                <a:lnTo>
                  <a:pt x="710540" y="191833"/>
                </a:lnTo>
                <a:lnTo>
                  <a:pt x="717330" y="161276"/>
                </a:lnTo>
                <a:lnTo>
                  <a:pt x="716482" y="140903"/>
                </a:lnTo>
                <a:lnTo>
                  <a:pt x="712238" y="129020"/>
                </a:lnTo>
                <a:lnTo>
                  <a:pt x="715633" y="117136"/>
                </a:lnTo>
                <a:lnTo>
                  <a:pt x="709691" y="97614"/>
                </a:lnTo>
                <a:lnTo>
                  <a:pt x="682529" y="81487"/>
                </a:lnTo>
                <a:lnTo>
                  <a:pt x="668099" y="81487"/>
                </a:lnTo>
                <a:lnTo>
                  <a:pt x="636693" y="108649"/>
                </a:lnTo>
                <a:lnTo>
                  <a:pt x="619717" y="116289"/>
                </a:lnTo>
                <a:lnTo>
                  <a:pt x="601042" y="117985"/>
                </a:lnTo>
                <a:lnTo>
                  <a:pt x="589159" y="115440"/>
                </a:lnTo>
                <a:lnTo>
                  <a:pt x="582369" y="91673"/>
                </a:lnTo>
                <a:lnTo>
                  <a:pt x="582369" y="46685"/>
                </a:lnTo>
                <a:lnTo>
                  <a:pt x="548416" y="10185"/>
                </a:lnTo>
                <a:lnTo>
                  <a:pt x="541625" y="5093"/>
                </a:lnTo>
                <a:lnTo>
                  <a:pt x="526346" y="0"/>
                </a:lnTo>
                <a:lnTo>
                  <a:pt x="519556" y="16976"/>
                </a:lnTo>
                <a:lnTo>
                  <a:pt x="490696" y="64511"/>
                </a:lnTo>
                <a:lnTo>
                  <a:pt x="477963" y="74696"/>
                </a:lnTo>
                <a:lnTo>
                  <a:pt x="441464" y="117136"/>
                </a:lnTo>
                <a:lnTo>
                  <a:pt x="392232" y="133265"/>
                </a:lnTo>
                <a:lnTo>
                  <a:pt x="372710" y="149393"/>
                </a:lnTo>
                <a:lnTo>
                  <a:pt x="361148" y="153686"/>
                </a:lnTo>
                <a:lnTo>
                  <a:pt x="337060" y="182496"/>
                </a:lnTo>
                <a:lnTo>
                  <a:pt x="330269" y="187589"/>
                </a:lnTo>
                <a:lnTo>
                  <a:pt x="317537" y="190985"/>
                </a:lnTo>
                <a:lnTo>
                  <a:pt x="279340" y="233425"/>
                </a:lnTo>
                <a:lnTo>
                  <a:pt x="272531" y="261210"/>
                </a:lnTo>
                <a:lnTo>
                  <a:pt x="272531" y="273094"/>
                </a:lnTo>
                <a:lnTo>
                  <a:pt x="263338" y="289303"/>
                </a:lnTo>
                <a:lnTo>
                  <a:pt x="253600" y="297263"/>
                </a:lnTo>
                <a:lnTo>
                  <a:pt x="265049" y="331151"/>
                </a:lnTo>
                <a:lnTo>
                  <a:pt x="265049" y="342187"/>
                </a:lnTo>
                <a:lnTo>
                  <a:pt x="261395" y="354670"/>
                </a:lnTo>
                <a:lnTo>
                  <a:pt x="246375" y="377836"/>
                </a:lnTo>
                <a:lnTo>
                  <a:pt x="203569" y="411891"/>
                </a:lnTo>
                <a:lnTo>
                  <a:pt x="152150" y="411024"/>
                </a:lnTo>
                <a:lnTo>
                  <a:pt x="134276" y="419118"/>
                </a:lnTo>
                <a:lnTo>
                  <a:pt x="126402" y="431301"/>
                </a:lnTo>
                <a:lnTo>
                  <a:pt x="69308" y="467263"/>
                </a:lnTo>
                <a:lnTo>
                  <a:pt x="60197" y="480609"/>
                </a:lnTo>
                <a:lnTo>
                  <a:pt x="46666" y="526470"/>
                </a:lnTo>
                <a:lnTo>
                  <a:pt x="22562" y="545358"/>
                </a:lnTo>
                <a:lnTo>
                  <a:pt x="0" y="555663"/>
                </a:lnTo>
                <a:close/>
              </a:path>
            </a:pathLst>
          </a:custGeom>
          <a:solidFill>
            <a:srgbClr val="2B6966"/>
          </a:solidFill>
          <a:ln w="9525">
            <a:solidFill>
              <a:srgbClr val="FFFFFF"/>
            </a:solidFill>
            <a:prstDash val="solid"/>
          </a:ln>
        </p:spPr>
        <p:txBody>
          <a:bodyPr/>
          <a:lstStyle/>
          <a:p>
            <a:endParaRPr/>
          </a:p>
        </p:txBody>
      </p:sp>
      <p:sp>
        <p:nvSpPr>
          <p:cNvPr id="21" name="Map Moro"/>
          <p:cNvSpPr/>
          <p:nvPr/>
        </p:nvSpPr>
        <p:spPr>
          <a:xfrm>
            <a:off x="3475153" y="3684903"/>
            <a:ext cx="1377201" cy="1212808"/>
          </a:xfrm>
          <a:custGeom>
            <a:avLst/>
            <a:gdLst/>
            <a:ahLst/>
            <a:cxnLst/>
            <a:rect l="l" t="t" r="r" b="b"/>
            <a:pathLst>
              <a:path w="1377201" h="1212808">
                <a:moveTo>
                  <a:pt x="273109" y="345292"/>
                </a:moveTo>
                <a:lnTo>
                  <a:pt x="273109" y="390309"/>
                </a:lnTo>
                <a:lnTo>
                  <a:pt x="246098" y="420321"/>
                </a:lnTo>
                <a:lnTo>
                  <a:pt x="123049" y="501354"/>
                </a:lnTo>
                <a:lnTo>
                  <a:pt x="51020" y="579386"/>
                </a:lnTo>
                <a:lnTo>
                  <a:pt x="0" y="666420"/>
                </a:lnTo>
                <a:lnTo>
                  <a:pt x="77339" y="689070"/>
                </a:lnTo>
                <a:lnTo>
                  <a:pt x="122810" y="826795"/>
                </a:lnTo>
                <a:lnTo>
                  <a:pt x="207279" y="802583"/>
                </a:lnTo>
                <a:lnTo>
                  <a:pt x="285011" y="858773"/>
                </a:lnTo>
                <a:lnTo>
                  <a:pt x="287956" y="912691"/>
                </a:lnTo>
                <a:lnTo>
                  <a:pt x="390147" y="979165"/>
                </a:lnTo>
                <a:lnTo>
                  <a:pt x="437221" y="1063058"/>
                </a:lnTo>
                <a:lnTo>
                  <a:pt x="438079" y="1092839"/>
                </a:lnTo>
                <a:lnTo>
                  <a:pt x="455238" y="1121129"/>
                </a:lnTo>
                <a:lnTo>
                  <a:pt x="553850" y="1157751"/>
                </a:lnTo>
                <a:lnTo>
                  <a:pt x="554756" y="1164097"/>
                </a:lnTo>
                <a:lnTo>
                  <a:pt x="566748" y="1168664"/>
                </a:lnTo>
                <a:lnTo>
                  <a:pt x="581629" y="1165687"/>
                </a:lnTo>
                <a:lnTo>
                  <a:pt x="592544" y="1153783"/>
                </a:lnTo>
                <a:lnTo>
                  <a:pt x="612386" y="1146837"/>
                </a:lnTo>
                <a:lnTo>
                  <a:pt x="660473" y="1142957"/>
                </a:lnTo>
                <a:lnTo>
                  <a:pt x="679529" y="1137608"/>
                </a:lnTo>
                <a:lnTo>
                  <a:pt x="690371" y="1127373"/>
                </a:lnTo>
                <a:lnTo>
                  <a:pt x="706115" y="1131444"/>
                </a:lnTo>
                <a:lnTo>
                  <a:pt x="720904" y="1129581"/>
                </a:lnTo>
                <a:lnTo>
                  <a:pt x="738280" y="1132261"/>
                </a:lnTo>
                <a:lnTo>
                  <a:pt x="748453" y="1141173"/>
                </a:lnTo>
                <a:lnTo>
                  <a:pt x="763404" y="1143036"/>
                </a:lnTo>
                <a:lnTo>
                  <a:pt x="758025" y="1155381"/>
                </a:lnTo>
                <a:lnTo>
                  <a:pt x="764216" y="1162029"/>
                </a:lnTo>
                <a:lnTo>
                  <a:pt x="766070" y="1171376"/>
                </a:lnTo>
                <a:lnTo>
                  <a:pt x="770099" y="1168512"/>
                </a:lnTo>
                <a:lnTo>
                  <a:pt x="772523" y="1171277"/>
                </a:lnTo>
                <a:lnTo>
                  <a:pt x="773878" y="1180445"/>
                </a:lnTo>
                <a:lnTo>
                  <a:pt x="784716" y="1193096"/>
                </a:lnTo>
                <a:lnTo>
                  <a:pt x="782567" y="1195077"/>
                </a:lnTo>
                <a:lnTo>
                  <a:pt x="785065" y="1202818"/>
                </a:lnTo>
                <a:lnTo>
                  <a:pt x="788421" y="1203161"/>
                </a:lnTo>
                <a:lnTo>
                  <a:pt x="794889" y="1212808"/>
                </a:lnTo>
                <a:lnTo>
                  <a:pt x="799754" y="1208372"/>
                </a:lnTo>
                <a:lnTo>
                  <a:pt x="799572" y="1204218"/>
                </a:lnTo>
                <a:lnTo>
                  <a:pt x="823606" y="1200361"/>
                </a:lnTo>
                <a:lnTo>
                  <a:pt x="855706" y="1183373"/>
                </a:lnTo>
                <a:lnTo>
                  <a:pt x="864635" y="1182968"/>
                </a:lnTo>
                <a:lnTo>
                  <a:pt x="870710" y="1178983"/>
                </a:lnTo>
                <a:lnTo>
                  <a:pt x="885782" y="1164522"/>
                </a:lnTo>
                <a:lnTo>
                  <a:pt x="893426" y="1145778"/>
                </a:lnTo>
                <a:lnTo>
                  <a:pt x="945426" y="1138644"/>
                </a:lnTo>
                <a:lnTo>
                  <a:pt x="999729" y="1092288"/>
                </a:lnTo>
                <a:lnTo>
                  <a:pt x="1028868" y="1061825"/>
                </a:lnTo>
                <a:lnTo>
                  <a:pt x="1067277" y="1028714"/>
                </a:lnTo>
                <a:lnTo>
                  <a:pt x="1113633" y="996927"/>
                </a:lnTo>
                <a:lnTo>
                  <a:pt x="1144096" y="967790"/>
                </a:lnTo>
                <a:lnTo>
                  <a:pt x="1230186" y="906863"/>
                </a:lnTo>
                <a:lnTo>
                  <a:pt x="1260649" y="867129"/>
                </a:lnTo>
                <a:lnTo>
                  <a:pt x="1269920" y="845939"/>
                </a:lnTo>
                <a:lnTo>
                  <a:pt x="1300383" y="820773"/>
                </a:lnTo>
                <a:lnTo>
                  <a:pt x="1339029" y="802879"/>
                </a:lnTo>
                <a:lnTo>
                  <a:pt x="1318169" y="766721"/>
                </a:lnTo>
                <a:lnTo>
                  <a:pt x="1303598" y="731104"/>
                </a:lnTo>
                <a:lnTo>
                  <a:pt x="1250172" y="671202"/>
                </a:lnTo>
                <a:lnTo>
                  <a:pt x="1232362" y="638820"/>
                </a:lnTo>
                <a:lnTo>
                  <a:pt x="1211315" y="608059"/>
                </a:lnTo>
                <a:lnTo>
                  <a:pt x="1198364" y="543301"/>
                </a:lnTo>
                <a:lnTo>
                  <a:pt x="1165077" y="519363"/>
                </a:lnTo>
                <a:lnTo>
                  <a:pt x="1144805" y="460803"/>
                </a:lnTo>
                <a:lnTo>
                  <a:pt x="1163183" y="403793"/>
                </a:lnTo>
                <a:lnTo>
                  <a:pt x="1172502" y="406358"/>
                </a:lnTo>
                <a:lnTo>
                  <a:pt x="1173516" y="398662"/>
                </a:lnTo>
                <a:lnTo>
                  <a:pt x="1181664" y="399347"/>
                </a:lnTo>
                <a:lnTo>
                  <a:pt x="1185412" y="402448"/>
                </a:lnTo>
                <a:lnTo>
                  <a:pt x="1190269" y="381401"/>
                </a:lnTo>
                <a:lnTo>
                  <a:pt x="1206458" y="357116"/>
                </a:lnTo>
                <a:lnTo>
                  <a:pt x="1235600" y="337687"/>
                </a:lnTo>
                <a:lnTo>
                  <a:pt x="1240458" y="326355"/>
                </a:lnTo>
                <a:lnTo>
                  <a:pt x="1258266" y="323117"/>
                </a:lnTo>
                <a:lnTo>
                  <a:pt x="1280932" y="311784"/>
                </a:lnTo>
                <a:lnTo>
                  <a:pt x="1282551" y="281023"/>
                </a:lnTo>
                <a:lnTo>
                  <a:pt x="1332740" y="266452"/>
                </a:lnTo>
                <a:lnTo>
                  <a:pt x="1337597" y="224359"/>
                </a:lnTo>
                <a:lnTo>
                  <a:pt x="1332740" y="214645"/>
                </a:lnTo>
                <a:lnTo>
                  <a:pt x="1346502" y="195216"/>
                </a:lnTo>
                <a:lnTo>
                  <a:pt x="1357835" y="196836"/>
                </a:lnTo>
                <a:lnTo>
                  <a:pt x="1362633" y="191654"/>
                </a:lnTo>
                <a:lnTo>
                  <a:pt x="1358659" y="183707"/>
                </a:lnTo>
                <a:lnTo>
                  <a:pt x="1361308" y="171786"/>
                </a:lnTo>
                <a:lnTo>
                  <a:pt x="1371904" y="161191"/>
                </a:lnTo>
                <a:lnTo>
                  <a:pt x="1373229" y="146622"/>
                </a:lnTo>
                <a:lnTo>
                  <a:pt x="1377201" y="138675"/>
                </a:lnTo>
                <a:lnTo>
                  <a:pt x="1375877" y="100266"/>
                </a:lnTo>
                <a:lnTo>
                  <a:pt x="1371904" y="79074"/>
                </a:lnTo>
                <a:lnTo>
                  <a:pt x="1359984" y="75100"/>
                </a:lnTo>
                <a:lnTo>
                  <a:pt x="1349388" y="64505"/>
                </a:lnTo>
                <a:lnTo>
                  <a:pt x="1356010" y="41989"/>
                </a:lnTo>
                <a:lnTo>
                  <a:pt x="1345414" y="32718"/>
                </a:lnTo>
                <a:lnTo>
                  <a:pt x="1329843" y="0"/>
                </a:lnTo>
                <a:lnTo>
                  <a:pt x="1308708" y="14321"/>
                </a:lnTo>
                <a:lnTo>
                  <a:pt x="1293000" y="17462"/>
                </a:lnTo>
                <a:lnTo>
                  <a:pt x="1275198" y="32122"/>
                </a:lnTo>
                <a:lnTo>
                  <a:pt x="1236451" y="45736"/>
                </a:lnTo>
                <a:lnTo>
                  <a:pt x="1210903" y="50811"/>
                </a:lnTo>
                <a:lnTo>
                  <a:pt x="1205878" y="49942"/>
                </a:lnTo>
                <a:lnTo>
                  <a:pt x="1196141" y="41542"/>
                </a:lnTo>
                <a:lnTo>
                  <a:pt x="1152675" y="43643"/>
                </a:lnTo>
                <a:lnTo>
                  <a:pt x="1127543" y="19557"/>
                </a:lnTo>
                <a:lnTo>
                  <a:pt x="1120212" y="8037"/>
                </a:lnTo>
                <a:lnTo>
                  <a:pt x="1112106" y="15062"/>
                </a:lnTo>
                <a:lnTo>
                  <a:pt x="1096521" y="45068"/>
                </a:lnTo>
                <a:lnTo>
                  <a:pt x="1081329" y="136057"/>
                </a:lnTo>
                <a:lnTo>
                  <a:pt x="1056395" y="142414"/>
                </a:lnTo>
                <a:lnTo>
                  <a:pt x="1031217" y="160679"/>
                </a:lnTo>
                <a:lnTo>
                  <a:pt x="1027271" y="179890"/>
                </a:lnTo>
                <a:lnTo>
                  <a:pt x="953134" y="164533"/>
                </a:lnTo>
                <a:lnTo>
                  <a:pt x="946013" y="192734"/>
                </a:lnTo>
                <a:lnTo>
                  <a:pt x="928170" y="181397"/>
                </a:lnTo>
                <a:lnTo>
                  <a:pt x="926422" y="167987"/>
                </a:lnTo>
                <a:lnTo>
                  <a:pt x="861949" y="148927"/>
                </a:lnTo>
                <a:lnTo>
                  <a:pt x="810239" y="148363"/>
                </a:lnTo>
                <a:lnTo>
                  <a:pt x="797673" y="143127"/>
                </a:lnTo>
                <a:lnTo>
                  <a:pt x="767304" y="146268"/>
                </a:lnTo>
                <a:lnTo>
                  <a:pt x="692952" y="161976"/>
                </a:lnTo>
                <a:lnTo>
                  <a:pt x="642687" y="163023"/>
                </a:lnTo>
                <a:lnTo>
                  <a:pt x="599752" y="174543"/>
                </a:lnTo>
                <a:lnTo>
                  <a:pt x="572524" y="191298"/>
                </a:lnTo>
                <a:lnTo>
                  <a:pt x="539013" y="203865"/>
                </a:lnTo>
                <a:lnTo>
                  <a:pt x="515975" y="216430"/>
                </a:lnTo>
                <a:lnTo>
                  <a:pt x="455238" y="237375"/>
                </a:lnTo>
                <a:close/>
              </a:path>
            </a:pathLst>
          </a:custGeom>
          <a:solidFill>
            <a:srgbClr val="2B6966"/>
          </a:solidFill>
          <a:ln w="9525">
            <a:solidFill>
              <a:srgbClr val="FFFFFF"/>
            </a:solidFill>
            <a:prstDash val="solid"/>
          </a:ln>
        </p:spPr>
        <p:txBody>
          <a:bodyPr/>
          <a:lstStyle/>
          <a:p>
            <a:endParaRPr/>
          </a:p>
        </p:txBody>
      </p:sp>
      <p:sp>
        <p:nvSpPr>
          <p:cNvPr id="22" name="Map Ilorin West"/>
          <p:cNvSpPr/>
          <p:nvPr/>
        </p:nvSpPr>
        <p:spPr>
          <a:xfrm>
            <a:off x="3953618" y="4917276"/>
            <a:ext cx="308510" cy="240353"/>
          </a:xfrm>
          <a:custGeom>
            <a:avLst/>
            <a:gdLst/>
            <a:ahLst/>
            <a:cxnLst/>
            <a:rect l="l" t="t" r="r" b="b"/>
            <a:pathLst>
              <a:path w="308510" h="240353">
                <a:moveTo>
                  <a:pt x="181358" y="3900"/>
                </a:moveTo>
                <a:lnTo>
                  <a:pt x="164594" y="19870"/>
                </a:lnTo>
                <a:lnTo>
                  <a:pt x="159353" y="21742"/>
                </a:lnTo>
                <a:lnTo>
                  <a:pt x="159105" y="11301"/>
                </a:lnTo>
                <a:lnTo>
                  <a:pt x="142052" y="0"/>
                </a:lnTo>
                <a:lnTo>
                  <a:pt x="141903" y="5409"/>
                </a:lnTo>
                <a:lnTo>
                  <a:pt x="137337" y="9968"/>
                </a:lnTo>
                <a:lnTo>
                  <a:pt x="139779" y="17857"/>
                </a:lnTo>
                <a:lnTo>
                  <a:pt x="142689" y="18216"/>
                </a:lnTo>
                <a:lnTo>
                  <a:pt x="140644" y="25561"/>
                </a:lnTo>
                <a:lnTo>
                  <a:pt x="137920" y="23986"/>
                </a:lnTo>
                <a:lnTo>
                  <a:pt x="133116" y="33245"/>
                </a:lnTo>
                <a:lnTo>
                  <a:pt x="122196" y="36107"/>
                </a:lnTo>
                <a:lnTo>
                  <a:pt x="115182" y="34309"/>
                </a:lnTo>
                <a:lnTo>
                  <a:pt x="112500" y="39991"/>
                </a:lnTo>
                <a:lnTo>
                  <a:pt x="75262" y="36942"/>
                </a:lnTo>
                <a:lnTo>
                  <a:pt x="65228" y="27883"/>
                </a:lnTo>
                <a:lnTo>
                  <a:pt x="58955" y="46352"/>
                </a:lnTo>
                <a:lnTo>
                  <a:pt x="7023" y="71093"/>
                </a:lnTo>
                <a:lnTo>
                  <a:pt x="0" y="86575"/>
                </a:lnTo>
                <a:lnTo>
                  <a:pt x="5484" y="112813"/>
                </a:lnTo>
                <a:lnTo>
                  <a:pt x="18257" y="141789"/>
                </a:lnTo>
                <a:lnTo>
                  <a:pt x="25983" y="187488"/>
                </a:lnTo>
                <a:lnTo>
                  <a:pt x="67338" y="230187"/>
                </a:lnTo>
                <a:lnTo>
                  <a:pt x="87385" y="232099"/>
                </a:lnTo>
                <a:lnTo>
                  <a:pt x="101143" y="240353"/>
                </a:lnTo>
                <a:lnTo>
                  <a:pt x="121713" y="232035"/>
                </a:lnTo>
                <a:lnTo>
                  <a:pt x="135487" y="231428"/>
                </a:lnTo>
                <a:lnTo>
                  <a:pt x="142776" y="228205"/>
                </a:lnTo>
                <a:lnTo>
                  <a:pt x="155213" y="227462"/>
                </a:lnTo>
                <a:lnTo>
                  <a:pt x="177729" y="234374"/>
                </a:lnTo>
                <a:lnTo>
                  <a:pt x="219245" y="223019"/>
                </a:lnTo>
                <a:lnTo>
                  <a:pt x="263220" y="230435"/>
                </a:lnTo>
                <a:lnTo>
                  <a:pt x="280274" y="218961"/>
                </a:lnTo>
                <a:lnTo>
                  <a:pt x="284597" y="208040"/>
                </a:lnTo>
                <a:lnTo>
                  <a:pt x="288833" y="202981"/>
                </a:lnTo>
                <a:lnTo>
                  <a:pt x="292065" y="203499"/>
                </a:lnTo>
                <a:lnTo>
                  <a:pt x="292609" y="196971"/>
                </a:lnTo>
                <a:lnTo>
                  <a:pt x="299525" y="199960"/>
                </a:lnTo>
                <a:lnTo>
                  <a:pt x="308510" y="194793"/>
                </a:lnTo>
                <a:lnTo>
                  <a:pt x="302817" y="186889"/>
                </a:lnTo>
                <a:lnTo>
                  <a:pt x="299924" y="176303"/>
                </a:lnTo>
                <a:lnTo>
                  <a:pt x="283801" y="159114"/>
                </a:lnTo>
                <a:lnTo>
                  <a:pt x="281327" y="148273"/>
                </a:lnTo>
                <a:lnTo>
                  <a:pt x="256175" y="122213"/>
                </a:lnTo>
                <a:lnTo>
                  <a:pt x="246972" y="105780"/>
                </a:lnTo>
                <a:lnTo>
                  <a:pt x="239764" y="90616"/>
                </a:lnTo>
                <a:lnTo>
                  <a:pt x="235467" y="89637"/>
                </a:lnTo>
                <a:lnTo>
                  <a:pt x="220501" y="85478"/>
                </a:lnTo>
                <a:lnTo>
                  <a:pt x="210206" y="64862"/>
                </a:lnTo>
                <a:lnTo>
                  <a:pt x="212286" y="62769"/>
                </a:lnTo>
                <a:lnTo>
                  <a:pt x="211942" y="59432"/>
                </a:lnTo>
                <a:lnTo>
                  <a:pt x="197849" y="56778"/>
                </a:lnTo>
                <a:lnTo>
                  <a:pt x="197218" y="51602"/>
                </a:lnTo>
                <a:lnTo>
                  <a:pt x="201123" y="45330"/>
                </a:lnTo>
                <a:lnTo>
                  <a:pt x="207295" y="46912"/>
                </a:lnTo>
                <a:lnTo>
                  <a:pt x="211378" y="43853"/>
                </a:lnTo>
                <a:lnTo>
                  <a:pt x="205738" y="35552"/>
                </a:lnTo>
                <a:lnTo>
                  <a:pt x="192124" y="30447"/>
                </a:lnTo>
                <a:lnTo>
                  <a:pt x="193638" y="28620"/>
                </a:lnTo>
                <a:lnTo>
                  <a:pt x="190425" y="23648"/>
                </a:lnTo>
                <a:lnTo>
                  <a:pt x="180650" y="19742"/>
                </a:lnTo>
                <a:lnTo>
                  <a:pt x="179385" y="16227"/>
                </a:lnTo>
                <a:lnTo>
                  <a:pt x="185308" y="11907"/>
                </a:lnTo>
                <a:close/>
              </a:path>
            </a:pathLst>
          </a:custGeom>
          <a:solidFill>
            <a:srgbClr val="E1EDEB"/>
          </a:solidFill>
          <a:ln w="9525">
            <a:solidFill>
              <a:srgbClr val="FFFFFF"/>
            </a:solidFill>
            <a:prstDash val="solid"/>
          </a:ln>
        </p:spPr>
        <p:txBody>
          <a:bodyPr/>
          <a:lstStyle/>
          <a:p>
            <a:endParaRPr/>
          </a:p>
        </p:txBody>
      </p:sp>
      <p:sp>
        <p:nvSpPr>
          <p:cNvPr id="23" name="Map Asa"/>
          <p:cNvSpPr/>
          <p:nvPr/>
        </p:nvSpPr>
        <p:spPr>
          <a:xfrm>
            <a:off x="3466149" y="4351323"/>
            <a:ext cx="920585" cy="1445394"/>
          </a:xfrm>
          <a:custGeom>
            <a:avLst/>
            <a:gdLst/>
            <a:ahLst/>
            <a:cxnLst/>
            <a:rect l="l" t="t" r="r" b="b"/>
            <a:pathLst>
              <a:path w="920585" h="1445394">
                <a:moveTo>
                  <a:pt x="873990" y="955669"/>
                </a:moveTo>
                <a:lnTo>
                  <a:pt x="898295" y="907772"/>
                </a:lnTo>
                <a:lnTo>
                  <a:pt x="920585" y="893102"/>
                </a:lnTo>
                <a:lnTo>
                  <a:pt x="896213" y="865367"/>
                </a:lnTo>
                <a:lnTo>
                  <a:pt x="885300" y="858422"/>
                </a:lnTo>
                <a:lnTo>
                  <a:pt x="871847" y="853953"/>
                </a:lnTo>
                <a:lnTo>
                  <a:pt x="856746" y="868345"/>
                </a:lnTo>
                <a:lnTo>
                  <a:pt x="834508" y="849379"/>
                </a:lnTo>
                <a:lnTo>
                  <a:pt x="832390" y="828490"/>
                </a:lnTo>
                <a:lnTo>
                  <a:pt x="828640" y="821896"/>
                </a:lnTo>
                <a:lnTo>
                  <a:pt x="822051" y="813606"/>
                </a:lnTo>
                <a:lnTo>
                  <a:pt x="818138" y="813867"/>
                </a:lnTo>
                <a:lnTo>
                  <a:pt x="819557" y="811808"/>
                </a:lnTo>
                <a:lnTo>
                  <a:pt x="805289" y="805266"/>
                </a:lnTo>
                <a:lnTo>
                  <a:pt x="799365" y="796796"/>
                </a:lnTo>
                <a:lnTo>
                  <a:pt x="796339" y="773076"/>
                </a:lnTo>
                <a:lnTo>
                  <a:pt x="800831" y="765699"/>
                </a:lnTo>
                <a:lnTo>
                  <a:pt x="795978" y="760747"/>
                </a:lnTo>
                <a:lnTo>
                  <a:pt x="786994" y="765914"/>
                </a:lnTo>
                <a:lnTo>
                  <a:pt x="780077" y="762924"/>
                </a:lnTo>
                <a:lnTo>
                  <a:pt x="779533" y="769453"/>
                </a:lnTo>
                <a:lnTo>
                  <a:pt x="776301" y="768934"/>
                </a:lnTo>
                <a:lnTo>
                  <a:pt x="772066" y="773993"/>
                </a:lnTo>
                <a:lnTo>
                  <a:pt x="767743" y="784915"/>
                </a:lnTo>
                <a:lnTo>
                  <a:pt x="750689" y="796389"/>
                </a:lnTo>
                <a:lnTo>
                  <a:pt x="706714" y="788973"/>
                </a:lnTo>
                <a:lnTo>
                  <a:pt x="665198" y="800328"/>
                </a:lnTo>
                <a:lnTo>
                  <a:pt x="642681" y="793416"/>
                </a:lnTo>
                <a:lnTo>
                  <a:pt x="630245" y="794158"/>
                </a:lnTo>
                <a:lnTo>
                  <a:pt x="622956" y="797382"/>
                </a:lnTo>
                <a:lnTo>
                  <a:pt x="609181" y="797988"/>
                </a:lnTo>
                <a:lnTo>
                  <a:pt x="588612" y="806306"/>
                </a:lnTo>
                <a:lnTo>
                  <a:pt x="574853" y="798053"/>
                </a:lnTo>
                <a:lnTo>
                  <a:pt x="554806" y="796140"/>
                </a:lnTo>
                <a:lnTo>
                  <a:pt x="513451" y="753442"/>
                </a:lnTo>
                <a:lnTo>
                  <a:pt x="505725" y="707742"/>
                </a:lnTo>
                <a:lnTo>
                  <a:pt x="492953" y="678767"/>
                </a:lnTo>
                <a:lnTo>
                  <a:pt x="487469" y="652529"/>
                </a:lnTo>
                <a:lnTo>
                  <a:pt x="494491" y="637047"/>
                </a:lnTo>
                <a:lnTo>
                  <a:pt x="546424" y="612305"/>
                </a:lnTo>
                <a:lnTo>
                  <a:pt x="552697" y="593837"/>
                </a:lnTo>
                <a:lnTo>
                  <a:pt x="560202" y="574543"/>
                </a:lnTo>
                <a:lnTo>
                  <a:pt x="547447" y="567105"/>
                </a:lnTo>
                <a:lnTo>
                  <a:pt x="542173" y="560386"/>
                </a:lnTo>
                <a:lnTo>
                  <a:pt x="544723" y="553983"/>
                </a:lnTo>
                <a:lnTo>
                  <a:pt x="551875" y="550540"/>
                </a:lnTo>
                <a:lnTo>
                  <a:pt x="548242" y="545646"/>
                </a:lnTo>
                <a:lnTo>
                  <a:pt x="555099" y="535960"/>
                </a:lnTo>
                <a:lnTo>
                  <a:pt x="563760" y="497677"/>
                </a:lnTo>
                <a:lnTo>
                  <a:pt x="562854" y="491331"/>
                </a:lnTo>
                <a:lnTo>
                  <a:pt x="464242" y="454709"/>
                </a:lnTo>
                <a:lnTo>
                  <a:pt x="447083" y="426419"/>
                </a:lnTo>
                <a:lnTo>
                  <a:pt x="446225" y="396638"/>
                </a:lnTo>
                <a:lnTo>
                  <a:pt x="399151" y="312745"/>
                </a:lnTo>
                <a:lnTo>
                  <a:pt x="296960" y="246272"/>
                </a:lnTo>
                <a:lnTo>
                  <a:pt x="294015" y="192353"/>
                </a:lnTo>
                <a:lnTo>
                  <a:pt x="216283" y="136163"/>
                </a:lnTo>
                <a:lnTo>
                  <a:pt x="131814" y="160375"/>
                </a:lnTo>
                <a:lnTo>
                  <a:pt x="86343" y="22650"/>
                </a:lnTo>
                <a:lnTo>
                  <a:pt x="9004" y="0"/>
                </a:lnTo>
                <a:lnTo>
                  <a:pt x="0" y="123050"/>
                </a:lnTo>
                <a:lnTo>
                  <a:pt x="45018" y="261107"/>
                </a:lnTo>
                <a:lnTo>
                  <a:pt x="36667" y="264901"/>
                </a:lnTo>
                <a:lnTo>
                  <a:pt x="153582" y="508766"/>
                </a:lnTo>
                <a:lnTo>
                  <a:pt x="308055" y="830079"/>
                </a:lnTo>
                <a:lnTo>
                  <a:pt x="393177" y="1000323"/>
                </a:lnTo>
                <a:lnTo>
                  <a:pt x="444417" y="1060121"/>
                </a:lnTo>
                <a:lnTo>
                  <a:pt x="488635" y="1098024"/>
                </a:lnTo>
                <a:lnTo>
                  <a:pt x="488650" y="1104673"/>
                </a:lnTo>
                <a:lnTo>
                  <a:pt x="525845" y="1137873"/>
                </a:lnTo>
                <a:lnTo>
                  <a:pt x="529592" y="1149816"/>
                </a:lnTo>
                <a:lnTo>
                  <a:pt x="549737" y="1171466"/>
                </a:lnTo>
                <a:lnTo>
                  <a:pt x="566483" y="1182868"/>
                </a:lnTo>
                <a:lnTo>
                  <a:pt x="573103" y="1198094"/>
                </a:lnTo>
                <a:lnTo>
                  <a:pt x="593003" y="1268407"/>
                </a:lnTo>
                <a:lnTo>
                  <a:pt x="593003" y="1333413"/>
                </a:lnTo>
                <a:lnTo>
                  <a:pt x="595656" y="1365252"/>
                </a:lnTo>
                <a:lnTo>
                  <a:pt x="615556" y="1414340"/>
                </a:lnTo>
                <a:lnTo>
                  <a:pt x="657996" y="1445394"/>
                </a:lnTo>
                <a:lnTo>
                  <a:pt x="662991" y="1438379"/>
                </a:lnTo>
                <a:lnTo>
                  <a:pt x="669116" y="1411731"/>
                </a:lnTo>
                <a:lnTo>
                  <a:pt x="681368" y="1390321"/>
                </a:lnTo>
                <a:lnTo>
                  <a:pt x="700859" y="1381500"/>
                </a:lnTo>
                <a:lnTo>
                  <a:pt x="702529" y="1376262"/>
                </a:lnTo>
                <a:lnTo>
                  <a:pt x="717008" y="1368544"/>
                </a:lnTo>
                <a:lnTo>
                  <a:pt x="723134" y="1363306"/>
                </a:lnTo>
                <a:lnTo>
                  <a:pt x="724248" y="1357793"/>
                </a:lnTo>
                <a:lnTo>
                  <a:pt x="737836" y="1348458"/>
                </a:lnTo>
                <a:lnTo>
                  <a:pt x="746932" y="1347172"/>
                </a:lnTo>
                <a:lnTo>
                  <a:pt x="748417" y="1337432"/>
                </a:lnTo>
                <a:lnTo>
                  <a:pt x="745289" y="1327809"/>
                </a:lnTo>
                <a:lnTo>
                  <a:pt x="745818" y="1318137"/>
                </a:lnTo>
                <a:lnTo>
                  <a:pt x="735980" y="1301967"/>
                </a:lnTo>
                <a:lnTo>
                  <a:pt x="738116" y="1296213"/>
                </a:lnTo>
                <a:lnTo>
                  <a:pt x="769255" y="1283283"/>
                </a:lnTo>
                <a:lnTo>
                  <a:pt x="789364" y="1259823"/>
                </a:lnTo>
                <a:lnTo>
                  <a:pt x="795229" y="1230497"/>
                </a:lnTo>
                <a:lnTo>
                  <a:pt x="786012" y="1206198"/>
                </a:lnTo>
                <a:lnTo>
                  <a:pt x="770092" y="1178548"/>
                </a:lnTo>
                <a:lnTo>
                  <a:pt x="766741" y="1164303"/>
                </a:lnTo>
                <a:lnTo>
                  <a:pt x="766741" y="1134978"/>
                </a:lnTo>
                <a:lnTo>
                  <a:pt x="781823" y="1103139"/>
                </a:lnTo>
                <a:lnTo>
                  <a:pt x="801933" y="1079677"/>
                </a:lnTo>
                <a:lnTo>
                  <a:pt x="842989" y="1044486"/>
                </a:lnTo>
                <a:lnTo>
                  <a:pt x="856395" y="990860"/>
                </a:lnTo>
                <a:close/>
              </a:path>
            </a:pathLst>
          </a:custGeom>
          <a:solidFill>
            <a:srgbClr val="9CC3BF"/>
          </a:solidFill>
          <a:ln w="9525">
            <a:solidFill>
              <a:srgbClr val="FFFFFF"/>
            </a:solidFill>
            <a:prstDash val="solid"/>
          </a:ln>
        </p:spPr>
        <p:txBody>
          <a:bodyPr/>
          <a:lstStyle/>
          <a:p>
            <a:endParaRPr/>
          </a:p>
        </p:txBody>
      </p:sp>
      <p:sp>
        <p:nvSpPr>
          <p:cNvPr id="24" name="Leader line"/>
          <p:cNvSpPr/>
          <p:nvPr/>
        </p:nvSpPr>
        <p:spPr>
          <a:xfrm>
            <a:off x="2715768" y="4503618"/>
            <a:ext cx="1991795" cy="251924"/>
          </a:xfrm>
          <a:prstGeom prst="line">
            <a:avLst/>
          </a:prstGeom>
          <a:noFill/>
          <a:ln w="9525">
            <a:solidFill>
              <a:srgbClr val="666B73"/>
            </a:solidFill>
            <a:prstDash val="solid"/>
          </a:ln>
        </p:spPr>
        <p:txBody>
          <a:bodyPr/>
          <a:lstStyle/>
          <a:p>
            <a:endParaRPr/>
          </a:p>
        </p:txBody>
      </p:sp>
      <p:sp>
        <p:nvSpPr>
          <p:cNvPr id="25" name="Map label"/>
          <p:cNvSpPr txBox="1"/>
          <p:nvPr/>
        </p:nvSpPr>
        <p:spPr>
          <a:xfrm>
            <a:off x="1069848" y="4384746"/>
            <a:ext cx="1600200" cy="237744"/>
          </a:xfrm>
          <a:prstGeom prst="rect">
            <a:avLst/>
          </a:prstGeom>
          <a:noFill/>
          <a:ln/>
        </p:spPr>
        <p:txBody>
          <a:bodyPr wrap="square" lIns="0" tIns="0" rIns="0" bIns="0" rtlCol="0" anchor="ctr"/>
          <a:lstStyle/>
          <a:p>
            <a:pPr marL="0" indent="0" algn="r">
              <a:buNone/>
            </a:pPr>
            <a:r>
              <a:rPr lang="en-US" sz="1000" dirty="0">
                <a:solidFill>
                  <a:srgbClr val="1F2328"/>
                </a:solidFill>
                <a:latin typeface="Arial" pitchFamily="34" charset="0"/>
                <a:ea typeface="Arial" pitchFamily="34" charset="-122"/>
                <a:cs typeface="Arial" pitchFamily="34" charset="-120"/>
              </a:rPr>
              <a:t>Ilorin East  62</a:t>
            </a:r>
            <a:endParaRPr lang="en-US" sz="1000" dirty="0"/>
          </a:p>
        </p:txBody>
      </p:sp>
      <p:sp>
        <p:nvSpPr>
          <p:cNvPr id="26" name="Leader line"/>
          <p:cNvSpPr/>
          <p:nvPr/>
        </p:nvSpPr>
        <p:spPr>
          <a:xfrm>
            <a:off x="2715768" y="4750506"/>
            <a:ext cx="1689913" cy="256343"/>
          </a:xfrm>
          <a:prstGeom prst="line">
            <a:avLst/>
          </a:prstGeom>
          <a:noFill/>
          <a:ln w="9525">
            <a:solidFill>
              <a:srgbClr val="666B73"/>
            </a:solidFill>
            <a:prstDash val="solid"/>
          </a:ln>
        </p:spPr>
        <p:txBody>
          <a:bodyPr/>
          <a:lstStyle/>
          <a:p>
            <a:endParaRPr/>
          </a:p>
        </p:txBody>
      </p:sp>
      <p:sp>
        <p:nvSpPr>
          <p:cNvPr id="27" name="Map label"/>
          <p:cNvSpPr txBox="1"/>
          <p:nvPr/>
        </p:nvSpPr>
        <p:spPr>
          <a:xfrm>
            <a:off x="1069848" y="4631634"/>
            <a:ext cx="1600200" cy="237744"/>
          </a:xfrm>
          <a:prstGeom prst="rect">
            <a:avLst/>
          </a:prstGeom>
          <a:noFill/>
          <a:ln/>
        </p:spPr>
        <p:txBody>
          <a:bodyPr wrap="square" lIns="0" tIns="0" rIns="0" bIns="0" rtlCol="0" anchor="ctr"/>
          <a:lstStyle/>
          <a:p>
            <a:pPr marL="0" indent="0" algn="r">
              <a:buNone/>
            </a:pPr>
            <a:r>
              <a:rPr lang="en-US" sz="1000" dirty="0">
                <a:solidFill>
                  <a:srgbClr val="1F2328"/>
                </a:solidFill>
                <a:latin typeface="Arial" pitchFamily="34" charset="0"/>
                <a:ea typeface="Arial" pitchFamily="34" charset="-122"/>
                <a:cs typeface="Arial" pitchFamily="34" charset="-120"/>
              </a:rPr>
              <a:t>Ilorin South  59</a:t>
            </a:r>
            <a:endParaRPr lang="en-US" sz="1000" dirty="0"/>
          </a:p>
        </p:txBody>
      </p:sp>
      <p:sp>
        <p:nvSpPr>
          <p:cNvPr id="28" name="Leader line"/>
          <p:cNvSpPr/>
          <p:nvPr/>
        </p:nvSpPr>
        <p:spPr>
          <a:xfrm>
            <a:off x="2715768" y="4997394"/>
            <a:ext cx="1368399" cy="37395"/>
          </a:xfrm>
          <a:prstGeom prst="line">
            <a:avLst/>
          </a:prstGeom>
          <a:noFill/>
          <a:ln w="9525">
            <a:solidFill>
              <a:srgbClr val="666B73"/>
            </a:solidFill>
            <a:prstDash val="solid"/>
          </a:ln>
        </p:spPr>
        <p:txBody>
          <a:bodyPr/>
          <a:lstStyle/>
          <a:p>
            <a:endParaRPr/>
          </a:p>
        </p:txBody>
      </p:sp>
      <p:sp>
        <p:nvSpPr>
          <p:cNvPr id="29" name="Map label"/>
          <p:cNvSpPr txBox="1"/>
          <p:nvPr/>
        </p:nvSpPr>
        <p:spPr>
          <a:xfrm>
            <a:off x="1069848" y="4878522"/>
            <a:ext cx="1600200" cy="237744"/>
          </a:xfrm>
          <a:prstGeom prst="rect">
            <a:avLst/>
          </a:prstGeom>
          <a:noFill/>
          <a:ln/>
        </p:spPr>
        <p:txBody>
          <a:bodyPr wrap="square" lIns="0" tIns="0" rIns="0" bIns="0" rtlCol="0" anchor="ctr"/>
          <a:lstStyle/>
          <a:p>
            <a:pPr marL="0" indent="0" algn="r">
              <a:buNone/>
            </a:pPr>
            <a:r>
              <a:rPr lang="en-US" sz="1000" dirty="0">
                <a:solidFill>
                  <a:srgbClr val="1F2328"/>
                </a:solidFill>
                <a:latin typeface="Arial" pitchFamily="34" charset="0"/>
                <a:ea typeface="Arial" pitchFamily="34" charset="-122"/>
                <a:cs typeface="Arial" pitchFamily="34" charset="-120"/>
              </a:rPr>
              <a:t>Ilorin West  51</a:t>
            </a:r>
            <a:endParaRPr lang="en-US" sz="1000" dirty="0"/>
          </a:p>
        </p:txBody>
      </p:sp>
      <p:sp>
        <p:nvSpPr>
          <p:cNvPr id="30" name="Leader line"/>
          <p:cNvSpPr/>
          <p:nvPr/>
        </p:nvSpPr>
        <p:spPr>
          <a:xfrm>
            <a:off x="2715768" y="5244282"/>
            <a:ext cx="1610481" cy="341726"/>
          </a:xfrm>
          <a:prstGeom prst="line">
            <a:avLst/>
          </a:prstGeom>
          <a:noFill/>
          <a:ln w="9525">
            <a:solidFill>
              <a:srgbClr val="666B73"/>
            </a:solidFill>
            <a:prstDash val="solid"/>
          </a:ln>
        </p:spPr>
        <p:txBody>
          <a:bodyPr/>
          <a:lstStyle/>
          <a:p>
            <a:endParaRPr/>
          </a:p>
        </p:txBody>
      </p:sp>
      <p:sp>
        <p:nvSpPr>
          <p:cNvPr id="31" name="Map label"/>
          <p:cNvSpPr txBox="1"/>
          <p:nvPr/>
        </p:nvSpPr>
        <p:spPr>
          <a:xfrm>
            <a:off x="1069848" y="5125410"/>
            <a:ext cx="1600200" cy="237744"/>
          </a:xfrm>
          <a:prstGeom prst="rect">
            <a:avLst/>
          </a:prstGeom>
          <a:noFill/>
          <a:ln/>
        </p:spPr>
        <p:txBody>
          <a:bodyPr wrap="square" lIns="0" tIns="0" rIns="0" bIns="0" rtlCol="0" anchor="ctr"/>
          <a:lstStyle/>
          <a:p>
            <a:pPr marL="0" indent="0" algn="r">
              <a:buNone/>
            </a:pPr>
            <a:r>
              <a:rPr lang="en-US" sz="1000" dirty="0">
                <a:solidFill>
                  <a:srgbClr val="1F2328"/>
                </a:solidFill>
                <a:latin typeface="Arial" pitchFamily="34" charset="0"/>
                <a:ea typeface="Arial" pitchFamily="34" charset="-122"/>
                <a:cs typeface="Arial" pitchFamily="34" charset="-120"/>
              </a:rPr>
              <a:t>Oyun  60</a:t>
            </a:r>
            <a:endParaRPr lang="en-US" sz="1000" dirty="0"/>
          </a:p>
        </p:txBody>
      </p:sp>
      <p:sp>
        <p:nvSpPr>
          <p:cNvPr id="32" name="Leader line"/>
          <p:cNvSpPr/>
          <p:nvPr/>
        </p:nvSpPr>
        <p:spPr>
          <a:xfrm>
            <a:off x="2715768" y="5491170"/>
            <a:ext cx="1730414" cy="119927"/>
          </a:xfrm>
          <a:prstGeom prst="line">
            <a:avLst/>
          </a:prstGeom>
          <a:noFill/>
          <a:ln w="9525">
            <a:solidFill>
              <a:srgbClr val="666B73"/>
            </a:solidFill>
            <a:prstDash val="solid"/>
          </a:ln>
        </p:spPr>
        <p:txBody>
          <a:bodyPr/>
          <a:lstStyle/>
          <a:p>
            <a:endParaRPr/>
          </a:p>
        </p:txBody>
      </p:sp>
      <p:sp>
        <p:nvSpPr>
          <p:cNvPr id="33" name="Map label"/>
          <p:cNvSpPr txBox="1"/>
          <p:nvPr/>
        </p:nvSpPr>
        <p:spPr>
          <a:xfrm>
            <a:off x="1069848" y="5372298"/>
            <a:ext cx="1600200" cy="237744"/>
          </a:xfrm>
          <a:prstGeom prst="rect">
            <a:avLst/>
          </a:prstGeom>
          <a:noFill/>
          <a:ln/>
        </p:spPr>
        <p:txBody>
          <a:bodyPr wrap="square" lIns="0" tIns="0" rIns="0" bIns="0" rtlCol="0" anchor="ctr"/>
          <a:lstStyle/>
          <a:p>
            <a:pPr marL="0" indent="0" algn="r">
              <a:buNone/>
            </a:pPr>
            <a:r>
              <a:rPr lang="en-US" sz="1000" dirty="0">
                <a:solidFill>
                  <a:srgbClr val="1F2328"/>
                </a:solidFill>
                <a:latin typeface="Arial" pitchFamily="34" charset="0"/>
                <a:ea typeface="Arial" pitchFamily="34" charset="-122"/>
                <a:cs typeface="Arial" pitchFamily="34" charset="-120"/>
              </a:rPr>
              <a:t>Offa  64</a:t>
            </a:r>
            <a:endParaRPr lang="en-US" sz="1000" dirty="0"/>
          </a:p>
        </p:txBody>
      </p:sp>
      <p:sp>
        <p:nvSpPr>
          <p:cNvPr id="34" name="Leader line"/>
          <p:cNvSpPr/>
          <p:nvPr/>
        </p:nvSpPr>
        <p:spPr>
          <a:xfrm flipV="1">
            <a:off x="5577583" y="5492199"/>
            <a:ext cx="457200" cy="109728"/>
          </a:xfrm>
          <a:prstGeom prst="line">
            <a:avLst/>
          </a:prstGeom>
          <a:noFill/>
          <a:ln w="9525">
            <a:solidFill>
              <a:srgbClr val="666B73"/>
            </a:solidFill>
            <a:prstDash val="solid"/>
          </a:ln>
        </p:spPr>
        <p:txBody>
          <a:bodyPr/>
          <a:lstStyle/>
          <a:p>
            <a:endParaRPr/>
          </a:p>
        </p:txBody>
      </p:sp>
      <p:sp>
        <p:nvSpPr>
          <p:cNvPr id="35" name="Map label"/>
          <p:cNvSpPr txBox="1"/>
          <p:nvPr/>
        </p:nvSpPr>
        <p:spPr>
          <a:xfrm>
            <a:off x="6080503" y="5373327"/>
            <a:ext cx="1371600" cy="237744"/>
          </a:xfrm>
          <a:prstGeom prst="rect">
            <a:avLst/>
          </a:prstGeom>
          <a:noFill/>
          <a:ln/>
        </p:spPr>
        <p:txBody>
          <a:bodyPr wrap="square" lIns="0" tIns="0" rIns="0" bIns="0" rtlCol="0" anchor="ctr"/>
          <a:lstStyle/>
          <a:p>
            <a:pPr marL="0" indent="0" algn="l">
              <a:buNone/>
            </a:pPr>
            <a:r>
              <a:rPr lang="en-US" sz="1000" dirty="0">
                <a:solidFill>
                  <a:srgbClr val="1F2328"/>
                </a:solidFill>
                <a:latin typeface="Arial" pitchFamily="34" charset="0"/>
                <a:ea typeface="Arial" pitchFamily="34" charset="-122"/>
                <a:cs typeface="Arial" pitchFamily="34" charset="-120"/>
              </a:rPr>
              <a:t>Oke-Ero  66</a:t>
            </a:r>
            <a:endParaRPr lang="en-US" sz="1000" dirty="0"/>
          </a:p>
        </p:txBody>
      </p:sp>
      <p:sp>
        <p:nvSpPr>
          <p:cNvPr id="36" name="Leader line"/>
          <p:cNvSpPr/>
          <p:nvPr/>
        </p:nvSpPr>
        <p:spPr>
          <a:xfrm>
            <a:off x="5734905" y="5725225"/>
            <a:ext cx="411480" cy="109728"/>
          </a:xfrm>
          <a:prstGeom prst="line">
            <a:avLst/>
          </a:prstGeom>
          <a:noFill/>
          <a:ln w="9525">
            <a:solidFill>
              <a:srgbClr val="666B73"/>
            </a:solidFill>
            <a:prstDash val="solid"/>
          </a:ln>
        </p:spPr>
        <p:txBody>
          <a:bodyPr/>
          <a:lstStyle/>
          <a:p>
            <a:endParaRPr/>
          </a:p>
        </p:txBody>
      </p:sp>
      <p:sp>
        <p:nvSpPr>
          <p:cNvPr id="37" name="Map label"/>
          <p:cNvSpPr txBox="1"/>
          <p:nvPr/>
        </p:nvSpPr>
        <p:spPr>
          <a:xfrm>
            <a:off x="6192105" y="5716081"/>
            <a:ext cx="1371600" cy="237744"/>
          </a:xfrm>
          <a:prstGeom prst="rect">
            <a:avLst/>
          </a:prstGeom>
          <a:noFill/>
          <a:ln/>
        </p:spPr>
        <p:txBody>
          <a:bodyPr wrap="square" lIns="0" tIns="0" rIns="0" bIns="0" rtlCol="0" anchor="ctr"/>
          <a:lstStyle/>
          <a:p>
            <a:pPr marL="0" indent="0" algn="l">
              <a:buNone/>
            </a:pPr>
            <a:r>
              <a:rPr lang="en-US" sz="1000" dirty="0">
                <a:solidFill>
                  <a:srgbClr val="1F2328"/>
                </a:solidFill>
                <a:latin typeface="Arial" pitchFamily="34" charset="0"/>
                <a:ea typeface="Arial" pitchFamily="34" charset="-122"/>
                <a:cs typeface="Arial" pitchFamily="34" charset="-120"/>
              </a:rPr>
              <a:t>Ekiti  60</a:t>
            </a:r>
            <a:endParaRPr lang="en-US" sz="1000" dirty="0"/>
          </a:p>
        </p:txBody>
      </p:sp>
      <p:sp>
        <p:nvSpPr>
          <p:cNvPr id="38" name="Map label"/>
          <p:cNvSpPr txBox="1"/>
          <p:nvPr/>
        </p:nvSpPr>
        <p:spPr>
          <a:xfrm>
            <a:off x="1270948" y="3102479"/>
            <a:ext cx="1463040" cy="274320"/>
          </a:xfrm>
          <a:prstGeom prst="rect">
            <a:avLst/>
          </a:prstGeom>
          <a:noFill/>
          <a:ln/>
        </p:spPr>
        <p:txBody>
          <a:bodyPr wrap="square" lIns="0" tIns="0" rIns="0" bIns="0" rtlCol="0" anchor="ctr"/>
          <a:lstStyle/>
          <a:p>
            <a:pPr marL="0" indent="0" algn="ctr">
              <a:buNone/>
            </a:pPr>
            <a:r>
              <a:rPr lang="en-US" sz="1000" dirty="0">
                <a:solidFill>
                  <a:srgbClr val="FFFFFF"/>
                </a:solidFill>
                <a:latin typeface="Arial" pitchFamily="34" charset="0"/>
                <a:ea typeface="Arial" pitchFamily="34" charset="-122"/>
                <a:cs typeface="Arial" pitchFamily="34" charset="-120"/>
              </a:rPr>
              <a:t>Baruten  79</a:t>
            </a:r>
            <a:endParaRPr lang="en-US" sz="1000" dirty="0"/>
          </a:p>
        </p:txBody>
      </p:sp>
      <p:sp>
        <p:nvSpPr>
          <p:cNvPr id="39" name="Map label"/>
          <p:cNvSpPr txBox="1"/>
          <p:nvPr/>
        </p:nvSpPr>
        <p:spPr>
          <a:xfrm>
            <a:off x="2509141" y="2840113"/>
            <a:ext cx="1463040" cy="274320"/>
          </a:xfrm>
          <a:prstGeom prst="rect">
            <a:avLst/>
          </a:prstGeom>
          <a:noFill/>
          <a:ln/>
        </p:spPr>
        <p:txBody>
          <a:bodyPr wrap="square" lIns="0" tIns="0" rIns="0" bIns="0" rtlCol="0" anchor="ctr"/>
          <a:lstStyle/>
          <a:p>
            <a:pPr marL="0" indent="0" algn="ctr">
              <a:buNone/>
            </a:pPr>
            <a:r>
              <a:rPr lang="en-US" sz="1000" dirty="0">
                <a:solidFill>
                  <a:srgbClr val="FFFFFF"/>
                </a:solidFill>
                <a:latin typeface="Arial" pitchFamily="34" charset="0"/>
                <a:ea typeface="Arial" pitchFamily="34" charset="-122"/>
                <a:cs typeface="Arial" pitchFamily="34" charset="-120"/>
              </a:rPr>
              <a:t>Kaiama  73</a:t>
            </a:r>
            <a:endParaRPr lang="en-US" sz="1000" dirty="0"/>
          </a:p>
        </p:txBody>
      </p:sp>
      <p:sp>
        <p:nvSpPr>
          <p:cNvPr id="40" name="Map label"/>
          <p:cNvSpPr txBox="1"/>
          <p:nvPr/>
        </p:nvSpPr>
        <p:spPr>
          <a:xfrm>
            <a:off x="4670376" y="4584818"/>
            <a:ext cx="1463040" cy="274320"/>
          </a:xfrm>
          <a:prstGeom prst="rect">
            <a:avLst/>
          </a:prstGeom>
          <a:noFill/>
          <a:ln/>
        </p:spPr>
        <p:txBody>
          <a:bodyPr wrap="square" lIns="0" tIns="0" rIns="0" bIns="0" rtlCol="0" anchor="ctr"/>
          <a:lstStyle/>
          <a:p>
            <a:pPr marL="0" indent="0" algn="ctr">
              <a:buNone/>
            </a:pPr>
            <a:r>
              <a:rPr lang="en-US" sz="1000" dirty="0">
                <a:solidFill>
                  <a:srgbClr val="FFFFFF"/>
                </a:solidFill>
                <a:latin typeface="Arial" pitchFamily="34" charset="0"/>
                <a:ea typeface="Arial" pitchFamily="34" charset="-122"/>
                <a:cs typeface="Arial" pitchFamily="34" charset="-120"/>
              </a:rPr>
              <a:t>Ifelodun  63</a:t>
            </a:r>
            <a:endParaRPr lang="en-US" sz="1000" dirty="0"/>
          </a:p>
        </p:txBody>
      </p:sp>
      <p:sp>
        <p:nvSpPr>
          <p:cNvPr id="41" name="Map label"/>
          <p:cNvSpPr txBox="1"/>
          <p:nvPr/>
        </p:nvSpPr>
        <p:spPr>
          <a:xfrm>
            <a:off x="5865668" y="4539504"/>
            <a:ext cx="1463040" cy="274320"/>
          </a:xfrm>
          <a:prstGeom prst="rect">
            <a:avLst/>
          </a:prstGeom>
          <a:noFill/>
          <a:ln/>
        </p:spPr>
        <p:txBody>
          <a:bodyPr wrap="square" lIns="0" tIns="0" rIns="0" bIns="0" rtlCol="0" anchor="ctr"/>
          <a:lstStyle/>
          <a:p>
            <a:pPr marL="0" indent="0" algn="ctr">
              <a:buNone/>
            </a:pPr>
            <a:r>
              <a:rPr lang="en-US" sz="1000" dirty="0">
                <a:solidFill>
                  <a:srgbClr val="FFFFFF"/>
                </a:solidFill>
                <a:latin typeface="Arial" pitchFamily="34" charset="0"/>
                <a:ea typeface="Arial" pitchFamily="34" charset="-122"/>
                <a:cs typeface="Arial" pitchFamily="34" charset="-120"/>
              </a:rPr>
              <a:t>Patigi  71</a:t>
            </a:r>
            <a:endParaRPr lang="en-US" sz="1000" dirty="0"/>
          </a:p>
        </p:txBody>
      </p:sp>
      <p:sp>
        <p:nvSpPr>
          <p:cNvPr id="42" name="Map label"/>
          <p:cNvSpPr txBox="1"/>
          <p:nvPr/>
        </p:nvSpPr>
        <p:spPr>
          <a:xfrm>
            <a:off x="4718508" y="3981808"/>
            <a:ext cx="1463040" cy="274320"/>
          </a:xfrm>
          <a:prstGeom prst="rect">
            <a:avLst/>
          </a:prstGeom>
          <a:noFill/>
          <a:ln/>
        </p:spPr>
        <p:txBody>
          <a:bodyPr wrap="square" lIns="0" tIns="0" rIns="0" bIns="0" rtlCol="0" anchor="ctr"/>
          <a:lstStyle/>
          <a:p>
            <a:pPr marL="0" indent="0" algn="ctr">
              <a:buNone/>
            </a:pPr>
            <a:r>
              <a:rPr lang="en-US" sz="1000" dirty="0">
                <a:solidFill>
                  <a:srgbClr val="FFFFFF"/>
                </a:solidFill>
                <a:latin typeface="Arial" pitchFamily="34" charset="0"/>
                <a:ea typeface="Arial" pitchFamily="34" charset="-122"/>
                <a:cs typeface="Arial" pitchFamily="34" charset="-120"/>
              </a:rPr>
              <a:t>Edu  61</a:t>
            </a:r>
            <a:endParaRPr lang="en-US" sz="1000" dirty="0"/>
          </a:p>
        </p:txBody>
      </p:sp>
      <p:sp>
        <p:nvSpPr>
          <p:cNvPr id="43" name="Map label"/>
          <p:cNvSpPr txBox="1"/>
          <p:nvPr/>
        </p:nvSpPr>
        <p:spPr>
          <a:xfrm>
            <a:off x="4021931" y="5424865"/>
            <a:ext cx="1463040" cy="274320"/>
          </a:xfrm>
          <a:prstGeom prst="rect">
            <a:avLst/>
          </a:prstGeom>
          <a:noFill/>
          <a:ln/>
        </p:spPr>
        <p:txBody>
          <a:bodyPr wrap="square" lIns="0" tIns="0" rIns="0" bIns="0" rtlCol="0" anchor="ctr"/>
          <a:lstStyle/>
          <a:p>
            <a:pPr marL="0" indent="0" algn="ctr">
              <a:buNone/>
            </a:pPr>
            <a:r>
              <a:rPr lang="en-US" sz="1000" dirty="0">
                <a:solidFill>
                  <a:srgbClr val="1F2328"/>
                </a:solidFill>
                <a:latin typeface="Arial" pitchFamily="34" charset="0"/>
                <a:ea typeface="Arial" pitchFamily="34" charset="-122"/>
                <a:cs typeface="Arial" pitchFamily="34" charset="-120"/>
              </a:rPr>
              <a:t>Irepodun  58</a:t>
            </a:r>
            <a:endParaRPr lang="en-US" sz="1000" dirty="0"/>
          </a:p>
        </p:txBody>
      </p:sp>
      <p:sp>
        <p:nvSpPr>
          <p:cNvPr id="44" name="Map label"/>
          <p:cNvSpPr txBox="1"/>
          <p:nvPr/>
        </p:nvSpPr>
        <p:spPr>
          <a:xfrm>
            <a:off x="4420507" y="5294737"/>
            <a:ext cx="1463040" cy="274320"/>
          </a:xfrm>
          <a:prstGeom prst="rect">
            <a:avLst/>
          </a:prstGeom>
          <a:noFill/>
          <a:ln/>
        </p:spPr>
        <p:txBody>
          <a:bodyPr wrap="square" lIns="0" tIns="0" rIns="0" bIns="0" rtlCol="0" anchor="ctr"/>
          <a:lstStyle/>
          <a:p>
            <a:pPr marL="0" indent="0" algn="ctr">
              <a:buNone/>
            </a:pPr>
            <a:r>
              <a:rPr lang="en-US" sz="1000" dirty="0">
                <a:solidFill>
                  <a:srgbClr val="FFFFFF"/>
                </a:solidFill>
                <a:latin typeface="Arial" pitchFamily="34" charset="0"/>
                <a:ea typeface="Arial" pitchFamily="34" charset="-122"/>
                <a:cs typeface="Arial" pitchFamily="34" charset="-120"/>
              </a:rPr>
              <a:t>Isin  64</a:t>
            </a:r>
            <a:endParaRPr lang="en-US" sz="1000" dirty="0"/>
          </a:p>
        </p:txBody>
      </p:sp>
      <p:sp>
        <p:nvSpPr>
          <p:cNvPr id="45" name="Map label"/>
          <p:cNvSpPr txBox="1"/>
          <p:nvPr/>
        </p:nvSpPr>
        <p:spPr>
          <a:xfrm>
            <a:off x="3369165" y="4141465"/>
            <a:ext cx="1463040" cy="274320"/>
          </a:xfrm>
          <a:prstGeom prst="rect">
            <a:avLst/>
          </a:prstGeom>
          <a:noFill/>
          <a:ln/>
        </p:spPr>
        <p:txBody>
          <a:bodyPr wrap="square" lIns="0" tIns="0" rIns="0" bIns="0" rtlCol="0" anchor="ctr"/>
          <a:lstStyle/>
          <a:p>
            <a:pPr marL="0" indent="0" algn="ctr">
              <a:buNone/>
            </a:pPr>
            <a:r>
              <a:rPr lang="en-US" sz="1000" dirty="0">
                <a:solidFill>
                  <a:srgbClr val="FFFFFF"/>
                </a:solidFill>
                <a:latin typeface="Arial" pitchFamily="34" charset="0"/>
                <a:ea typeface="Arial" pitchFamily="34" charset="-122"/>
                <a:cs typeface="Arial" pitchFamily="34" charset="-120"/>
              </a:rPr>
              <a:t>Moro  68</a:t>
            </a:r>
            <a:endParaRPr lang="en-US" sz="1000" dirty="0"/>
          </a:p>
        </p:txBody>
      </p:sp>
      <p:sp>
        <p:nvSpPr>
          <p:cNvPr id="46" name="Map label"/>
          <p:cNvSpPr txBox="1"/>
          <p:nvPr/>
        </p:nvSpPr>
        <p:spPr>
          <a:xfrm>
            <a:off x="3119537" y="4944754"/>
            <a:ext cx="1463040" cy="274320"/>
          </a:xfrm>
          <a:prstGeom prst="rect">
            <a:avLst/>
          </a:prstGeom>
          <a:noFill/>
          <a:ln/>
        </p:spPr>
        <p:txBody>
          <a:bodyPr wrap="square" lIns="0" tIns="0" rIns="0" bIns="0" rtlCol="0" anchor="ctr"/>
          <a:lstStyle/>
          <a:p>
            <a:pPr marL="0" indent="0" algn="ctr">
              <a:buNone/>
            </a:pPr>
            <a:r>
              <a:rPr lang="en-US" sz="1000" dirty="0">
                <a:solidFill>
                  <a:srgbClr val="1F2328"/>
                </a:solidFill>
                <a:latin typeface="Arial" pitchFamily="34" charset="0"/>
                <a:ea typeface="Arial" pitchFamily="34" charset="-122"/>
                <a:cs typeface="Arial" pitchFamily="34" charset="-120"/>
              </a:rPr>
              <a:t>Asa  59</a:t>
            </a:r>
            <a:endParaRPr lang="en-US" sz="1000" dirty="0"/>
          </a:p>
        </p:txBody>
      </p:sp>
      <p:sp>
        <p:nvSpPr>
          <p:cNvPr id="47" name="Key title"/>
          <p:cNvSpPr txBox="1"/>
          <p:nvPr/>
        </p:nvSpPr>
        <p:spPr>
          <a:xfrm>
            <a:off x="8138160" y="1825752"/>
            <a:ext cx="347472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Danladi's share among decided voters</a:t>
            </a:r>
            <a:endParaRPr lang="en-US" sz="1200" dirty="0"/>
          </a:p>
        </p:txBody>
      </p:sp>
      <p:sp>
        <p:nvSpPr>
          <p:cNvPr id="48" name="Key swatch"/>
          <p:cNvSpPr/>
          <p:nvPr/>
        </p:nvSpPr>
        <p:spPr>
          <a:xfrm>
            <a:off x="8138160" y="2228088"/>
            <a:ext cx="292608" cy="219456"/>
          </a:xfrm>
          <a:prstGeom prst="rect">
            <a:avLst/>
          </a:prstGeom>
          <a:solidFill>
            <a:srgbClr val="E1EDEB"/>
          </a:solidFill>
          <a:ln/>
        </p:spPr>
        <p:txBody>
          <a:bodyPr/>
          <a:lstStyle/>
          <a:p>
            <a:endParaRPr/>
          </a:p>
        </p:txBody>
      </p:sp>
      <p:sp>
        <p:nvSpPr>
          <p:cNvPr id="49" name="Key label"/>
          <p:cNvSpPr txBox="1"/>
          <p:nvPr/>
        </p:nvSpPr>
        <p:spPr>
          <a:xfrm>
            <a:off x="8549640" y="2191512"/>
            <a:ext cx="3108960" cy="292608"/>
          </a:xfrm>
          <a:prstGeom prst="rect">
            <a:avLst/>
          </a:prstGeom>
          <a:noFill/>
          <a:ln/>
        </p:spPr>
        <p:txBody>
          <a:bodyPr wrap="square" lIns="0" tIns="0" rIns="0" bIns="0" rtlCol="0" anchor="t"/>
          <a:lstStyle/>
          <a:p>
            <a:pPr marL="0" indent="0" algn="l">
              <a:buNone/>
            </a:pPr>
            <a:r>
              <a:rPr lang="en-US" sz="1100" b="1" dirty="0">
                <a:solidFill>
                  <a:srgbClr val="1F2328"/>
                </a:solidFill>
                <a:latin typeface="Arial" pitchFamily="34" charset="0"/>
                <a:ea typeface="Arial" pitchFamily="34" charset="-122"/>
                <a:cs typeface="Arial" pitchFamily="34" charset="-120"/>
              </a:rPr>
              <a:t>Under 55%  </a:t>
            </a:r>
            <a:r>
              <a:rPr lang="en-US" sz="1100" dirty="0">
                <a:solidFill>
                  <a:srgbClr val="666B73"/>
                </a:solidFill>
                <a:latin typeface="Arial" pitchFamily="34" charset="0"/>
                <a:ea typeface="Arial" pitchFamily="34" charset="-122"/>
                <a:cs typeface="Arial" pitchFamily="34" charset="-120"/>
              </a:rPr>
              <a:t>1 local government</a:t>
            </a:r>
            <a:endParaRPr lang="en-US" sz="1100" dirty="0"/>
          </a:p>
        </p:txBody>
      </p:sp>
      <p:sp>
        <p:nvSpPr>
          <p:cNvPr id="50" name="Key members"/>
          <p:cNvSpPr txBox="1"/>
          <p:nvPr/>
        </p:nvSpPr>
        <p:spPr>
          <a:xfrm>
            <a:off x="8549640" y="2484120"/>
            <a:ext cx="3063240" cy="188976"/>
          </a:xfrm>
          <a:prstGeom prst="rect">
            <a:avLst/>
          </a:prstGeom>
          <a:noFill/>
          <a:ln/>
        </p:spPr>
        <p:txBody>
          <a:bodyPr wrap="square" lIns="0" tIns="0" rIns="0" bIns="0" rtlCol="0" anchor="t"/>
          <a:lstStyle/>
          <a:p>
            <a:pPr marL="0" indent="0" algn="l">
              <a:buNone/>
            </a:pPr>
            <a:r>
              <a:rPr lang="en-US" sz="1000" dirty="0">
                <a:solidFill>
                  <a:srgbClr val="666B73"/>
                </a:solidFill>
                <a:latin typeface="Arial" pitchFamily="34" charset="0"/>
                <a:ea typeface="Arial" pitchFamily="34" charset="-122"/>
                <a:cs typeface="Arial" pitchFamily="34" charset="-120"/>
              </a:rPr>
              <a:t>Ilorin West</a:t>
            </a:r>
            <a:endParaRPr lang="en-US" sz="1000" dirty="0"/>
          </a:p>
        </p:txBody>
      </p:sp>
      <p:sp>
        <p:nvSpPr>
          <p:cNvPr id="51" name="Key swatch"/>
          <p:cNvSpPr/>
          <p:nvPr/>
        </p:nvSpPr>
        <p:spPr>
          <a:xfrm>
            <a:off x="8138160" y="2782824"/>
            <a:ext cx="292608" cy="219456"/>
          </a:xfrm>
          <a:prstGeom prst="rect">
            <a:avLst/>
          </a:prstGeom>
          <a:solidFill>
            <a:srgbClr val="9CC3BF"/>
          </a:solidFill>
          <a:ln/>
        </p:spPr>
        <p:txBody>
          <a:bodyPr/>
          <a:lstStyle/>
          <a:p>
            <a:endParaRPr/>
          </a:p>
        </p:txBody>
      </p:sp>
      <p:sp>
        <p:nvSpPr>
          <p:cNvPr id="52" name="Key label"/>
          <p:cNvSpPr txBox="1"/>
          <p:nvPr/>
        </p:nvSpPr>
        <p:spPr>
          <a:xfrm>
            <a:off x="8549640" y="2746248"/>
            <a:ext cx="3108960" cy="292608"/>
          </a:xfrm>
          <a:prstGeom prst="rect">
            <a:avLst/>
          </a:prstGeom>
          <a:noFill/>
          <a:ln/>
        </p:spPr>
        <p:txBody>
          <a:bodyPr wrap="square" lIns="0" tIns="0" rIns="0" bIns="0" rtlCol="0" anchor="t"/>
          <a:lstStyle/>
          <a:p>
            <a:pPr marL="0" indent="0" algn="l">
              <a:buNone/>
            </a:pPr>
            <a:r>
              <a:rPr lang="en-US" sz="1100" b="1" dirty="0">
                <a:solidFill>
                  <a:srgbClr val="1F2328"/>
                </a:solidFill>
                <a:latin typeface="Arial" pitchFamily="34" charset="0"/>
                <a:ea typeface="Arial" pitchFamily="34" charset="-122"/>
                <a:cs typeface="Arial" pitchFamily="34" charset="-120"/>
              </a:rPr>
              <a:t>55% to 59%  </a:t>
            </a:r>
            <a:r>
              <a:rPr lang="en-US" sz="1100" dirty="0">
                <a:solidFill>
                  <a:srgbClr val="666B73"/>
                </a:solidFill>
                <a:latin typeface="Arial" pitchFamily="34" charset="0"/>
                <a:ea typeface="Arial" pitchFamily="34" charset="-122"/>
                <a:cs typeface="Arial" pitchFamily="34" charset="-120"/>
              </a:rPr>
              <a:t>3 local governments</a:t>
            </a:r>
            <a:endParaRPr lang="en-US" sz="1100" dirty="0"/>
          </a:p>
        </p:txBody>
      </p:sp>
      <p:sp>
        <p:nvSpPr>
          <p:cNvPr id="53" name="Key members"/>
          <p:cNvSpPr txBox="1"/>
          <p:nvPr/>
        </p:nvSpPr>
        <p:spPr>
          <a:xfrm>
            <a:off x="8549640" y="3038856"/>
            <a:ext cx="3063240" cy="188976"/>
          </a:xfrm>
          <a:prstGeom prst="rect">
            <a:avLst/>
          </a:prstGeom>
          <a:noFill/>
          <a:ln/>
        </p:spPr>
        <p:txBody>
          <a:bodyPr wrap="square" lIns="0" tIns="0" rIns="0" bIns="0" rtlCol="0" anchor="t"/>
          <a:lstStyle/>
          <a:p>
            <a:pPr marL="0" indent="0" algn="l">
              <a:buNone/>
            </a:pPr>
            <a:r>
              <a:rPr lang="en-US" sz="1000" dirty="0">
                <a:solidFill>
                  <a:srgbClr val="666B73"/>
                </a:solidFill>
                <a:latin typeface="Arial" pitchFamily="34" charset="0"/>
                <a:ea typeface="Arial" pitchFamily="34" charset="-122"/>
                <a:cs typeface="Arial" pitchFamily="34" charset="-120"/>
              </a:rPr>
              <a:t>Ilorin South, Asa, Irepodun</a:t>
            </a:r>
            <a:endParaRPr lang="en-US" sz="1000" dirty="0"/>
          </a:p>
        </p:txBody>
      </p:sp>
      <p:sp>
        <p:nvSpPr>
          <p:cNvPr id="54" name="Key swatch"/>
          <p:cNvSpPr/>
          <p:nvPr/>
        </p:nvSpPr>
        <p:spPr>
          <a:xfrm>
            <a:off x="8138160" y="3337560"/>
            <a:ext cx="292608" cy="219456"/>
          </a:xfrm>
          <a:prstGeom prst="rect">
            <a:avLst/>
          </a:prstGeom>
          <a:solidFill>
            <a:srgbClr val="5B9592"/>
          </a:solidFill>
          <a:ln/>
        </p:spPr>
        <p:txBody>
          <a:bodyPr/>
          <a:lstStyle/>
          <a:p>
            <a:endParaRPr/>
          </a:p>
        </p:txBody>
      </p:sp>
      <p:sp>
        <p:nvSpPr>
          <p:cNvPr id="55" name="Key label"/>
          <p:cNvSpPr txBox="1"/>
          <p:nvPr/>
        </p:nvSpPr>
        <p:spPr>
          <a:xfrm>
            <a:off x="8549640" y="3300984"/>
            <a:ext cx="3108960" cy="292608"/>
          </a:xfrm>
          <a:prstGeom prst="rect">
            <a:avLst/>
          </a:prstGeom>
          <a:noFill/>
          <a:ln/>
        </p:spPr>
        <p:txBody>
          <a:bodyPr wrap="square" lIns="0" tIns="0" rIns="0" bIns="0" rtlCol="0" anchor="t"/>
          <a:lstStyle/>
          <a:p>
            <a:pPr marL="0" indent="0" algn="l">
              <a:buNone/>
            </a:pPr>
            <a:r>
              <a:rPr lang="en-US" sz="1100" b="1" dirty="0">
                <a:solidFill>
                  <a:srgbClr val="1F2328"/>
                </a:solidFill>
                <a:latin typeface="Arial" pitchFamily="34" charset="0"/>
                <a:ea typeface="Arial" pitchFamily="34" charset="-122"/>
                <a:cs typeface="Arial" pitchFamily="34" charset="-120"/>
              </a:rPr>
              <a:t>60% to 64%  </a:t>
            </a:r>
            <a:r>
              <a:rPr lang="en-US" sz="1100" dirty="0">
                <a:solidFill>
                  <a:srgbClr val="666B73"/>
                </a:solidFill>
                <a:latin typeface="Arial" pitchFamily="34" charset="0"/>
                <a:ea typeface="Arial" pitchFamily="34" charset="-122"/>
                <a:cs typeface="Arial" pitchFamily="34" charset="-120"/>
              </a:rPr>
              <a:t>7 local governments</a:t>
            </a:r>
            <a:endParaRPr lang="en-US" sz="1100" dirty="0"/>
          </a:p>
        </p:txBody>
      </p:sp>
      <p:sp>
        <p:nvSpPr>
          <p:cNvPr id="56" name="Key members"/>
          <p:cNvSpPr txBox="1"/>
          <p:nvPr/>
        </p:nvSpPr>
        <p:spPr>
          <a:xfrm>
            <a:off x="8549640" y="3593592"/>
            <a:ext cx="3063240" cy="188976"/>
          </a:xfrm>
          <a:prstGeom prst="rect">
            <a:avLst/>
          </a:prstGeom>
          <a:noFill/>
          <a:ln/>
        </p:spPr>
        <p:txBody>
          <a:bodyPr wrap="square" lIns="0" tIns="0" rIns="0" bIns="0" rtlCol="0" anchor="t"/>
          <a:lstStyle/>
          <a:p>
            <a:pPr marL="0" indent="0" algn="l">
              <a:buNone/>
            </a:pPr>
            <a:r>
              <a:rPr lang="en-US" sz="1000" dirty="0">
                <a:solidFill>
                  <a:srgbClr val="666B73"/>
                </a:solidFill>
                <a:latin typeface="Arial" pitchFamily="34" charset="0"/>
                <a:ea typeface="Arial" pitchFamily="34" charset="-122"/>
                <a:cs typeface="Arial" pitchFamily="34" charset="-120"/>
              </a:rPr>
              <a:t>Ilorin East, Offa, Oyun, Ifelodun, Isin, Ekiti, Edu</a:t>
            </a:r>
            <a:endParaRPr lang="en-US" sz="1000" dirty="0"/>
          </a:p>
        </p:txBody>
      </p:sp>
      <p:sp>
        <p:nvSpPr>
          <p:cNvPr id="57" name="Key swatch"/>
          <p:cNvSpPr/>
          <p:nvPr/>
        </p:nvSpPr>
        <p:spPr>
          <a:xfrm>
            <a:off x="8138160" y="3892296"/>
            <a:ext cx="292608" cy="219456"/>
          </a:xfrm>
          <a:prstGeom prst="rect">
            <a:avLst/>
          </a:prstGeom>
          <a:solidFill>
            <a:srgbClr val="2B6966"/>
          </a:solidFill>
          <a:ln/>
        </p:spPr>
        <p:txBody>
          <a:bodyPr/>
          <a:lstStyle/>
          <a:p>
            <a:endParaRPr/>
          </a:p>
        </p:txBody>
      </p:sp>
      <p:sp>
        <p:nvSpPr>
          <p:cNvPr id="58" name="Key label"/>
          <p:cNvSpPr txBox="1"/>
          <p:nvPr/>
        </p:nvSpPr>
        <p:spPr>
          <a:xfrm>
            <a:off x="8549640" y="3855720"/>
            <a:ext cx="3108960" cy="292608"/>
          </a:xfrm>
          <a:prstGeom prst="rect">
            <a:avLst/>
          </a:prstGeom>
          <a:noFill/>
          <a:ln/>
        </p:spPr>
        <p:txBody>
          <a:bodyPr wrap="square" lIns="0" tIns="0" rIns="0" bIns="0" rtlCol="0" anchor="t"/>
          <a:lstStyle/>
          <a:p>
            <a:pPr marL="0" indent="0" algn="l">
              <a:buNone/>
            </a:pPr>
            <a:r>
              <a:rPr lang="en-US" sz="1100" b="1" dirty="0">
                <a:solidFill>
                  <a:srgbClr val="1F2328"/>
                </a:solidFill>
                <a:latin typeface="Arial" pitchFamily="34" charset="0"/>
                <a:ea typeface="Arial" pitchFamily="34" charset="-122"/>
                <a:cs typeface="Arial" pitchFamily="34" charset="-120"/>
              </a:rPr>
              <a:t>65% to 69%  </a:t>
            </a:r>
            <a:r>
              <a:rPr lang="en-US" sz="1100" dirty="0">
                <a:solidFill>
                  <a:srgbClr val="666B73"/>
                </a:solidFill>
                <a:latin typeface="Arial" pitchFamily="34" charset="0"/>
                <a:ea typeface="Arial" pitchFamily="34" charset="-122"/>
                <a:cs typeface="Arial" pitchFamily="34" charset="-120"/>
              </a:rPr>
              <a:t>2 local governments</a:t>
            </a:r>
            <a:endParaRPr lang="en-US" sz="1100" dirty="0"/>
          </a:p>
        </p:txBody>
      </p:sp>
      <p:sp>
        <p:nvSpPr>
          <p:cNvPr id="59" name="Key members"/>
          <p:cNvSpPr txBox="1"/>
          <p:nvPr/>
        </p:nvSpPr>
        <p:spPr>
          <a:xfrm>
            <a:off x="8549640" y="4148328"/>
            <a:ext cx="3063240" cy="188976"/>
          </a:xfrm>
          <a:prstGeom prst="rect">
            <a:avLst/>
          </a:prstGeom>
          <a:noFill/>
          <a:ln/>
        </p:spPr>
        <p:txBody>
          <a:bodyPr wrap="square" lIns="0" tIns="0" rIns="0" bIns="0" rtlCol="0" anchor="t"/>
          <a:lstStyle/>
          <a:p>
            <a:pPr marL="0" indent="0" algn="l">
              <a:buNone/>
            </a:pPr>
            <a:r>
              <a:rPr lang="en-US" sz="1000" dirty="0">
                <a:solidFill>
                  <a:srgbClr val="666B73"/>
                </a:solidFill>
                <a:latin typeface="Arial" pitchFamily="34" charset="0"/>
                <a:ea typeface="Arial" pitchFamily="34" charset="-122"/>
                <a:cs typeface="Arial" pitchFamily="34" charset="-120"/>
              </a:rPr>
              <a:t>Oke-Ero, Moro</a:t>
            </a:r>
            <a:endParaRPr lang="en-US" sz="1000" dirty="0"/>
          </a:p>
        </p:txBody>
      </p:sp>
      <p:sp>
        <p:nvSpPr>
          <p:cNvPr id="60" name="Key swatch"/>
          <p:cNvSpPr/>
          <p:nvPr/>
        </p:nvSpPr>
        <p:spPr>
          <a:xfrm>
            <a:off x="8138160" y="4447032"/>
            <a:ext cx="292608" cy="219456"/>
          </a:xfrm>
          <a:prstGeom prst="rect">
            <a:avLst/>
          </a:prstGeom>
          <a:solidFill>
            <a:srgbClr val="145C5A"/>
          </a:solidFill>
          <a:ln/>
        </p:spPr>
        <p:txBody>
          <a:bodyPr/>
          <a:lstStyle/>
          <a:p>
            <a:endParaRPr/>
          </a:p>
        </p:txBody>
      </p:sp>
      <p:sp>
        <p:nvSpPr>
          <p:cNvPr id="61" name="Key label"/>
          <p:cNvSpPr txBox="1"/>
          <p:nvPr/>
        </p:nvSpPr>
        <p:spPr>
          <a:xfrm>
            <a:off x="8549640" y="4410456"/>
            <a:ext cx="3108960" cy="292608"/>
          </a:xfrm>
          <a:prstGeom prst="rect">
            <a:avLst/>
          </a:prstGeom>
          <a:noFill/>
          <a:ln/>
        </p:spPr>
        <p:txBody>
          <a:bodyPr wrap="square" lIns="0" tIns="0" rIns="0" bIns="0" rtlCol="0" anchor="t"/>
          <a:lstStyle/>
          <a:p>
            <a:pPr marL="0" indent="0" algn="l">
              <a:buNone/>
            </a:pPr>
            <a:r>
              <a:rPr lang="en-US" sz="1100" b="1" dirty="0">
                <a:solidFill>
                  <a:srgbClr val="1F2328"/>
                </a:solidFill>
                <a:latin typeface="Arial" pitchFamily="34" charset="0"/>
                <a:ea typeface="Arial" pitchFamily="34" charset="-122"/>
                <a:cs typeface="Arial" pitchFamily="34" charset="-120"/>
              </a:rPr>
              <a:t>70% and over  </a:t>
            </a:r>
            <a:r>
              <a:rPr lang="en-US" sz="1100" dirty="0">
                <a:solidFill>
                  <a:srgbClr val="666B73"/>
                </a:solidFill>
                <a:latin typeface="Arial" pitchFamily="34" charset="0"/>
                <a:ea typeface="Arial" pitchFamily="34" charset="-122"/>
                <a:cs typeface="Arial" pitchFamily="34" charset="-120"/>
              </a:rPr>
              <a:t>3 local governments</a:t>
            </a:r>
            <a:endParaRPr lang="en-US" sz="1100" dirty="0"/>
          </a:p>
        </p:txBody>
      </p:sp>
      <p:sp>
        <p:nvSpPr>
          <p:cNvPr id="62" name="Key members"/>
          <p:cNvSpPr txBox="1"/>
          <p:nvPr/>
        </p:nvSpPr>
        <p:spPr>
          <a:xfrm>
            <a:off x="8549640" y="4703064"/>
            <a:ext cx="3063240" cy="188976"/>
          </a:xfrm>
          <a:prstGeom prst="rect">
            <a:avLst/>
          </a:prstGeom>
          <a:noFill/>
          <a:ln/>
        </p:spPr>
        <p:txBody>
          <a:bodyPr wrap="square" lIns="0" tIns="0" rIns="0" bIns="0" rtlCol="0" anchor="t"/>
          <a:lstStyle/>
          <a:p>
            <a:pPr marL="0" indent="0" algn="l">
              <a:buNone/>
            </a:pPr>
            <a:r>
              <a:rPr lang="en-US" sz="1000" dirty="0">
                <a:solidFill>
                  <a:srgbClr val="666B73"/>
                </a:solidFill>
                <a:latin typeface="Arial" pitchFamily="34" charset="0"/>
                <a:ea typeface="Arial" pitchFamily="34" charset="-122"/>
                <a:cs typeface="Arial" pitchFamily="34" charset="-120"/>
              </a:rPr>
              <a:t>Patigi, Baruten, Kaiama</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Vote share by local government</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Danladi leads in all 16 local governments. </a:t>
            </a:r>
            <a:endParaRPr lang="en-US" sz="1400" dirty="0"/>
          </a:p>
        </p:txBody>
      </p:sp>
      <p:sp>
        <p:nvSpPr>
          <p:cNvPr id="6" name="Chart title"/>
          <p:cNvSpPr txBox="1"/>
          <p:nvPr/>
        </p:nvSpPr>
        <p:spPr>
          <a:xfrm>
            <a:off x="2286000" y="1642872"/>
            <a:ext cx="5486400" cy="228600"/>
          </a:xfrm>
          <a:prstGeom prst="rect">
            <a:avLst/>
          </a:prstGeom>
          <a:noFill/>
          <a:ln/>
        </p:spPr>
        <p:txBody>
          <a:bodyPr wrap="square" lIns="0" tIns="0" rIns="0" bIns="0" rtlCol="0" anchor="t"/>
          <a:lstStyle/>
          <a:p>
            <a:pPr marL="0" indent="0" algn="l">
              <a:buNone/>
            </a:pPr>
            <a:r>
              <a:rPr lang="en-US" sz="1100" b="1" dirty="0">
                <a:solidFill>
                  <a:srgbClr val="666B73"/>
                </a:solidFill>
                <a:latin typeface="Arial" pitchFamily="34" charset="0"/>
                <a:ea typeface="Arial" pitchFamily="34" charset="-122"/>
                <a:cs typeface="Arial" pitchFamily="34" charset="-120"/>
              </a:rPr>
              <a:t>Danladi's share among decided voters, %  (dashed line marks 50%)</a:t>
            </a:r>
            <a:endParaRPr lang="en-US" sz="1100" dirty="0"/>
          </a:p>
        </p:txBody>
      </p:sp>
      <p:sp>
        <p:nvSpPr>
          <p:cNvPr id="7" name="Chart title"/>
          <p:cNvSpPr txBox="1"/>
          <p:nvPr/>
        </p:nvSpPr>
        <p:spPr>
          <a:xfrm>
            <a:off x="10012680" y="1642872"/>
            <a:ext cx="1645920" cy="228600"/>
          </a:xfrm>
          <a:prstGeom prst="rect">
            <a:avLst/>
          </a:prstGeom>
          <a:noFill/>
          <a:ln/>
        </p:spPr>
        <p:txBody>
          <a:bodyPr wrap="square" lIns="0" tIns="0" rIns="0" bIns="0" rtlCol="0" anchor="t"/>
          <a:lstStyle/>
          <a:p>
            <a:pPr marL="0" indent="0" algn="r">
              <a:buNone/>
            </a:pPr>
            <a:r>
              <a:rPr lang="en-US" sz="1100" b="1" dirty="0" err="1">
                <a:solidFill>
                  <a:srgbClr val="666B73"/>
                </a:solidFill>
                <a:latin typeface="Arial" pitchFamily="34" charset="0"/>
                <a:ea typeface="Arial" pitchFamily="34" charset="-122"/>
                <a:cs typeface="Arial" pitchFamily="34" charset="-120"/>
              </a:rPr>
              <a:t>Kawu</a:t>
            </a:r>
            <a:r>
              <a:rPr lang="en-US" sz="1100" b="1" dirty="0">
                <a:solidFill>
                  <a:srgbClr val="666B73"/>
                </a:solidFill>
                <a:latin typeface="Arial" pitchFamily="34" charset="0"/>
                <a:ea typeface="Arial" pitchFamily="34" charset="-122"/>
                <a:cs typeface="Arial" pitchFamily="34" charset="-120"/>
              </a:rPr>
              <a:t>  </a:t>
            </a:r>
            <a:endParaRPr lang="en-US" sz="1100" dirty="0"/>
          </a:p>
        </p:txBody>
      </p:sp>
      <p:sp>
        <p:nvSpPr>
          <p:cNvPr id="8" name="Group label"/>
          <p:cNvSpPr txBox="1"/>
          <p:nvPr/>
        </p:nvSpPr>
        <p:spPr>
          <a:xfrm>
            <a:off x="548640" y="1917192"/>
            <a:ext cx="8229600" cy="212141"/>
          </a:xfrm>
          <a:prstGeom prst="rect">
            <a:avLst/>
          </a:prstGeom>
          <a:noFill/>
          <a:ln/>
        </p:spPr>
        <p:txBody>
          <a:bodyPr wrap="square" lIns="0" tIns="0" rIns="0" bIns="0" rtlCol="0" anchor="ctr"/>
          <a:lstStyle/>
          <a:p>
            <a:pPr marL="0" indent="0" algn="l">
              <a:buNone/>
            </a:pPr>
            <a:r>
              <a:rPr lang="en-US" sz="1100" b="1" dirty="0">
                <a:solidFill>
                  <a:srgbClr val="145C5A"/>
                </a:solidFill>
                <a:latin typeface="Arial" pitchFamily="34" charset="0"/>
                <a:ea typeface="Arial" pitchFamily="34" charset="-122"/>
                <a:cs typeface="Arial" pitchFamily="34" charset="-120"/>
              </a:rPr>
              <a:t>Kwara Central</a:t>
            </a:r>
            <a:r>
              <a:rPr lang="en-US" sz="1100" dirty="0">
                <a:solidFill>
                  <a:srgbClr val="666B73"/>
                </a:solidFill>
                <a:latin typeface="Arial" pitchFamily="34" charset="0"/>
                <a:ea typeface="Arial" pitchFamily="34" charset="-122"/>
                <a:cs typeface="Arial" pitchFamily="34" charset="-120"/>
              </a:rPr>
              <a:t>   Danladi 56%, Kawu 41%</a:t>
            </a:r>
            <a:endParaRPr lang="en-US" sz="1100" dirty="0"/>
          </a:p>
        </p:txBody>
      </p:sp>
      <p:sp>
        <p:nvSpPr>
          <p:cNvPr id="9" name="Label"/>
          <p:cNvSpPr txBox="1"/>
          <p:nvPr/>
        </p:nvSpPr>
        <p:spPr>
          <a:xfrm>
            <a:off x="658368" y="2147621"/>
            <a:ext cx="160020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Ilorin West</a:t>
            </a:r>
            <a:endParaRPr lang="en-US" sz="1100" dirty="0"/>
          </a:p>
        </p:txBody>
      </p:sp>
      <p:sp>
        <p:nvSpPr>
          <p:cNvPr id="10" name="Bar track"/>
          <p:cNvSpPr/>
          <p:nvPr/>
        </p:nvSpPr>
        <p:spPr>
          <a:xfrm>
            <a:off x="2286000" y="2188769"/>
            <a:ext cx="6949440" cy="129845"/>
          </a:xfrm>
          <a:prstGeom prst="rect">
            <a:avLst/>
          </a:prstGeom>
          <a:solidFill>
            <a:srgbClr val="EFF1F1"/>
          </a:solidFill>
          <a:ln/>
        </p:spPr>
        <p:txBody>
          <a:bodyPr/>
          <a:lstStyle/>
          <a:p>
            <a:endParaRPr/>
          </a:p>
        </p:txBody>
      </p:sp>
      <p:sp>
        <p:nvSpPr>
          <p:cNvPr id="11" name="Bar"/>
          <p:cNvSpPr/>
          <p:nvPr/>
        </p:nvSpPr>
        <p:spPr>
          <a:xfrm>
            <a:off x="2286000" y="2188769"/>
            <a:ext cx="3522525" cy="129845"/>
          </a:xfrm>
          <a:prstGeom prst="rect">
            <a:avLst/>
          </a:prstGeom>
          <a:solidFill>
            <a:srgbClr val="D9822B"/>
          </a:solidFill>
          <a:ln/>
        </p:spPr>
        <p:txBody>
          <a:bodyPr/>
          <a:lstStyle/>
          <a:p>
            <a:endParaRPr/>
          </a:p>
        </p:txBody>
      </p:sp>
      <p:sp>
        <p:nvSpPr>
          <p:cNvPr id="12" name="Value"/>
          <p:cNvSpPr txBox="1"/>
          <p:nvPr/>
        </p:nvSpPr>
        <p:spPr>
          <a:xfrm>
            <a:off x="9326880" y="2147621"/>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51%</a:t>
            </a:r>
            <a:endParaRPr lang="en-US" sz="1100" dirty="0"/>
          </a:p>
        </p:txBody>
      </p:sp>
      <p:sp>
        <p:nvSpPr>
          <p:cNvPr id="13" name="Value"/>
          <p:cNvSpPr txBox="1"/>
          <p:nvPr/>
        </p:nvSpPr>
        <p:spPr>
          <a:xfrm>
            <a:off x="10012680" y="2129333"/>
            <a:ext cx="1630375" cy="230429"/>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46%</a:t>
            </a:r>
            <a:endParaRPr lang="en-US" sz="1100" dirty="0"/>
          </a:p>
        </p:txBody>
      </p:sp>
      <p:sp>
        <p:nvSpPr>
          <p:cNvPr id="14" name="Label"/>
          <p:cNvSpPr txBox="1"/>
          <p:nvPr/>
        </p:nvSpPr>
        <p:spPr>
          <a:xfrm>
            <a:off x="658368" y="2359762"/>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South</a:t>
            </a:r>
            <a:endParaRPr lang="en-US" sz="1100" dirty="0"/>
          </a:p>
        </p:txBody>
      </p:sp>
      <p:sp>
        <p:nvSpPr>
          <p:cNvPr id="15" name="Bar track"/>
          <p:cNvSpPr/>
          <p:nvPr/>
        </p:nvSpPr>
        <p:spPr>
          <a:xfrm>
            <a:off x="2286000" y="2400910"/>
            <a:ext cx="6949440" cy="129845"/>
          </a:xfrm>
          <a:prstGeom prst="rect">
            <a:avLst/>
          </a:prstGeom>
          <a:solidFill>
            <a:srgbClr val="EFF1F1"/>
          </a:solidFill>
          <a:ln/>
        </p:spPr>
        <p:txBody>
          <a:bodyPr/>
          <a:lstStyle/>
          <a:p>
            <a:endParaRPr/>
          </a:p>
        </p:txBody>
      </p:sp>
      <p:sp>
        <p:nvSpPr>
          <p:cNvPr id="16" name="Bar"/>
          <p:cNvSpPr/>
          <p:nvPr/>
        </p:nvSpPr>
        <p:spPr>
          <a:xfrm>
            <a:off x="2286000" y="2400910"/>
            <a:ext cx="4067114" cy="129845"/>
          </a:xfrm>
          <a:prstGeom prst="rect">
            <a:avLst/>
          </a:prstGeom>
          <a:solidFill>
            <a:srgbClr val="145C5A"/>
          </a:solidFill>
          <a:ln/>
        </p:spPr>
        <p:txBody>
          <a:bodyPr/>
          <a:lstStyle/>
          <a:p>
            <a:endParaRPr/>
          </a:p>
        </p:txBody>
      </p:sp>
      <p:sp>
        <p:nvSpPr>
          <p:cNvPr id="17" name="Value"/>
          <p:cNvSpPr txBox="1"/>
          <p:nvPr/>
        </p:nvSpPr>
        <p:spPr>
          <a:xfrm>
            <a:off x="9326880" y="2359762"/>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59%</a:t>
            </a:r>
            <a:endParaRPr lang="en-US" sz="1100" dirty="0"/>
          </a:p>
        </p:txBody>
      </p:sp>
      <p:sp>
        <p:nvSpPr>
          <p:cNvPr id="18" name="Value"/>
          <p:cNvSpPr txBox="1"/>
          <p:nvPr/>
        </p:nvSpPr>
        <p:spPr>
          <a:xfrm>
            <a:off x="10012680" y="2359762"/>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39%</a:t>
            </a:r>
            <a:endParaRPr lang="en-US" sz="1100" dirty="0"/>
          </a:p>
        </p:txBody>
      </p:sp>
      <p:sp>
        <p:nvSpPr>
          <p:cNvPr id="19" name="Label"/>
          <p:cNvSpPr txBox="1"/>
          <p:nvPr/>
        </p:nvSpPr>
        <p:spPr>
          <a:xfrm>
            <a:off x="658368" y="2571902"/>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Asa</a:t>
            </a:r>
            <a:endParaRPr lang="en-US" sz="1100" dirty="0"/>
          </a:p>
        </p:txBody>
      </p:sp>
      <p:sp>
        <p:nvSpPr>
          <p:cNvPr id="20" name="Bar track"/>
          <p:cNvSpPr/>
          <p:nvPr/>
        </p:nvSpPr>
        <p:spPr>
          <a:xfrm>
            <a:off x="2286000" y="2613050"/>
            <a:ext cx="6949440" cy="129845"/>
          </a:xfrm>
          <a:prstGeom prst="rect">
            <a:avLst/>
          </a:prstGeom>
          <a:solidFill>
            <a:srgbClr val="EFF1F1"/>
          </a:solidFill>
          <a:ln/>
        </p:spPr>
        <p:txBody>
          <a:bodyPr/>
          <a:lstStyle/>
          <a:p>
            <a:endParaRPr/>
          </a:p>
        </p:txBody>
      </p:sp>
      <p:sp>
        <p:nvSpPr>
          <p:cNvPr id="21" name="Bar"/>
          <p:cNvSpPr/>
          <p:nvPr/>
        </p:nvSpPr>
        <p:spPr>
          <a:xfrm>
            <a:off x="2286000" y="2613050"/>
            <a:ext cx="4120248" cy="129845"/>
          </a:xfrm>
          <a:prstGeom prst="rect">
            <a:avLst/>
          </a:prstGeom>
          <a:solidFill>
            <a:srgbClr val="145C5A"/>
          </a:solidFill>
          <a:ln/>
        </p:spPr>
        <p:txBody>
          <a:bodyPr/>
          <a:lstStyle/>
          <a:p>
            <a:endParaRPr/>
          </a:p>
        </p:txBody>
      </p:sp>
      <p:sp>
        <p:nvSpPr>
          <p:cNvPr id="22" name="Value"/>
          <p:cNvSpPr txBox="1"/>
          <p:nvPr/>
        </p:nvSpPr>
        <p:spPr>
          <a:xfrm>
            <a:off x="9326880" y="2571902"/>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59%</a:t>
            </a:r>
            <a:endParaRPr lang="en-US" sz="1100" dirty="0"/>
          </a:p>
        </p:txBody>
      </p:sp>
      <p:sp>
        <p:nvSpPr>
          <p:cNvPr id="23" name="Value"/>
          <p:cNvSpPr txBox="1"/>
          <p:nvPr/>
        </p:nvSpPr>
        <p:spPr>
          <a:xfrm>
            <a:off x="10012680" y="2571902"/>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37%</a:t>
            </a:r>
            <a:endParaRPr lang="en-US" sz="1100" dirty="0"/>
          </a:p>
        </p:txBody>
      </p:sp>
      <p:sp>
        <p:nvSpPr>
          <p:cNvPr id="24" name="Label"/>
          <p:cNvSpPr txBox="1"/>
          <p:nvPr/>
        </p:nvSpPr>
        <p:spPr>
          <a:xfrm>
            <a:off x="658368" y="2784043"/>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East</a:t>
            </a:r>
            <a:endParaRPr lang="en-US" sz="1100" dirty="0"/>
          </a:p>
        </p:txBody>
      </p:sp>
      <p:sp>
        <p:nvSpPr>
          <p:cNvPr id="25" name="Bar track"/>
          <p:cNvSpPr/>
          <p:nvPr/>
        </p:nvSpPr>
        <p:spPr>
          <a:xfrm>
            <a:off x="2286000" y="2825191"/>
            <a:ext cx="6949440" cy="129845"/>
          </a:xfrm>
          <a:prstGeom prst="rect">
            <a:avLst/>
          </a:prstGeom>
          <a:solidFill>
            <a:srgbClr val="EFF1F1"/>
          </a:solidFill>
          <a:ln/>
        </p:spPr>
        <p:txBody>
          <a:bodyPr/>
          <a:lstStyle/>
          <a:p>
            <a:endParaRPr/>
          </a:p>
        </p:txBody>
      </p:sp>
      <p:sp>
        <p:nvSpPr>
          <p:cNvPr id="26" name="Bar"/>
          <p:cNvSpPr/>
          <p:nvPr/>
        </p:nvSpPr>
        <p:spPr>
          <a:xfrm>
            <a:off x="2286000" y="2825191"/>
            <a:ext cx="4306792" cy="129845"/>
          </a:xfrm>
          <a:prstGeom prst="rect">
            <a:avLst/>
          </a:prstGeom>
          <a:solidFill>
            <a:srgbClr val="145C5A"/>
          </a:solidFill>
          <a:ln/>
        </p:spPr>
        <p:txBody>
          <a:bodyPr/>
          <a:lstStyle/>
          <a:p>
            <a:endParaRPr/>
          </a:p>
        </p:txBody>
      </p:sp>
      <p:sp>
        <p:nvSpPr>
          <p:cNvPr id="27" name="Value"/>
          <p:cNvSpPr txBox="1"/>
          <p:nvPr/>
        </p:nvSpPr>
        <p:spPr>
          <a:xfrm>
            <a:off x="9326880" y="2784043"/>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62%</a:t>
            </a:r>
            <a:endParaRPr lang="en-US" sz="1100" dirty="0"/>
          </a:p>
        </p:txBody>
      </p:sp>
      <p:sp>
        <p:nvSpPr>
          <p:cNvPr id="28" name="Value"/>
          <p:cNvSpPr txBox="1"/>
          <p:nvPr/>
        </p:nvSpPr>
        <p:spPr>
          <a:xfrm>
            <a:off x="10012680" y="2784043"/>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36%</a:t>
            </a:r>
            <a:endParaRPr lang="en-US" sz="1100" dirty="0"/>
          </a:p>
        </p:txBody>
      </p:sp>
      <p:sp>
        <p:nvSpPr>
          <p:cNvPr id="29" name="Group label"/>
          <p:cNvSpPr txBox="1"/>
          <p:nvPr/>
        </p:nvSpPr>
        <p:spPr>
          <a:xfrm>
            <a:off x="548640" y="3051048"/>
            <a:ext cx="8229600" cy="212141"/>
          </a:xfrm>
          <a:prstGeom prst="rect">
            <a:avLst/>
          </a:prstGeom>
          <a:noFill/>
          <a:ln/>
        </p:spPr>
        <p:txBody>
          <a:bodyPr wrap="square" lIns="0" tIns="0" rIns="0" bIns="0" rtlCol="0" anchor="ctr"/>
          <a:lstStyle/>
          <a:p>
            <a:pPr marL="0" indent="0" algn="l">
              <a:buNone/>
            </a:pPr>
            <a:r>
              <a:rPr lang="en-US" sz="1100" b="1" dirty="0">
                <a:solidFill>
                  <a:srgbClr val="145C5A"/>
                </a:solidFill>
                <a:latin typeface="Arial" pitchFamily="34" charset="0"/>
                <a:ea typeface="Arial" pitchFamily="34" charset="-122"/>
                <a:cs typeface="Arial" pitchFamily="34" charset="-120"/>
              </a:rPr>
              <a:t>Kwara South</a:t>
            </a:r>
            <a:r>
              <a:rPr lang="en-US" sz="1100" dirty="0">
                <a:solidFill>
                  <a:srgbClr val="666B73"/>
                </a:solidFill>
                <a:latin typeface="Arial" pitchFamily="34" charset="0"/>
                <a:ea typeface="Arial" pitchFamily="34" charset="-122"/>
                <a:cs typeface="Arial" pitchFamily="34" charset="-120"/>
              </a:rPr>
              <a:t>   Danladi 62%, Kawu 35%</a:t>
            </a:r>
            <a:endParaRPr lang="en-US" sz="1100" dirty="0"/>
          </a:p>
        </p:txBody>
      </p:sp>
      <p:sp>
        <p:nvSpPr>
          <p:cNvPr id="30" name="Label"/>
          <p:cNvSpPr txBox="1"/>
          <p:nvPr/>
        </p:nvSpPr>
        <p:spPr>
          <a:xfrm>
            <a:off x="658368" y="3281477"/>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Irepodun</a:t>
            </a:r>
            <a:endParaRPr lang="en-US" sz="1100" dirty="0"/>
          </a:p>
        </p:txBody>
      </p:sp>
      <p:sp>
        <p:nvSpPr>
          <p:cNvPr id="31" name="Bar track"/>
          <p:cNvSpPr/>
          <p:nvPr/>
        </p:nvSpPr>
        <p:spPr>
          <a:xfrm>
            <a:off x="2286000" y="3322625"/>
            <a:ext cx="6949440" cy="129845"/>
          </a:xfrm>
          <a:prstGeom prst="rect">
            <a:avLst/>
          </a:prstGeom>
          <a:solidFill>
            <a:srgbClr val="EFF1F1"/>
          </a:solidFill>
          <a:ln/>
        </p:spPr>
        <p:txBody>
          <a:bodyPr/>
          <a:lstStyle/>
          <a:p>
            <a:endParaRPr/>
          </a:p>
        </p:txBody>
      </p:sp>
      <p:sp>
        <p:nvSpPr>
          <p:cNvPr id="32" name="Bar"/>
          <p:cNvSpPr/>
          <p:nvPr/>
        </p:nvSpPr>
        <p:spPr>
          <a:xfrm>
            <a:off x="2286000" y="3322625"/>
            <a:ext cx="4048928" cy="129845"/>
          </a:xfrm>
          <a:prstGeom prst="rect">
            <a:avLst/>
          </a:prstGeom>
          <a:solidFill>
            <a:srgbClr val="145C5A"/>
          </a:solidFill>
          <a:ln/>
        </p:spPr>
        <p:txBody>
          <a:bodyPr/>
          <a:lstStyle/>
          <a:p>
            <a:endParaRPr/>
          </a:p>
        </p:txBody>
      </p:sp>
      <p:sp>
        <p:nvSpPr>
          <p:cNvPr id="33" name="Value"/>
          <p:cNvSpPr txBox="1"/>
          <p:nvPr/>
        </p:nvSpPr>
        <p:spPr>
          <a:xfrm>
            <a:off x="9326880" y="3281477"/>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58%</a:t>
            </a:r>
            <a:endParaRPr lang="en-US" sz="1100" dirty="0"/>
          </a:p>
        </p:txBody>
      </p:sp>
      <p:sp>
        <p:nvSpPr>
          <p:cNvPr id="34" name="Value"/>
          <p:cNvSpPr txBox="1"/>
          <p:nvPr/>
        </p:nvSpPr>
        <p:spPr>
          <a:xfrm>
            <a:off x="10012680" y="3281477"/>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39%</a:t>
            </a:r>
            <a:endParaRPr lang="en-US" sz="1100" dirty="0"/>
          </a:p>
        </p:txBody>
      </p:sp>
      <p:sp>
        <p:nvSpPr>
          <p:cNvPr id="35" name="Label"/>
          <p:cNvSpPr txBox="1"/>
          <p:nvPr/>
        </p:nvSpPr>
        <p:spPr>
          <a:xfrm>
            <a:off x="658368" y="3493618"/>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Oyun</a:t>
            </a:r>
            <a:endParaRPr lang="en-US" sz="1100" dirty="0"/>
          </a:p>
        </p:txBody>
      </p:sp>
      <p:sp>
        <p:nvSpPr>
          <p:cNvPr id="36" name="Bar track"/>
          <p:cNvSpPr/>
          <p:nvPr/>
        </p:nvSpPr>
        <p:spPr>
          <a:xfrm>
            <a:off x="2286000" y="3534766"/>
            <a:ext cx="6949440" cy="129845"/>
          </a:xfrm>
          <a:prstGeom prst="rect">
            <a:avLst/>
          </a:prstGeom>
          <a:solidFill>
            <a:srgbClr val="EFF1F1"/>
          </a:solidFill>
          <a:ln/>
        </p:spPr>
        <p:txBody>
          <a:bodyPr/>
          <a:lstStyle/>
          <a:p>
            <a:endParaRPr/>
          </a:p>
        </p:txBody>
      </p:sp>
      <p:sp>
        <p:nvSpPr>
          <p:cNvPr id="37" name="Bar"/>
          <p:cNvSpPr/>
          <p:nvPr/>
        </p:nvSpPr>
        <p:spPr>
          <a:xfrm>
            <a:off x="2286000" y="3534766"/>
            <a:ext cx="4175423" cy="129845"/>
          </a:xfrm>
          <a:prstGeom prst="rect">
            <a:avLst/>
          </a:prstGeom>
          <a:solidFill>
            <a:srgbClr val="145C5A"/>
          </a:solidFill>
          <a:ln/>
        </p:spPr>
        <p:txBody>
          <a:bodyPr/>
          <a:lstStyle/>
          <a:p>
            <a:endParaRPr/>
          </a:p>
        </p:txBody>
      </p:sp>
      <p:sp>
        <p:nvSpPr>
          <p:cNvPr id="38" name="Value"/>
          <p:cNvSpPr txBox="1"/>
          <p:nvPr/>
        </p:nvSpPr>
        <p:spPr>
          <a:xfrm>
            <a:off x="9326880" y="3493618"/>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60%</a:t>
            </a:r>
            <a:endParaRPr lang="en-US" sz="1100" dirty="0"/>
          </a:p>
        </p:txBody>
      </p:sp>
      <p:sp>
        <p:nvSpPr>
          <p:cNvPr id="39" name="Value"/>
          <p:cNvSpPr txBox="1"/>
          <p:nvPr/>
        </p:nvSpPr>
        <p:spPr>
          <a:xfrm>
            <a:off x="10012680" y="3493618"/>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37%</a:t>
            </a:r>
            <a:endParaRPr lang="en-US" sz="1100" dirty="0"/>
          </a:p>
        </p:txBody>
      </p:sp>
      <p:sp>
        <p:nvSpPr>
          <p:cNvPr id="40" name="Label"/>
          <p:cNvSpPr txBox="1"/>
          <p:nvPr/>
        </p:nvSpPr>
        <p:spPr>
          <a:xfrm>
            <a:off x="658368" y="3705758"/>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Ekiti</a:t>
            </a:r>
            <a:endParaRPr lang="en-US" sz="1100" dirty="0"/>
          </a:p>
        </p:txBody>
      </p:sp>
      <p:sp>
        <p:nvSpPr>
          <p:cNvPr id="41" name="Bar track"/>
          <p:cNvSpPr/>
          <p:nvPr/>
        </p:nvSpPr>
        <p:spPr>
          <a:xfrm>
            <a:off x="2286000" y="3746906"/>
            <a:ext cx="6949440" cy="129845"/>
          </a:xfrm>
          <a:prstGeom prst="rect">
            <a:avLst/>
          </a:prstGeom>
          <a:solidFill>
            <a:srgbClr val="EFF1F1"/>
          </a:solidFill>
          <a:ln/>
        </p:spPr>
        <p:txBody>
          <a:bodyPr/>
          <a:lstStyle/>
          <a:p>
            <a:endParaRPr/>
          </a:p>
        </p:txBody>
      </p:sp>
      <p:sp>
        <p:nvSpPr>
          <p:cNvPr id="42" name="Bar"/>
          <p:cNvSpPr/>
          <p:nvPr/>
        </p:nvSpPr>
        <p:spPr>
          <a:xfrm>
            <a:off x="2286000" y="3746906"/>
            <a:ext cx="4190134" cy="129845"/>
          </a:xfrm>
          <a:prstGeom prst="rect">
            <a:avLst/>
          </a:prstGeom>
          <a:solidFill>
            <a:srgbClr val="145C5A"/>
          </a:solidFill>
          <a:ln/>
        </p:spPr>
        <p:txBody>
          <a:bodyPr/>
          <a:lstStyle/>
          <a:p>
            <a:endParaRPr/>
          </a:p>
        </p:txBody>
      </p:sp>
      <p:sp>
        <p:nvSpPr>
          <p:cNvPr id="43" name="Value"/>
          <p:cNvSpPr txBox="1"/>
          <p:nvPr/>
        </p:nvSpPr>
        <p:spPr>
          <a:xfrm>
            <a:off x="9326880" y="3705758"/>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60%</a:t>
            </a:r>
            <a:endParaRPr lang="en-US" sz="1100" dirty="0"/>
          </a:p>
        </p:txBody>
      </p:sp>
      <p:sp>
        <p:nvSpPr>
          <p:cNvPr id="44" name="Value"/>
          <p:cNvSpPr txBox="1"/>
          <p:nvPr/>
        </p:nvSpPr>
        <p:spPr>
          <a:xfrm>
            <a:off x="10012680" y="3705758"/>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37%</a:t>
            </a:r>
            <a:endParaRPr lang="en-US" sz="1100" dirty="0"/>
          </a:p>
        </p:txBody>
      </p:sp>
      <p:sp>
        <p:nvSpPr>
          <p:cNvPr id="45" name="Label"/>
          <p:cNvSpPr txBox="1"/>
          <p:nvPr/>
        </p:nvSpPr>
        <p:spPr>
          <a:xfrm>
            <a:off x="658368" y="3917899"/>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46" name="Bar track"/>
          <p:cNvSpPr/>
          <p:nvPr/>
        </p:nvSpPr>
        <p:spPr>
          <a:xfrm>
            <a:off x="2286000" y="3959047"/>
            <a:ext cx="6949440" cy="129845"/>
          </a:xfrm>
          <a:prstGeom prst="rect">
            <a:avLst/>
          </a:prstGeom>
          <a:solidFill>
            <a:srgbClr val="EFF1F1"/>
          </a:solidFill>
          <a:ln/>
        </p:spPr>
        <p:txBody>
          <a:bodyPr/>
          <a:lstStyle/>
          <a:p>
            <a:endParaRPr/>
          </a:p>
        </p:txBody>
      </p:sp>
      <p:sp>
        <p:nvSpPr>
          <p:cNvPr id="47" name="Bar"/>
          <p:cNvSpPr/>
          <p:nvPr/>
        </p:nvSpPr>
        <p:spPr>
          <a:xfrm>
            <a:off x="2286000" y="3959047"/>
            <a:ext cx="4379437" cy="129845"/>
          </a:xfrm>
          <a:prstGeom prst="rect">
            <a:avLst/>
          </a:prstGeom>
          <a:solidFill>
            <a:srgbClr val="145C5A"/>
          </a:solidFill>
          <a:ln/>
        </p:spPr>
        <p:txBody>
          <a:bodyPr/>
          <a:lstStyle/>
          <a:p>
            <a:endParaRPr/>
          </a:p>
        </p:txBody>
      </p:sp>
      <p:sp>
        <p:nvSpPr>
          <p:cNvPr id="48" name="Value"/>
          <p:cNvSpPr txBox="1"/>
          <p:nvPr/>
        </p:nvSpPr>
        <p:spPr>
          <a:xfrm>
            <a:off x="9326880" y="3917899"/>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63%</a:t>
            </a:r>
            <a:endParaRPr lang="en-US" sz="1100" dirty="0"/>
          </a:p>
        </p:txBody>
      </p:sp>
      <p:sp>
        <p:nvSpPr>
          <p:cNvPr id="49" name="Value"/>
          <p:cNvSpPr txBox="1"/>
          <p:nvPr/>
        </p:nvSpPr>
        <p:spPr>
          <a:xfrm>
            <a:off x="10012680" y="3917899"/>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34%   </a:t>
            </a:r>
            <a:endParaRPr lang="en-US" sz="1100" dirty="0"/>
          </a:p>
        </p:txBody>
      </p:sp>
      <p:sp>
        <p:nvSpPr>
          <p:cNvPr id="50" name="Label"/>
          <p:cNvSpPr txBox="1"/>
          <p:nvPr/>
        </p:nvSpPr>
        <p:spPr>
          <a:xfrm>
            <a:off x="658368" y="4130040"/>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Isin</a:t>
            </a:r>
            <a:endParaRPr lang="en-US" sz="1100" dirty="0"/>
          </a:p>
        </p:txBody>
      </p:sp>
      <p:sp>
        <p:nvSpPr>
          <p:cNvPr id="51" name="Bar track"/>
          <p:cNvSpPr/>
          <p:nvPr/>
        </p:nvSpPr>
        <p:spPr>
          <a:xfrm>
            <a:off x="2286000" y="4171188"/>
            <a:ext cx="6949440" cy="129845"/>
          </a:xfrm>
          <a:prstGeom prst="rect">
            <a:avLst/>
          </a:prstGeom>
          <a:solidFill>
            <a:srgbClr val="EFF1F1"/>
          </a:solidFill>
          <a:ln/>
        </p:spPr>
        <p:txBody>
          <a:bodyPr/>
          <a:lstStyle/>
          <a:p>
            <a:endParaRPr/>
          </a:p>
        </p:txBody>
      </p:sp>
      <p:sp>
        <p:nvSpPr>
          <p:cNvPr id="52" name="Bar"/>
          <p:cNvSpPr/>
          <p:nvPr/>
        </p:nvSpPr>
        <p:spPr>
          <a:xfrm>
            <a:off x="2286000" y="4171188"/>
            <a:ext cx="4434960" cy="129845"/>
          </a:xfrm>
          <a:prstGeom prst="rect">
            <a:avLst/>
          </a:prstGeom>
          <a:solidFill>
            <a:srgbClr val="145C5A"/>
          </a:solidFill>
          <a:ln/>
        </p:spPr>
        <p:txBody>
          <a:bodyPr/>
          <a:lstStyle/>
          <a:p>
            <a:endParaRPr/>
          </a:p>
        </p:txBody>
      </p:sp>
      <p:sp>
        <p:nvSpPr>
          <p:cNvPr id="53" name="Value"/>
          <p:cNvSpPr txBox="1"/>
          <p:nvPr/>
        </p:nvSpPr>
        <p:spPr>
          <a:xfrm>
            <a:off x="9326880" y="4130040"/>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64%</a:t>
            </a:r>
            <a:endParaRPr lang="en-US" sz="1100" dirty="0"/>
          </a:p>
        </p:txBody>
      </p:sp>
      <p:sp>
        <p:nvSpPr>
          <p:cNvPr id="54" name="Value"/>
          <p:cNvSpPr txBox="1"/>
          <p:nvPr/>
        </p:nvSpPr>
        <p:spPr>
          <a:xfrm>
            <a:off x="10012680" y="4130040"/>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32%</a:t>
            </a:r>
            <a:endParaRPr lang="en-US" sz="1100" dirty="0"/>
          </a:p>
        </p:txBody>
      </p:sp>
      <p:sp>
        <p:nvSpPr>
          <p:cNvPr id="55" name="Label"/>
          <p:cNvSpPr txBox="1"/>
          <p:nvPr/>
        </p:nvSpPr>
        <p:spPr>
          <a:xfrm>
            <a:off x="658368" y="4342181"/>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Offa</a:t>
            </a:r>
            <a:endParaRPr lang="en-US" sz="1100" dirty="0"/>
          </a:p>
        </p:txBody>
      </p:sp>
      <p:sp>
        <p:nvSpPr>
          <p:cNvPr id="56" name="Bar track"/>
          <p:cNvSpPr/>
          <p:nvPr/>
        </p:nvSpPr>
        <p:spPr>
          <a:xfrm>
            <a:off x="2286000" y="4383329"/>
            <a:ext cx="6949440" cy="129845"/>
          </a:xfrm>
          <a:prstGeom prst="rect">
            <a:avLst/>
          </a:prstGeom>
          <a:solidFill>
            <a:srgbClr val="EFF1F1"/>
          </a:solidFill>
          <a:ln/>
        </p:spPr>
        <p:txBody>
          <a:bodyPr/>
          <a:lstStyle/>
          <a:p>
            <a:endParaRPr/>
          </a:p>
        </p:txBody>
      </p:sp>
      <p:sp>
        <p:nvSpPr>
          <p:cNvPr id="57" name="Bar"/>
          <p:cNvSpPr/>
          <p:nvPr/>
        </p:nvSpPr>
        <p:spPr>
          <a:xfrm>
            <a:off x="2286000" y="4383329"/>
            <a:ext cx="4475833" cy="129845"/>
          </a:xfrm>
          <a:prstGeom prst="rect">
            <a:avLst/>
          </a:prstGeom>
          <a:solidFill>
            <a:srgbClr val="145C5A"/>
          </a:solidFill>
          <a:ln/>
        </p:spPr>
        <p:txBody>
          <a:bodyPr/>
          <a:lstStyle/>
          <a:p>
            <a:endParaRPr/>
          </a:p>
        </p:txBody>
      </p:sp>
      <p:sp>
        <p:nvSpPr>
          <p:cNvPr id="58" name="Value"/>
          <p:cNvSpPr txBox="1"/>
          <p:nvPr/>
        </p:nvSpPr>
        <p:spPr>
          <a:xfrm>
            <a:off x="9326880" y="4342181"/>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64%</a:t>
            </a:r>
            <a:endParaRPr lang="en-US" sz="1100" dirty="0"/>
          </a:p>
        </p:txBody>
      </p:sp>
      <p:sp>
        <p:nvSpPr>
          <p:cNvPr id="59" name="Value"/>
          <p:cNvSpPr txBox="1"/>
          <p:nvPr/>
        </p:nvSpPr>
        <p:spPr>
          <a:xfrm>
            <a:off x="10012680" y="4342181"/>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32%</a:t>
            </a:r>
            <a:endParaRPr lang="en-US" sz="1100" dirty="0"/>
          </a:p>
        </p:txBody>
      </p:sp>
      <p:sp>
        <p:nvSpPr>
          <p:cNvPr id="60" name="Label"/>
          <p:cNvSpPr txBox="1"/>
          <p:nvPr/>
        </p:nvSpPr>
        <p:spPr>
          <a:xfrm>
            <a:off x="658368" y="4554322"/>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Oke-Ero</a:t>
            </a:r>
            <a:endParaRPr lang="en-US" sz="1100" dirty="0"/>
          </a:p>
        </p:txBody>
      </p:sp>
      <p:sp>
        <p:nvSpPr>
          <p:cNvPr id="61" name="Bar track"/>
          <p:cNvSpPr/>
          <p:nvPr/>
        </p:nvSpPr>
        <p:spPr>
          <a:xfrm>
            <a:off x="2286000" y="4595470"/>
            <a:ext cx="6949440" cy="129845"/>
          </a:xfrm>
          <a:prstGeom prst="rect">
            <a:avLst/>
          </a:prstGeom>
          <a:solidFill>
            <a:srgbClr val="EFF1F1"/>
          </a:solidFill>
          <a:ln/>
        </p:spPr>
        <p:txBody>
          <a:bodyPr/>
          <a:lstStyle/>
          <a:p>
            <a:endParaRPr/>
          </a:p>
        </p:txBody>
      </p:sp>
      <p:sp>
        <p:nvSpPr>
          <p:cNvPr id="62" name="Bar"/>
          <p:cNvSpPr/>
          <p:nvPr/>
        </p:nvSpPr>
        <p:spPr>
          <a:xfrm>
            <a:off x="2286000" y="4595470"/>
            <a:ext cx="4566271" cy="129845"/>
          </a:xfrm>
          <a:prstGeom prst="rect">
            <a:avLst/>
          </a:prstGeom>
          <a:solidFill>
            <a:srgbClr val="145C5A"/>
          </a:solidFill>
          <a:ln/>
        </p:spPr>
        <p:txBody>
          <a:bodyPr/>
          <a:lstStyle/>
          <a:p>
            <a:endParaRPr/>
          </a:p>
        </p:txBody>
      </p:sp>
      <p:sp>
        <p:nvSpPr>
          <p:cNvPr id="63" name="Value"/>
          <p:cNvSpPr txBox="1"/>
          <p:nvPr/>
        </p:nvSpPr>
        <p:spPr>
          <a:xfrm>
            <a:off x="9326880" y="4554322"/>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66%</a:t>
            </a:r>
            <a:endParaRPr lang="en-US" sz="1100" dirty="0"/>
          </a:p>
        </p:txBody>
      </p:sp>
      <p:sp>
        <p:nvSpPr>
          <p:cNvPr id="64" name="Value"/>
          <p:cNvSpPr txBox="1"/>
          <p:nvPr/>
        </p:nvSpPr>
        <p:spPr>
          <a:xfrm>
            <a:off x="10012680" y="4554322"/>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32%</a:t>
            </a:r>
            <a:endParaRPr lang="en-US" sz="1100" dirty="0"/>
          </a:p>
        </p:txBody>
      </p:sp>
      <p:sp>
        <p:nvSpPr>
          <p:cNvPr id="65" name="Group label"/>
          <p:cNvSpPr txBox="1"/>
          <p:nvPr/>
        </p:nvSpPr>
        <p:spPr>
          <a:xfrm>
            <a:off x="548640" y="4821326"/>
            <a:ext cx="8229600" cy="212141"/>
          </a:xfrm>
          <a:prstGeom prst="rect">
            <a:avLst/>
          </a:prstGeom>
          <a:noFill/>
          <a:ln/>
        </p:spPr>
        <p:txBody>
          <a:bodyPr wrap="square" lIns="0" tIns="0" rIns="0" bIns="0" rtlCol="0" anchor="ctr"/>
          <a:lstStyle/>
          <a:p>
            <a:pPr marL="0" indent="0" algn="l">
              <a:buNone/>
            </a:pPr>
            <a:r>
              <a:rPr lang="en-US" sz="1100" b="1" dirty="0">
                <a:solidFill>
                  <a:srgbClr val="145C5A"/>
                </a:solidFill>
                <a:latin typeface="Arial" pitchFamily="34" charset="0"/>
                <a:ea typeface="Arial" pitchFamily="34" charset="-122"/>
                <a:cs typeface="Arial" pitchFamily="34" charset="-120"/>
              </a:rPr>
              <a:t>Kwara North</a:t>
            </a:r>
            <a:r>
              <a:rPr lang="en-US" sz="1100" dirty="0">
                <a:solidFill>
                  <a:srgbClr val="666B73"/>
                </a:solidFill>
                <a:latin typeface="Arial" pitchFamily="34" charset="0"/>
                <a:ea typeface="Arial" pitchFamily="34" charset="-122"/>
                <a:cs typeface="Arial" pitchFamily="34" charset="-120"/>
              </a:rPr>
              <a:t>   Danladi 71%, Kawu 26%</a:t>
            </a:r>
            <a:endParaRPr lang="en-US" sz="1100" dirty="0"/>
          </a:p>
        </p:txBody>
      </p:sp>
      <p:sp>
        <p:nvSpPr>
          <p:cNvPr id="66" name="Label"/>
          <p:cNvSpPr txBox="1"/>
          <p:nvPr/>
        </p:nvSpPr>
        <p:spPr>
          <a:xfrm>
            <a:off x="658368" y="5051755"/>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Edu</a:t>
            </a:r>
            <a:endParaRPr lang="en-US" sz="1100" dirty="0"/>
          </a:p>
        </p:txBody>
      </p:sp>
      <p:sp>
        <p:nvSpPr>
          <p:cNvPr id="67" name="Bar track"/>
          <p:cNvSpPr/>
          <p:nvPr/>
        </p:nvSpPr>
        <p:spPr>
          <a:xfrm>
            <a:off x="2286000" y="5092903"/>
            <a:ext cx="6949440" cy="129845"/>
          </a:xfrm>
          <a:prstGeom prst="rect">
            <a:avLst/>
          </a:prstGeom>
          <a:solidFill>
            <a:srgbClr val="EFF1F1"/>
          </a:solidFill>
          <a:ln/>
        </p:spPr>
        <p:txBody>
          <a:bodyPr/>
          <a:lstStyle/>
          <a:p>
            <a:endParaRPr/>
          </a:p>
        </p:txBody>
      </p:sp>
      <p:sp>
        <p:nvSpPr>
          <p:cNvPr id="68" name="Bar"/>
          <p:cNvSpPr/>
          <p:nvPr/>
        </p:nvSpPr>
        <p:spPr>
          <a:xfrm>
            <a:off x="2286000" y="5092903"/>
            <a:ext cx="4254261" cy="129845"/>
          </a:xfrm>
          <a:prstGeom prst="rect">
            <a:avLst/>
          </a:prstGeom>
          <a:solidFill>
            <a:srgbClr val="145C5A"/>
          </a:solidFill>
          <a:ln/>
        </p:spPr>
        <p:txBody>
          <a:bodyPr/>
          <a:lstStyle/>
          <a:p>
            <a:endParaRPr/>
          </a:p>
        </p:txBody>
      </p:sp>
      <p:sp>
        <p:nvSpPr>
          <p:cNvPr id="69" name="Value"/>
          <p:cNvSpPr txBox="1"/>
          <p:nvPr/>
        </p:nvSpPr>
        <p:spPr>
          <a:xfrm>
            <a:off x="9326880" y="5051755"/>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61%</a:t>
            </a:r>
            <a:endParaRPr lang="en-US" sz="1100" dirty="0"/>
          </a:p>
        </p:txBody>
      </p:sp>
      <p:sp>
        <p:nvSpPr>
          <p:cNvPr id="70" name="Value"/>
          <p:cNvSpPr txBox="1"/>
          <p:nvPr/>
        </p:nvSpPr>
        <p:spPr>
          <a:xfrm>
            <a:off x="10012680" y="5051755"/>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37%</a:t>
            </a:r>
            <a:endParaRPr lang="en-US" sz="1100" dirty="0"/>
          </a:p>
        </p:txBody>
      </p:sp>
      <p:sp>
        <p:nvSpPr>
          <p:cNvPr id="71" name="Label"/>
          <p:cNvSpPr txBox="1"/>
          <p:nvPr/>
        </p:nvSpPr>
        <p:spPr>
          <a:xfrm>
            <a:off x="658368" y="5263896"/>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Moro</a:t>
            </a:r>
            <a:endParaRPr lang="en-US" sz="1100" dirty="0"/>
          </a:p>
        </p:txBody>
      </p:sp>
      <p:sp>
        <p:nvSpPr>
          <p:cNvPr id="72" name="Bar track"/>
          <p:cNvSpPr/>
          <p:nvPr/>
        </p:nvSpPr>
        <p:spPr>
          <a:xfrm>
            <a:off x="2286000" y="5305044"/>
            <a:ext cx="6949440" cy="129845"/>
          </a:xfrm>
          <a:prstGeom prst="rect">
            <a:avLst/>
          </a:prstGeom>
          <a:solidFill>
            <a:srgbClr val="EFF1F1"/>
          </a:solidFill>
          <a:ln/>
        </p:spPr>
        <p:txBody>
          <a:bodyPr/>
          <a:lstStyle/>
          <a:p>
            <a:endParaRPr/>
          </a:p>
        </p:txBody>
      </p:sp>
      <p:sp>
        <p:nvSpPr>
          <p:cNvPr id="73" name="Bar"/>
          <p:cNvSpPr/>
          <p:nvPr/>
        </p:nvSpPr>
        <p:spPr>
          <a:xfrm>
            <a:off x="2286000" y="5305044"/>
            <a:ext cx="4718873" cy="129845"/>
          </a:xfrm>
          <a:prstGeom prst="rect">
            <a:avLst/>
          </a:prstGeom>
          <a:solidFill>
            <a:srgbClr val="145C5A"/>
          </a:solidFill>
          <a:ln/>
        </p:spPr>
        <p:txBody>
          <a:bodyPr/>
          <a:lstStyle/>
          <a:p>
            <a:endParaRPr/>
          </a:p>
        </p:txBody>
      </p:sp>
      <p:sp>
        <p:nvSpPr>
          <p:cNvPr id="74" name="Value"/>
          <p:cNvSpPr txBox="1"/>
          <p:nvPr/>
        </p:nvSpPr>
        <p:spPr>
          <a:xfrm>
            <a:off x="9326880" y="5263896"/>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68%</a:t>
            </a:r>
            <a:endParaRPr lang="en-US" sz="1100" dirty="0"/>
          </a:p>
        </p:txBody>
      </p:sp>
      <p:sp>
        <p:nvSpPr>
          <p:cNvPr id="75" name="Value"/>
          <p:cNvSpPr txBox="1"/>
          <p:nvPr/>
        </p:nvSpPr>
        <p:spPr>
          <a:xfrm>
            <a:off x="10012680" y="5263896"/>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30%</a:t>
            </a:r>
            <a:endParaRPr lang="en-US" sz="1100" dirty="0"/>
          </a:p>
        </p:txBody>
      </p:sp>
      <p:sp>
        <p:nvSpPr>
          <p:cNvPr id="76" name="Label"/>
          <p:cNvSpPr txBox="1"/>
          <p:nvPr/>
        </p:nvSpPr>
        <p:spPr>
          <a:xfrm>
            <a:off x="658368" y="5476037"/>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Patigi</a:t>
            </a:r>
            <a:endParaRPr lang="en-US" sz="1100" dirty="0"/>
          </a:p>
        </p:txBody>
      </p:sp>
      <p:sp>
        <p:nvSpPr>
          <p:cNvPr id="77" name="Bar track"/>
          <p:cNvSpPr/>
          <p:nvPr/>
        </p:nvSpPr>
        <p:spPr>
          <a:xfrm>
            <a:off x="2286000" y="5517185"/>
            <a:ext cx="6949440" cy="129845"/>
          </a:xfrm>
          <a:prstGeom prst="rect">
            <a:avLst/>
          </a:prstGeom>
          <a:solidFill>
            <a:srgbClr val="EFF1F1"/>
          </a:solidFill>
          <a:ln/>
        </p:spPr>
        <p:txBody>
          <a:bodyPr/>
          <a:lstStyle/>
          <a:p>
            <a:endParaRPr/>
          </a:p>
        </p:txBody>
      </p:sp>
      <p:sp>
        <p:nvSpPr>
          <p:cNvPr id="78" name="Bar"/>
          <p:cNvSpPr/>
          <p:nvPr/>
        </p:nvSpPr>
        <p:spPr>
          <a:xfrm>
            <a:off x="2286000" y="5517185"/>
            <a:ext cx="4922747" cy="129845"/>
          </a:xfrm>
          <a:prstGeom prst="rect">
            <a:avLst/>
          </a:prstGeom>
          <a:solidFill>
            <a:srgbClr val="145C5A"/>
          </a:solidFill>
          <a:ln/>
        </p:spPr>
        <p:txBody>
          <a:bodyPr/>
          <a:lstStyle/>
          <a:p>
            <a:endParaRPr/>
          </a:p>
        </p:txBody>
      </p:sp>
      <p:sp>
        <p:nvSpPr>
          <p:cNvPr id="79" name="Value"/>
          <p:cNvSpPr txBox="1"/>
          <p:nvPr/>
        </p:nvSpPr>
        <p:spPr>
          <a:xfrm>
            <a:off x="9326880" y="5476037"/>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71%</a:t>
            </a:r>
            <a:endParaRPr lang="en-US" sz="1100" dirty="0"/>
          </a:p>
        </p:txBody>
      </p:sp>
      <p:sp>
        <p:nvSpPr>
          <p:cNvPr id="80" name="Value"/>
          <p:cNvSpPr txBox="1"/>
          <p:nvPr/>
        </p:nvSpPr>
        <p:spPr>
          <a:xfrm>
            <a:off x="10012680" y="5476037"/>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27%</a:t>
            </a:r>
            <a:endParaRPr lang="en-US" sz="1100" dirty="0"/>
          </a:p>
        </p:txBody>
      </p:sp>
      <p:sp>
        <p:nvSpPr>
          <p:cNvPr id="81" name="Label"/>
          <p:cNvSpPr txBox="1"/>
          <p:nvPr/>
        </p:nvSpPr>
        <p:spPr>
          <a:xfrm>
            <a:off x="658368" y="5688178"/>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Kaiama</a:t>
            </a:r>
            <a:endParaRPr lang="en-US" sz="1100" dirty="0"/>
          </a:p>
        </p:txBody>
      </p:sp>
      <p:sp>
        <p:nvSpPr>
          <p:cNvPr id="82" name="Bar track"/>
          <p:cNvSpPr/>
          <p:nvPr/>
        </p:nvSpPr>
        <p:spPr>
          <a:xfrm>
            <a:off x="2286000" y="5729326"/>
            <a:ext cx="6949440" cy="129845"/>
          </a:xfrm>
          <a:prstGeom prst="rect">
            <a:avLst/>
          </a:prstGeom>
          <a:solidFill>
            <a:srgbClr val="EFF1F1"/>
          </a:solidFill>
          <a:ln/>
        </p:spPr>
        <p:txBody>
          <a:bodyPr/>
          <a:lstStyle/>
          <a:p>
            <a:endParaRPr/>
          </a:p>
        </p:txBody>
      </p:sp>
      <p:sp>
        <p:nvSpPr>
          <p:cNvPr id="83" name="Bar"/>
          <p:cNvSpPr/>
          <p:nvPr/>
        </p:nvSpPr>
        <p:spPr>
          <a:xfrm>
            <a:off x="2286000" y="5729326"/>
            <a:ext cx="5064300" cy="129845"/>
          </a:xfrm>
          <a:prstGeom prst="rect">
            <a:avLst/>
          </a:prstGeom>
          <a:solidFill>
            <a:srgbClr val="145C5A"/>
          </a:solidFill>
          <a:ln/>
        </p:spPr>
        <p:txBody>
          <a:bodyPr/>
          <a:lstStyle/>
          <a:p>
            <a:endParaRPr/>
          </a:p>
        </p:txBody>
      </p:sp>
      <p:sp>
        <p:nvSpPr>
          <p:cNvPr id="84" name="Value"/>
          <p:cNvSpPr txBox="1"/>
          <p:nvPr/>
        </p:nvSpPr>
        <p:spPr>
          <a:xfrm>
            <a:off x="9326880" y="5688178"/>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73%</a:t>
            </a:r>
            <a:endParaRPr lang="en-US" sz="1100" dirty="0"/>
          </a:p>
        </p:txBody>
      </p:sp>
      <p:sp>
        <p:nvSpPr>
          <p:cNvPr id="85" name="Value"/>
          <p:cNvSpPr txBox="1"/>
          <p:nvPr/>
        </p:nvSpPr>
        <p:spPr>
          <a:xfrm>
            <a:off x="10012680" y="5688178"/>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23%</a:t>
            </a:r>
            <a:endParaRPr lang="en-US" sz="1100" dirty="0"/>
          </a:p>
        </p:txBody>
      </p:sp>
      <p:sp>
        <p:nvSpPr>
          <p:cNvPr id="86" name="Label"/>
          <p:cNvSpPr txBox="1"/>
          <p:nvPr/>
        </p:nvSpPr>
        <p:spPr>
          <a:xfrm>
            <a:off x="658368" y="5900318"/>
            <a:ext cx="1600200" cy="212141"/>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Baruten</a:t>
            </a:r>
            <a:endParaRPr lang="en-US" sz="1100" dirty="0"/>
          </a:p>
        </p:txBody>
      </p:sp>
      <p:sp>
        <p:nvSpPr>
          <p:cNvPr id="87" name="Bar track"/>
          <p:cNvSpPr/>
          <p:nvPr/>
        </p:nvSpPr>
        <p:spPr>
          <a:xfrm>
            <a:off x="2286000" y="5941466"/>
            <a:ext cx="6949440" cy="129845"/>
          </a:xfrm>
          <a:prstGeom prst="rect">
            <a:avLst/>
          </a:prstGeom>
          <a:solidFill>
            <a:srgbClr val="EFF1F1"/>
          </a:solidFill>
          <a:ln/>
        </p:spPr>
        <p:txBody>
          <a:bodyPr/>
          <a:lstStyle/>
          <a:p>
            <a:endParaRPr/>
          </a:p>
        </p:txBody>
      </p:sp>
      <p:sp>
        <p:nvSpPr>
          <p:cNvPr id="88" name="Bar"/>
          <p:cNvSpPr/>
          <p:nvPr/>
        </p:nvSpPr>
        <p:spPr>
          <a:xfrm>
            <a:off x="2286000" y="5941466"/>
            <a:ext cx="5518701" cy="129845"/>
          </a:xfrm>
          <a:prstGeom prst="rect">
            <a:avLst/>
          </a:prstGeom>
          <a:solidFill>
            <a:srgbClr val="145C5A"/>
          </a:solidFill>
          <a:ln/>
        </p:spPr>
        <p:txBody>
          <a:bodyPr/>
          <a:lstStyle/>
          <a:p>
            <a:endParaRPr/>
          </a:p>
        </p:txBody>
      </p:sp>
      <p:sp>
        <p:nvSpPr>
          <p:cNvPr id="89" name="Value"/>
          <p:cNvSpPr txBox="1"/>
          <p:nvPr/>
        </p:nvSpPr>
        <p:spPr>
          <a:xfrm>
            <a:off x="9326880" y="5900318"/>
            <a:ext cx="548640" cy="212141"/>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79%</a:t>
            </a:r>
            <a:endParaRPr lang="en-US" sz="1100" dirty="0"/>
          </a:p>
        </p:txBody>
      </p:sp>
      <p:sp>
        <p:nvSpPr>
          <p:cNvPr id="90" name="Value"/>
          <p:cNvSpPr txBox="1"/>
          <p:nvPr/>
        </p:nvSpPr>
        <p:spPr>
          <a:xfrm>
            <a:off x="10012680" y="5900318"/>
            <a:ext cx="1645920" cy="212141"/>
          </a:xfrm>
          <a:prstGeom prst="rect">
            <a:avLst/>
          </a:prstGeom>
          <a:noFill/>
          <a:ln/>
        </p:spPr>
        <p:txBody>
          <a:bodyPr wrap="square" lIns="0" tIns="0" rIns="0" bIns="0" rtlCol="0" anchor="ctr"/>
          <a:lstStyle/>
          <a:p>
            <a:pPr marL="0" indent="0" algn="r">
              <a:buNone/>
            </a:pPr>
            <a:r>
              <a:rPr lang="en-US" sz="1100" dirty="0">
                <a:solidFill>
                  <a:srgbClr val="666B73"/>
                </a:solidFill>
                <a:latin typeface="Arial" pitchFamily="34" charset="0"/>
                <a:ea typeface="Arial" pitchFamily="34" charset="-122"/>
                <a:cs typeface="Arial" pitchFamily="34" charset="-120"/>
              </a:rPr>
              <a:t>18%</a:t>
            </a:r>
            <a:endParaRPr lang="en-US" sz="1100" dirty="0"/>
          </a:p>
        </p:txBody>
      </p:sp>
      <p:sp>
        <p:nvSpPr>
          <p:cNvPr id="91" name="Reference line"/>
          <p:cNvSpPr/>
          <p:nvPr/>
        </p:nvSpPr>
        <p:spPr>
          <a:xfrm>
            <a:off x="5760720" y="1917192"/>
            <a:ext cx="91" cy="4195267"/>
          </a:xfrm>
          <a:prstGeom prst="line">
            <a:avLst/>
          </a:prstGeom>
          <a:noFill/>
          <a:ln w="12700">
            <a:solidFill>
              <a:srgbClr val="666B73"/>
            </a:solidFill>
            <a:prstDash val="dash"/>
          </a:ln>
        </p:spPr>
        <p:txBody>
          <a:bodyPr/>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Undecided voters by local government</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In six local governments, 4 in 10 voters or more have not named a candidate, all of them in Kwara South: Ifelodun, Ekiti, Irepodun, Isin, Oyun, Oke-Ero.</a:t>
            </a:r>
            <a:endParaRPr lang="en-US" sz="1400" dirty="0"/>
          </a:p>
        </p:txBody>
      </p:sp>
      <p:sp>
        <p:nvSpPr>
          <p:cNvPr id="6" name="Label"/>
          <p:cNvSpPr txBox="1"/>
          <p:nvPr/>
        </p:nvSpPr>
        <p:spPr>
          <a:xfrm>
            <a:off x="548640" y="1688592"/>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7" name="Bar"/>
          <p:cNvSpPr/>
          <p:nvPr/>
        </p:nvSpPr>
        <p:spPr>
          <a:xfrm>
            <a:off x="2194560" y="1738107"/>
            <a:ext cx="3755154" cy="161574"/>
          </a:xfrm>
          <a:prstGeom prst="rect">
            <a:avLst/>
          </a:prstGeom>
          <a:solidFill>
            <a:srgbClr val="D9822B"/>
          </a:solidFill>
          <a:ln/>
        </p:spPr>
        <p:txBody>
          <a:bodyPr/>
          <a:lstStyle/>
          <a:p>
            <a:endParaRPr/>
          </a:p>
        </p:txBody>
      </p:sp>
      <p:sp>
        <p:nvSpPr>
          <p:cNvPr id="8" name="Value"/>
          <p:cNvSpPr txBox="1"/>
          <p:nvPr/>
        </p:nvSpPr>
        <p:spPr>
          <a:xfrm>
            <a:off x="6022866" y="1688592"/>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47%</a:t>
            </a:r>
            <a:endParaRPr lang="en-US" sz="1100" dirty="0"/>
          </a:p>
        </p:txBody>
      </p:sp>
      <p:sp>
        <p:nvSpPr>
          <p:cNvPr id="9" name="Label"/>
          <p:cNvSpPr txBox="1"/>
          <p:nvPr/>
        </p:nvSpPr>
        <p:spPr>
          <a:xfrm>
            <a:off x="548640" y="1949196"/>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Ekiti</a:t>
            </a:r>
            <a:endParaRPr lang="en-US" sz="1100" dirty="0"/>
          </a:p>
        </p:txBody>
      </p:sp>
      <p:sp>
        <p:nvSpPr>
          <p:cNvPr id="10" name="Bar"/>
          <p:cNvSpPr/>
          <p:nvPr/>
        </p:nvSpPr>
        <p:spPr>
          <a:xfrm>
            <a:off x="2194560" y="1998711"/>
            <a:ext cx="3535587" cy="161574"/>
          </a:xfrm>
          <a:prstGeom prst="rect">
            <a:avLst/>
          </a:prstGeom>
          <a:solidFill>
            <a:srgbClr val="D9822B"/>
          </a:solidFill>
          <a:ln/>
        </p:spPr>
        <p:txBody>
          <a:bodyPr/>
          <a:lstStyle/>
          <a:p>
            <a:endParaRPr/>
          </a:p>
        </p:txBody>
      </p:sp>
      <p:sp>
        <p:nvSpPr>
          <p:cNvPr id="11" name="Value"/>
          <p:cNvSpPr txBox="1"/>
          <p:nvPr/>
        </p:nvSpPr>
        <p:spPr>
          <a:xfrm>
            <a:off x="5803299" y="1949196"/>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45%</a:t>
            </a:r>
            <a:endParaRPr lang="en-US" sz="1100" dirty="0"/>
          </a:p>
        </p:txBody>
      </p:sp>
      <p:sp>
        <p:nvSpPr>
          <p:cNvPr id="12" name="Label"/>
          <p:cNvSpPr txBox="1"/>
          <p:nvPr/>
        </p:nvSpPr>
        <p:spPr>
          <a:xfrm>
            <a:off x="548640" y="2209800"/>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Irepodun</a:t>
            </a:r>
            <a:endParaRPr lang="en-US" sz="1100" dirty="0"/>
          </a:p>
        </p:txBody>
      </p:sp>
      <p:sp>
        <p:nvSpPr>
          <p:cNvPr id="13" name="Bar"/>
          <p:cNvSpPr/>
          <p:nvPr/>
        </p:nvSpPr>
        <p:spPr>
          <a:xfrm>
            <a:off x="2194560" y="2259315"/>
            <a:ext cx="3527485" cy="161574"/>
          </a:xfrm>
          <a:prstGeom prst="rect">
            <a:avLst/>
          </a:prstGeom>
          <a:solidFill>
            <a:srgbClr val="D9822B"/>
          </a:solidFill>
          <a:ln/>
        </p:spPr>
        <p:txBody>
          <a:bodyPr/>
          <a:lstStyle/>
          <a:p>
            <a:endParaRPr/>
          </a:p>
        </p:txBody>
      </p:sp>
      <p:sp>
        <p:nvSpPr>
          <p:cNvPr id="14" name="Value"/>
          <p:cNvSpPr txBox="1"/>
          <p:nvPr/>
        </p:nvSpPr>
        <p:spPr>
          <a:xfrm>
            <a:off x="5795197" y="2209800"/>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45%</a:t>
            </a:r>
            <a:endParaRPr lang="en-US" sz="1100" dirty="0"/>
          </a:p>
        </p:txBody>
      </p:sp>
      <p:sp>
        <p:nvSpPr>
          <p:cNvPr id="15" name="Label"/>
          <p:cNvSpPr txBox="1"/>
          <p:nvPr/>
        </p:nvSpPr>
        <p:spPr>
          <a:xfrm>
            <a:off x="548640" y="2470404"/>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Isin</a:t>
            </a:r>
            <a:endParaRPr lang="en-US" sz="1100" dirty="0"/>
          </a:p>
        </p:txBody>
      </p:sp>
      <p:sp>
        <p:nvSpPr>
          <p:cNvPr id="16" name="Bar"/>
          <p:cNvSpPr/>
          <p:nvPr/>
        </p:nvSpPr>
        <p:spPr>
          <a:xfrm>
            <a:off x="2194560" y="2519919"/>
            <a:ext cx="3512503" cy="161574"/>
          </a:xfrm>
          <a:prstGeom prst="rect">
            <a:avLst/>
          </a:prstGeom>
          <a:solidFill>
            <a:srgbClr val="D9822B"/>
          </a:solidFill>
          <a:ln/>
        </p:spPr>
        <p:txBody>
          <a:bodyPr/>
          <a:lstStyle/>
          <a:p>
            <a:endParaRPr/>
          </a:p>
        </p:txBody>
      </p:sp>
      <p:sp>
        <p:nvSpPr>
          <p:cNvPr id="17" name="Value"/>
          <p:cNvSpPr txBox="1"/>
          <p:nvPr/>
        </p:nvSpPr>
        <p:spPr>
          <a:xfrm>
            <a:off x="5780215" y="2470404"/>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44%</a:t>
            </a:r>
            <a:endParaRPr lang="en-US" sz="1100" dirty="0"/>
          </a:p>
        </p:txBody>
      </p:sp>
      <p:sp>
        <p:nvSpPr>
          <p:cNvPr id="18" name="Label"/>
          <p:cNvSpPr txBox="1"/>
          <p:nvPr/>
        </p:nvSpPr>
        <p:spPr>
          <a:xfrm>
            <a:off x="548640" y="2731008"/>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Oyun</a:t>
            </a:r>
            <a:endParaRPr lang="en-US" sz="1100" dirty="0"/>
          </a:p>
        </p:txBody>
      </p:sp>
      <p:sp>
        <p:nvSpPr>
          <p:cNvPr id="19" name="Bar"/>
          <p:cNvSpPr/>
          <p:nvPr/>
        </p:nvSpPr>
        <p:spPr>
          <a:xfrm>
            <a:off x="2194560" y="2780523"/>
            <a:ext cx="3343620" cy="161574"/>
          </a:xfrm>
          <a:prstGeom prst="rect">
            <a:avLst/>
          </a:prstGeom>
          <a:solidFill>
            <a:srgbClr val="D9822B"/>
          </a:solidFill>
          <a:ln/>
        </p:spPr>
        <p:txBody>
          <a:bodyPr/>
          <a:lstStyle/>
          <a:p>
            <a:endParaRPr/>
          </a:p>
        </p:txBody>
      </p:sp>
      <p:sp>
        <p:nvSpPr>
          <p:cNvPr id="20" name="Value"/>
          <p:cNvSpPr txBox="1"/>
          <p:nvPr/>
        </p:nvSpPr>
        <p:spPr>
          <a:xfrm>
            <a:off x="5611332" y="2731008"/>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42%</a:t>
            </a:r>
            <a:endParaRPr lang="en-US" sz="1100" dirty="0"/>
          </a:p>
        </p:txBody>
      </p:sp>
      <p:sp>
        <p:nvSpPr>
          <p:cNvPr id="21" name="Label"/>
          <p:cNvSpPr txBox="1"/>
          <p:nvPr/>
        </p:nvSpPr>
        <p:spPr>
          <a:xfrm>
            <a:off x="548640" y="2991612"/>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Oke-Ero</a:t>
            </a:r>
            <a:endParaRPr lang="en-US" sz="1100" dirty="0"/>
          </a:p>
        </p:txBody>
      </p:sp>
      <p:sp>
        <p:nvSpPr>
          <p:cNvPr id="22" name="Bar"/>
          <p:cNvSpPr/>
          <p:nvPr/>
        </p:nvSpPr>
        <p:spPr>
          <a:xfrm>
            <a:off x="2194560" y="3041127"/>
            <a:ext cx="3334300" cy="161574"/>
          </a:xfrm>
          <a:prstGeom prst="rect">
            <a:avLst/>
          </a:prstGeom>
          <a:solidFill>
            <a:srgbClr val="D9822B"/>
          </a:solidFill>
          <a:ln/>
        </p:spPr>
        <p:txBody>
          <a:bodyPr/>
          <a:lstStyle/>
          <a:p>
            <a:endParaRPr/>
          </a:p>
        </p:txBody>
      </p:sp>
      <p:sp>
        <p:nvSpPr>
          <p:cNvPr id="23" name="Value"/>
          <p:cNvSpPr txBox="1"/>
          <p:nvPr/>
        </p:nvSpPr>
        <p:spPr>
          <a:xfrm>
            <a:off x="5602012" y="2991612"/>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42%</a:t>
            </a:r>
            <a:endParaRPr lang="en-US" sz="1100" dirty="0"/>
          </a:p>
        </p:txBody>
      </p:sp>
      <p:sp>
        <p:nvSpPr>
          <p:cNvPr id="24" name="Label"/>
          <p:cNvSpPr txBox="1"/>
          <p:nvPr/>
        </p:nvSpPr>
        <p:spPr>
          <a:xfrm>
            <a:off x="548640" y="3252216"/>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Offa</a:t>
            </a:r>
            <a:endParaRPr lang="en-US" sz="1100" dirty="0"/>
          </a:p>
        </p:txBody>
      </p:sp>
      <p:sp>
        <p:nvSpPr>
          <p:cNvPr id="25" name="Bar"/>
          <p:cNvSpPr/>
          <p:nvPr/>
        </p:nvSpPr>
        <p:spPr>
          <a:xfrm>
            <a:off x="2194560" y="3301731"/>
            <a:ext cx="2723339" cy="161574"/>
          </a:xfrm>
          <a:prstGeom prst="rect">
            <a:avLst/>
          </a:prstGeom>
          <a:solidFill>
            <a:srgbClr val="9CC3BF"/>
          </a:solidFill>
          <a:ln/>
        </p:spPr>
        <p:txBody>
          <a:bodyPr/>
          <a:lstStyle/>
          <a:p>
            <a:endParaRPr/>
          </a:p>
        </p:txBody>
      </p:sp>
      <p:sp>
        <p:nvSpPr>
          <p:cNvPr id="26" name="Value"/>
          <p:cNvSpPr txBox="1"/>
          <p:nvPr/>
        </p:nvSpPr>
        <p:spPr>
          <a:xfrm>
            <a:off x="4991051" y="3252216"/>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34%</a:t>
            </a:r>
            <a:endParaRPr lang="en-US" sz="1100" dirty="0"/>
          </a:p>
        </p:txBody>
      </p:sp>
      <p:sp>
        <p:nvSpPr>
          <p:cNvPr id="27" name="Label"/>
          <p:cNvSpPr txBox="1"/>
          <p:nvPr/>
        </p:nvSpPr>
        <p:spPr>
          <a:xfrm>
            <a:off x="548640" y="3512820"/>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South</a:t>
            </a:r>
            <a:endParaRPr lang="en-US" sz="1100" dirty="0"/>
          </a:p>
        </p:txBody>
      </p:sp>
      <p:sp>
        <p:nvSpPr>
          <p:cNvPr id="28" name="Bar"/>
          <p:cNvSpPr/>
          <p:nvPr/>
        </p:nvSpPr>
        <p:spPr>
          <a:xfrm>
            <a:off x="2194560" y="3562335"/>
            <a:ext cx="2439144" cy="161574"/>
          </a:xfrm>
          <a:prstGeom prst="rect">
            <a:avLst/>
          </a:prstGeom>
          <a:solidFill>
            <a:srgbClr val="9CC3BF"/>
          </a:solidFill>
          <a:ln/>
        </p:spPr>
        <p:txBody>
          <a:bodyPr/>
          <a:lstStyle/>
          <a:p>
            <a:endParaRPr/>
          </a:p>
        </p:txBody>
      </p:sp>
      <p:sp>
        <p:nvSpPr>
          <p:cNvPr id="29" name="Value"/>
          <p:cNvSpPr txBox="1"/>
          <p:nvPr/>
        </p:nvSpPr>
        <p:spPr>
          <a:xfrm>
            <a:off x="4706856" y="3512820"/>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31%</a:t>
            </a:r>
            <a:endParaRPr lang="en-US" sz="1100" dirty="0"/>
          </a:p>
        </p:txBody>
      </p:sp>
      <p:sp>
        <p:nvSpPr>
          <p:cNvPr id="30" name="Label"/>
          <p:cNvSpPr txBox="1"/>
          <p:nvPr/>
        </p:nvSpPr>
        <p:spPr>
          <a:xfrm>
            <a:off x="548640" y="3773424"/>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Asa</a:t>
            </a:r>
            <a:endParaRPr lang="en-US" sz="1100" dirty="0"/>
          </a:p>
        </p:txBody>
      </p:sp>
      <p:sp>
        <p:nvSpPr>
          <p:cNvPr id="31" name="Bar"/>
          <p:cNvSpPr/>
          <p:nvPr/>
        </p:nvSpPr>
        <p:spPr>
          <a:xfrm>
            <a:off x="2194560" y="3822939"/>
            <a:ext cx="2384838" cy="161574"/>
          </a:xfrm>
          <a:prstGeom prst="rect">
            <a:avLst/>
          </a:prstGeom>
          <a:solidFill>
            <a:srgbClr val="9CC3BF"/>
          </a:solidFill>
          <a:ln/>
        </p:spPr>
        <p:txBody>
          <a:bodyPr/>
          <a:lstStyle/>
          <a:p>
            <a:endParaRPr/>
          </a:p>
        </p:txBody>
      </p:sp>
      <p:sp>
        <p:nvSpPr>
          <p:cNvPr id="32" name="Value"/>
          <p:cNvSpPr txBox="1"/>
          <p:nvPr/>
        </p:nvSpPr>
        <p:spPr>
          <a:xfrm>
            <a:off x="4652550" y="3773424"/>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30%</a:t>
            </a:r>
            <a:endParaRPr lang="en-US" sz="1100" dirty="0"/>
          </a:p>
        </p:txBody>
      </p:sp>
      <p:sp>
        <p:nvSpPr>
          <p:cNvPr id="33" name="Label"/>
          <p:cNvSpPr txBox="1"/>
          <p:nvPr/>
        </p:nvSpPr>
        <p:spPr>
          <a:xfrm>
            <a:off x="548640" y="4034028"/>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East</a:t>
            </a:r>
            <a:endParaRPr lang="en-US" sz="1100" dirty="0"/>
          </a:p>
        </p:txBody>
      </p:sp>
      <p:sp>
        <p:nvSpPr>
          <p:cNvPr id="34" name="Bar"/>
          <p:cNvSpPr/>
          <p:nvPr/>
        </p:nvSpPr>
        <p:spPr>
          <a:xfrm>
            <a:off x="2194560" y="4083543"/>
            <a:ext cx="2261845" cy="161574"/>
          </a:xfrm>
          <a:prstGeom prst="rect">
            <a:avLst/>
          </a:prstGeom>
          <a:solidFill>
            <a:srgbClr val="9CC3BF"/>
          </a:solidFill>
          <a:ln/>
        </p:spPr>
        <p:txBody>
          <a:bodyPr/>
          <a:lstStyle/>
          <a:p>
            <a:endParaRPr/>
          </a:p>
        </p:txBody>
      </p:sp>
      <p:sp>
        <p:nvSpPr>
          <p:cNvPr id="35" name="Value"/>
          <p:cNvSpPr txBox="1"/>
          <p:nvPr/>
        </p:nvSpPr>
        <p:spPr>
          <a:xfrm>
            <a:off x="4529557" y="4034028"/>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29%</a:t>
            </a:r>
            <a:endParaRPr lang="en-US" sz="1100" dirty="0"/>
          </a:p>
        </p:txBody>
      </p:sp>
      <p:sp>
        <p:nvSpPr>
          <p:cNvPr id="36" name="Label"/>
          <p:cNvSpPr txBox="1"/>
          <p:nvPr/>
        </p:nvSpPr>
        <p:spPr>
          <a:xfrm>
            <a:off x="548640" y="4294632"/>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Edu</a:t>
            </a:r>
            <a:endParaRPr lang="en-US" sz="1100" dirty="0"/>
          </a:p>
        </p:txBody>
      </p:sp>
      <p:sp>
        <p:nvSpPr>
          <p:cNvPr id="37" name="Bar"/>
          <p:cNvSpPr/>
          <p:nvPr/>
        </p:nvSpPr>
        <p:spPr>
          <a:xfrm>
            <a:off x="2194560" y="4344147"/>
            <a:ext cx="2081954" cy="161574"/>
          </a:xfrm>
          <a:prstGeom prst="rect">
            <a:avLst/>
          </a:prstGeom>
          <a:solidFill>
            <a:srgbClr val="9CC3BF"/>
          </a:solidFill>
          <a:ln/>
        </p:spPr>
        <p:txBody>
          <a:bodyPr/>
          <a:lstStyle/>
          <a:p>
            <a:endParaRPr/>
          </a:p>
        </p:txBody>
      </p:sp>
      <p:sp>
        <p:nvSpPr>
          <p:cNvPr id="38" name="Value"/>
          <p:cNvSpPr txBox="1"/>
          <p:nvPr/>
        </p:nvSpPr>
        <p:spPr>
          <a:xfrm>
            <a:off x="4349666" y="4294632"/>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26%</a:t>
            </a:r>
            <a:endParaRPr lang="en-US" sz="1100" dirty="0"/>
          </a:p>
        </p:txBody>
      </p:sp>
      <p:sp>
        <p:nvSpPr>
          <p:cNvPr id="39" name="Label"/>
          <p:cNvSpPr txBox="1"/>
          <p:nvPr/>
        </p:nvSpPr>
        <p:spPr>
          <a:xfrm>
            <a:off x="548640" y="4555236"/>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Moro</a:t>
            </a:r>
            <a:endParaRPr lang="en-US" sz="1100" dirty="0"/>
          </a:p>
        </p:txBody>
      </p:sp>
      <p:sp>
        <p:nvSpPr>
          <p:cNvPr id="40" name="Bar"/>
          <p:cNvSpPr/>
          <p:nvPr/>
        </p:nvSpPr>
        <p:spPr>
          <a:xfrm>
            <a:off x="2194560" y="4604751"/>
            <a:ext cx="2028985" cy="161574"/>
          </a:xfrm>
          <a:prstGeom prst="rect">
            <a:avLst/>
          </a:prstGeom>
          <a:solidFill>
            <a:srgbClr val="9CC3BF"/>
          </a:solidFill>
          <a:ln/>
        </p:spPr>
        <p:txBody>
          <a:bodyPr/>
          <a:lstStyle/>
          <a:p>
            <a:endParaRPr/>
          </a:p>
        </p:txBody>
      </p:sp>
      <p:sp>
        <p:nvSpPr>
          <p:cNvPr id="41" name="Value"/>
          <p:cNvSpPr txBox="1"/>
          <p:nvPr/>
        </p:nvSpPr>
        <p:spPr>
          <a:xfrm>
            <a:off x="4296697" y="4555236"/>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26%</a:t>
            </a:r>
            <a:endParaRPr lang="en-US" sz="1100" dirty="0"/>
          </a:p>
        </p:txBody>
      </p:sp>
      <p:sp>
        <p:nvSpPr>
          <p:cNvPr id="42" name="Label"/>
          <p:cNvSpPr txBox="1"/>
          <p:nvPr/>
        </p:nvSpPr>
        <p:spPr>
          <a:xfrm>
            <a:off x="548640" y="4815840"/>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West</a:t>
            </a:r>
            <a:endParaRPr lang="en-US" sz="1100" dirty="0"/>
          </a:p>
        </p:txBody>
      </p:sp>
      <p:sp>
        <p:nvSpPr>
          <p:cNvPr id="43" name="Bar"/>
          <p:cNvSpPr/>
          <p:nvPr/>
        </p:nvSpPr>
        <p:spPr>
          <a:xfrm>
            <a:off x="2194560" y="4865355"/>
            <a:ext cx="2002421" cy="161574"/>
          </a:xfrm>
          <a:prstGeom prst="rect">
            <a:avLst/>
          </a:prstGeom>
          <a:solidFill>
            <a:srgbClr val="9CC3BF"/>
          </a:solidFill>
          <a:ln/>
        </p:spPr>
        <p:txBody>
          <a:bodyPr/>
          <a:lstStyle/>
          <a:p>
            <a:endParaRPr/>
          </a:p>
        </p:txBody>
      </p:sp>
      <p:sp>
        <p:nvSpPr>
          <p:cNvPr id="44" name="Value"/>
          <p:cNvSpPr txBox="1"/>
          <p:nvPr/>
        </p:nvSpPr>
        <p:spPr>
          <a:xfrm>
            <a:off x="4270133" y="4815840"/>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25%</a:t>
            </a:r>
            <a:endParaRPr lang="en-US" sz="1100" dirty="0"/>
          </a:p>
        </p:txBody>
      </p:sp>
      <p:sp>
        <p:nvSpPr>
          <p:cNvPr id="45" name="Label"/>
          <p:cNvSpPr txBox="1"/>
          <p:nvPr/>
        </p:nvSpPr>
        <p:spPr>
          <a:xfrm>
            <a:off x="548640" y="5076444"/>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Patigi</a:t>
            </a:r>
            <a:endParaRPr lang="en-US" sz="1100" dirty="0"/>
          </a:p>
        </p:txBody>
      </p:sp>
      <p:sp>
        <p:nvSpPr>
          <p:cNvPr id="46" name="Bar"/>
          <p:cNvSpPr/>
          <p:nvPr/>
        </p:nvSpPr>
        <p:spPr>
          <a:xfrm>
            <a:off x="2194560" y="5125959"/>
            <a:ext cx="1890794" cy="161574"/>
          </a:xfrm>
          <a:prstGeom prst="rect">
            <a:avLst/>
          </a:prstGeom>
          <a:solidFill>
            <a:srgbClr val="9CC3BF"/>
          </a:solidFill>
          <a:ln/>
        </p:spPr>
        <p:txBody>
          <a:bodyPr/>
          <a:lstStyle/>
          <a:p>
            <a:endParaRPr/>
          </a:p>
        </p:txBody>
      </p:sp>
      <p:sp>
        <p:nvSpPr>
          <p:cNvPr id="47" name="Value"/>
          <p:cNvSpPr txBox="1"/>
          <p:nvPr/>
        </p:nvSpPr>
        <p:spPr>
          <a:xfrm>
            <a:off x="4158506" y="5076444"/>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24%</a:t>
            </a:r>
            <a:endParaRPr lang="en-US" sz="1100" dirty="0"/>
          </a:p>
        </p:txBody>
      </p:sp>
      <p:sp>
        <p:nvSpPr>
          <p:cNvPr id="48" name="Label"/>
          <p:cNvSpPr txBox="1"/>
          <p:nvPr/>
        </p:nvSpPr>
        <p:spPr>
          <a:xfrm>
            <a:off x="548640" y="5337048"/>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Kaiama</a:t>
            </a:r>
            <a:endParaRPr lang="en-US" sz="1100" dirty="0"/>
          </a:p>
        </p:txBody>
      </p:sp>
      <p:sp>
        <p:nvSpPr>
          <p:cNvPr id="49" name="Bar"/>
          <p:cNvSpPr/>
          <p:nvPr/>
        </p:nvSpPr>
        <p:spPr>
          <a:xfrm>
            <a:off x="2194560" y="5386563"/>
            <a:ext cx="1881610" cy="161574"/>
          </a:xfrm>
          <a:prstGeom prst="rect">
            <a:avLst/>
          </a:prstGeom>
          <a:solidFill>
            <a:srgbClr val="9CC3BF"/>
          </a:solidFill>
          <a:ln/>
        </p:spPr>
        <p:txBody>
          <a:bodyPr/>
          <a:lstStyle/>
          <a:p>
            <a:endParaRPr/>
          </a:p>
        </p:txBody>
      </p:sp>
      <p:sp>
        <p:nvSpPr>
          <p:cNvPr id="50" name="Value"/>
          <p:cNvSpPr txBox="1"/>
          <p:nvPr/>
        </p:nvSpPr>
        <p:spPr>
          <a:xfrm>
            <a:off x="4149322" y="5337048"/>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24%</a:t>
            </a:r>
            <a:endParaRPr lang="en-US" sz="1100" dirty="0"/>
          </a:p>
        </p:txBody>
      </p:sp>
      <p:sp>
        <p:nvSpPr>
          <p:cNvPr id="51" name="Label"/>
          <p:cNvSpPr txBox="1"/>
          <p:nvPr/>
        </p:nvSpPr>
        <p:spPr>
          <a:xfrm>
            <a:off x="548640" y="5597652"/>
            <a:ext cx="1554480" cy="26060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Baruten</a:t>
            </a:r>
            <a:endParaRPr lang="en-US" sz="1100" dirty="0"/>
          </a:p>
        </p:txBody>
      </p:sp>
      <p:sp>
        <p:nvSpPr>
          <p:cNvPr id="52" name="Bar"/>
          <p:cNvSpPr/>
          <p:nvPr/>
        </p:nvSpPr>
        <p:spPr>
          <a:xfrm>
            <a:off x="2194560" y="5647167"/>
            <a:ext cx="1608618" cy="161574"/>
          </a:xfrm>
          <a:prstGeom prst="rect">
            <a:avLst/>
          </a:prstGeom>
          <a:solidFill>
            <a:srgbClr val="9CC3BF"/>
          </a:solidFill>
          <a:ln/>
        </p:spPr>
        <p:txBody>
          <a:bodyPr/>
          <a:lstStyle/>
          <a:p>
            <a:endParaRPr/>
          </a:p>
        </p:txBody>
      </p:sp>
      <p:sp>
        <p:nvSpPr>
          <p:cNvPr id="53" name="Value"/>
          <p:cNvSpPr txBox="1"/>
          <p:nvPr/>
        </p:nvSpPr>
        <p:spPr>
          <a:xfrm>
            <a:off x="3876330" y="5597652"/>
            <a:ext cx="548640" cy="26060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20%</a:t>
            </a:r>
            <a:endParaRPr lang="en-US" sz="1100" dirty="0"/>
          </a:p>
        </p:txBody>
      </p:sp>
      <p:sp>
        <p:nvSpPr>
          <p:cNvPr id="54" name="Note"/>
          <p:cNvSpPr txBox="1"/>
          <p:nvPr/>
        </p:nvSpPr>
        <p:spPr>
          <a:xfrm>
            <a:off x="2194560" y="5903976"/>
            <a:ext cx="5303520" cy="274320"/>
          </a:xfrm>
          <a:prstGeom prst="rect">
            <a:avLst/>
          </a:prstGeom>
          <a:noFill/>
          <a:ln/>
        </p:spPr>
        <p:txBody>
          <a:bodyPr wrap="square" lIns="0" tIns="0" rIns="0" bIns="0" rtlCol="0" anchor="t"/>
          <a:lstStyle/>
          <a:p>
            <a:pPr marL="0" indent="0" algn="l">
              <a:buNone/>
            </a:pPr>
            <a:r>
              <a:rPr lang="en-US" sz="1000" dirty="0">
                <a:solidFill>
                  <a:srgbClr val="666B73"/>
                </a:solidFill>
                <a:latin typeface="Arial" pitchFamily="34" charset="0"/>
                <a:ea typeface="Arial" pitchFamily="34" charset="-122"/>
                <a:cs typeface="Arial" pitchFamily="34" charset="-120"/>
              </a:rPr>
              <a:t>Orange: 40% or more of voters have not named a candidate</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Vote by gender and age</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Women back Danladi a little more than men, 65% against 61%. Age matters more: voters aged 18 to 29 are his closest group (56% to 41%) and the least decided (37% have not chosen).</a:t>
            </a:r>
            <a:endParaRPr lang="en-US" sz="1400" dirty="0"/>
          </a:p>
        </p:txBody>
      </p:sp>
      <p:sp>
        <p:nvSpPr>
          <p:cNvPr id="6" name="Chart title"/>
          <p:cNvSpPr txBox="1"/>
          <p:nvPr/>
        </p:nvSpPr>
        <p:spPr>
          <a:xfrm>
            <a:off x="548640" y="1688592"/>
            <a:ext cx="54864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Among decided voters, %</a:t>
            </a:r>
            <a:endParaRPr lang="en-US" sz="1200" dirty="0"/>
          </a:p>
        </p:txBody>
      </p:sp>
      <p:sp>
        <p:nvSpPr>
          <p:cNvPr id="7" name="Key"/>
          <p:cNvSpPr txBox="1"/>
          <p:nvPr/>
        </p:nvSpPr>
        <p:spPr>
          <a:xfrm>
            <a:off x="2560320" y="168859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Danladi, APC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Other candidates      </a:t>
            </a:r>
            <a:r>
              <a:rPr lang="en-US" sz="1300" dirty="0">
                <a:solidFill>
                  <a:srgbClr val="9CC3BF"/>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Kawu, PDP      </a:t>
            </a:r>
            <a:endParaRPr lang="en-US" sz="1300" dirty="0"/>
          </a:p>
        </p:txBody>
      </p:sp>
      <p:sp>
        <p:nvSpPr>
          <p:cNvPr id="8" name="Column title"/>
          <p:cNvSpPr txBox="1"/>
          <p:nvPr/>
        </p:nvSpPr>
        <p:spPr>
          <a:xfrm>
            <a:off x="8915400" y="1688592"/>
            <a:ext cx="1371600" cy="274320"/>
          </a:xfrm>
          <a:prstGeom prst="rect">
            <a:avLst/>
          </a:prstGeom>
          <a:noFill/>
          <a:ln/>
        </p:spPr>
        <p:txBody>
          <a:bodyPr wrap="square" lIns="0" tIns="0" rIns="0" bIns="0" rtlCol="0" anchor="t"/>
          <a:lstStyle/>
          <a:p>
            <a:pPr marL="0" indent="0" algn="r">
              <a:buNone/>
            </a:pPr>
            <a:r>
              <a:rPr lang="en-US" sz="1100" b="1" dirty="0">
                <a:solidFill>
                  <a:srgbClr val="666B73"/>
                </a:solidFill>
                <a:latin typeface="Arial" pitchFamily="34" charset="0"/>
                <a:ea typeface="Arial" pitchFamily="34" charset="-122"/>
                <a:cs typeface="Arial" pitchFamily="34" charset="-120"/>
              </a:rPr>
              <a:t>Not decided</a:t>
            </a:r>
            <a:endParaRPr lang="en-US" sz="1100" dirty="0"/>
          </a:p>
        </p:txBody>
      </p:sp>
      <p:sp>
        <p:nvSpPr>
          <p:cNvPr id="10" name="Label"/>
          <p:cNvSpPr txBox="1"/>
          <p:nvPr/>
        </p:nvSpPr>
        <p:spPr>
          <a:xfrm>
            <a:off x="548640" y="20726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Women</a:t>
            </a:r>
            <a:endParaRPr lang="en-US" sz="1200" dirty="0"/>
          </a:p>
        </p:txBody>
      </p:sp>
      <p:sp>
        <p:nvSpPr>
          <p:cNvPr id="11" name="Bar segment"/>
          <p:cNvSpPr/>
          <p:nvPr/>
        </p:nvSpPr>
        <p:spPr>
          <a:xfrm>
            <a:off x="2834640" y="2141220"/>
            <a:ext cx="3835220" cy="320040"/>
          </a:xfrm>
          <a:prstGeom prst="rect">
            <a:avLst/>
          </a:prstGeom>
          <a:solidFill>
            <a:srgbClr val="145C5A"/>
          </a:solidFill>
          <a:ln/>
        </p:spPr>
        <p:txBody>
          <a:bodyPr/>
          <a:lstStyle/>
          <a:p>
            <a:endParaRPr/>
          </a:p>
        </p:txBody>
      </p:sp>
      <p:sp>
        <p:nvSpPr>
          <p:cNvPr id="12" name="Segment value"/>
          <p:cNvSpPr txBox="1"/>
          <p:nvPr/>
        </p:nvSpPr>
        <p:spPr>
          <a:xfrm>
            <a:off x="2834640" y="2141220"/>
            <a:ext cx="3835220"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65</a:t>
            </a:r>
            <a:endParaRPr lang="en-US" sz="1100" dirty="0"/>
          </a:p>
        </p:txBody>
      </p:sp>
      <p:sp>
        <p:nvSpPr>
          <p:cNvPr id="13" name="Bar segment"/>
          <p:cNvSpPr/>
          <p:nvPr/>
        </p:nvSpPr>
        <p:spPr>
          <a:xfrm>
            <a:off x="6669860" y="2141220"/>
            <a:ext cx="174117" cy="320040"/>
          </a:xfrm>
          <a:prstGeom prst="rect">
            <a:avLst/>
          </a:prstGeom>
          <a:solidFill>
            <a:srgbClr val="C4C8CC"/>
          </a:solidFill>
          <a:ln/>
        </p:spPr>
        <p:txBody>
          <a:bodyPr/>
          <a:lstStyle/>
          <a:p>
            <a:endParaRPr/>
          </a:p>
        </p:txBody>
      </p:sp>
      <p:sp>
        <p:nvSpPr>
          <p:cNvPr id="14" name="Bar segment"/>
          <p:cNvSpPr/>
          <p:nvPr/>
        </p:nvSpPr>
        <p:spPr>
          <a:xfrm>
            <a:off x="6843977" y="2141220"/>
            <a:ext cx="1934263" cy="320040"/>
          </a:xfrm>
          <a:prstGeom prst="rect">
            <a:avLst/>
          </a:prstGeom>
          <a:solidFill>
            <a:srgbClr val="9CC3BF"/>
          </a:solidFill>
          <a:ln/>
        </p:spPr>
        <p:txBody>
          <a:bodyPr/>
          <a:lstStyle/>
          <a:p>
            <a:endParaRPr/>
          </a:p>
        </p:txBody>
      </p:sp>
      <p:sp>
        <p:nvSpPr>
          <p:cNvPr id="15" name="Segment value"/>
          <p:cNvSpPr txBox="1"/>
          <p:nvPr/>
        </p:nvSpPr>
        <p:spPr>
          <a:xfrm>
            <a:off x="6843977" y="2141220"/>
            <a:ext cx="1934263"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33</a:t>
            </a:r>
            <a:endParaRPr lang="en-US" sz="1100" dirty="0"/>
          </a:p>
        </p:txBody>
      </p:sp>
      <p:sp>
        <p:nvSpPr>
          <p:cNvPr id="16" name="Value"/>
          <p:cNvSpPr txBox="1"/>
          <p:nvPr/>
        </p:nvSpPr>
        <p:spPr>
          <a:xfrm>
            <a:off x="8915400" y="20726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32%</a:t>
            </a:r>
            <a:endParaRPr lang="en-US" sz="1200" dirty="0"/>
          </a:p>
        </p:txBody>
      </p:sp>
      <p:sp>
        <p:nvSpPr>
          <p:cNvPr id="18" name="Label"/>
          <p:cNvSpPr txBox="1"/>
          <p:nvPr/>
        </p:nvSpPr>
        <p:spPr>
          <a:xfrm>
            <a:off x="548640" y="25298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Men</a:t>
            </a:r>
            <a:endParaRPr lang="en-US" sz="1200" dirty="0"/>
          </a:p>
        </p:txBody>
      </p:sp>
      <p:sp>
        <p:nvSpPr>
          <p:cNvPr id="19" name="Bar segment"/>
          <p:cNvSpPr/>
          <p:nvPr/>
        </p:nvSpPr>
        <p:spPr>
          <a:xfrm>
            <a:off x="2834640" y="2598420"/>
            <a:ext cx="3618719" cy="320040"/>
          </a:xfrm>
          <a:prstGeom prst="rect">
            <a:avLst/>
          </a:prstGeom>
          <a:solidFill>
            <a:srgbClr val="145C5A"/>
          </a:solidFill>
          <a:ln/>
        </p:spPr>
        <p:txBody>
          <a:bodyPr/>
          <a:lstStyle/>
          <a:p>
            <a:endParaRPr/>
          </a:p>
        </p:txBody>
      </p:sp>
      <p:sp>
        <p:nvSpPr>
          <p:cNvPr id="20" name="Segment value"/>
          <p:cNvSpPr txBox="1"/>
          <p:nvPr/>
        </p:nvSpPr>
        <p:spPr>
          <a:xfrm>
            <a:off x="2834640" y="2598420"/>
            <a:ext cx="3618719"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61</a:t>
            </a:r>
            <a:endParaRPr lang="en-US" sz="1100" dirty="0"/>
          </a:p>
        </p:txBody>
      </p:sp>
      <p:sp>
        <p:nvSpPr>
          <p:cNvPr id="21" name="Bar segment"/>
          <p:cNvSpPr/>
          <p:nvPr/>
        </p:nvSpPr>
        <p:spPr>
          <a:xfrm>
            <a:off x="6453359" y="2598420"/>
            <a:ext cx="167876" cy="320040"/>
          </a:xfrm>
          <a:prstGeom prst="rect">
            <a:avLst/>
          </a:prstGeom>
          <a:solidFill>
            <a:srgbClr val="C4C8CC"/>
          </a:solidFill>
          <a:ln/>
        </p:spPr>
        <p:txBody>
          <a:bodyPr/>
          <a:lstStyle/>
          <a:p>
            <a:endParaRPr/>
          </a:p>
        </p:txBody>
      </p:sp>
      <p:sp>
        <p:nvSpPr>
          <p:cNvPr id="22" name="Bar segment"/>
          <p:cNvSpPr/>
          <p:nvPr/>
        </p:nvSpPr>
        <p:spPr>
          <a:xfrm>
            <a:off x="6621235" y="2598420"/>
            <a:ext cx="2157005" cy="320040"/>
          </a:xfrm>
          <a:prstGeom prst="rect">
            <a:avLst/>
          </a:prstGeom>
          <a:solidFill>
            <a:srgbClr val="9CC3BF"/>
          </a:solidFill>
          <a:ln/>
        </p:spPr>
        <p:txBody>
          <a:bodyPr/>
          <a:lstStyle/>
          <a:p>
            <a:endParaRPr/>
          </a:p>
        </p:txBody>
      </p:sp>
      <p:sp>
        <p:nvSpPr>
          <p:cNvPr id="23" name="Segment value"/>
          <p:cNvSpPr txBox="1"/>
          <p:nvPr/>
        </p:nvSpPr>
        <p:spPr>
          <a:xfrm>
            <a:off x="6621235" y="2598420"/>
            <a:ext cx="2157005"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36</a:t>
            </a:r>
            <a:endParaRPr lang="en-US" sz="1100" dirty="0"/>
          </a:p>
        </p:txBody>
      </p:sp>
      <p:sp>
        <p:nvSpPr>
          <p:cNvPr id="24" name="Value"/>
          <p:cNvSpPr txBox="1"/>
          <p:nvPr/>
        </p:nvSpPr>
        <p:spPr>
          <a:xfrm>
            <a:off x="8915400" y="25298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30%</a:t>
            </a:r>
            <a:endParaRPr lang="en-US" sz="1200" dirty="0"/>
          </a:p>
        </p:txBody>
      </p:sp>
      <p:sp>
        <p:nvSpPr>
          <p:cNvPr id="26" name="Label"/>
          <p:cNvSpPr txBox="1"/>
          <p:nvPr/>
        </p:nvSpPr>
        <p:spPr>
          <a:xfrm>
            <a:off x="548640" y="3151632"/>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18 to 29</a:t>
            </a:r>
            <a:endParaRPr lang="en-US" sz="1200" dirty="0"/>
          </a:p>
        </p:txBody>
      </p:sp>
      <p:sp>
        <p:nvSpPr>
          <p:cNvPr id="27" name="Bar segment"/>
          <p:cNvSpPr/>
          <p:nvPr/>
        </p:nvSpPr>
        <p:spPr>
          <a:xfrm>
            <a:off x="2834640" y="3220212"/>
            <a:ext cx="3344215" cy="320040"/>
          </a:xfrm>
          <a:prstGeom prst="rect">
            <a:avLst/>
          </a:prstGeom>
          <a:solidFill>
            <a:srgbClr val="145C5A"/>
          </a:solidFill>
          <a:ln/>
        </p:spPr>
        <p:txBody>
          <a:bodyPr/>
          <a:lstStyle/>
          <a:p>
            <a:endParaRPr/>
          </a:p>
        </p:txBody>
      </p:sp>
      <p:sp>
        <p:nvSpPr>
          <p:cNvPr id="28" name="Segment value"/>
          <p:cNvSpPr txBox="1"/>
          <p:nvPr/>
        </p:nvSpPr>
        <p:spPr>
          <a:xfrm>
            <a:off x="2834640" y="3220212"/>
            <a:ext cx="3344215"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56</a:t>
            </a:r>
            <a:endParaRPr lang="en-US" sz="1100" dirty="0"/>
          </a:p>
        </p:txBody>
      </p:sp>
      <p:sp>
        <p:nvSpPr>
          <p:cNvPr id="29" name="Bar segment"/>
          <p:cNvSpPr/>
          <p:nvPr/>
        </p:nvSpPr>
        <p:spPr>
          <a:xfrm>
            <a:off x="6178855" y="3220212"/>
            <a:ext cx="174547" cy="320040"/>
          </a:xfrm>
          <a:prstGeom prst="rect">
            <a:avLst/>
          </a:prstGeom>
          <a:solidFill>
            <a:srgbClr val="C4C8CC"/>
          </a:solidFill>
          <a:ln/>
        </p:spPr>
        <p:txBody>
          <a:bodyPr/>
          <a:lstStyle/>
          <a:p>
            <a:endParaRPr/>
          </a:p>
        </p:txBody>
      </p:sp>
      <p:sp>
        <p:nvSpPr>
          <p:cNvPr id="30" name="Bar segment"/>
          <p:cNvSpPr/>
          <p:nvPr/>
        </p:nvSpPr>
        <p:spPr>
          <a:xfrm>
            <a:off x="6353402" y="3220212"/>
            <a:ext cx="2424838" cy="320040"/>
          </a:xfrm>
          <a:prstGeom prst="rect">
            <a:avLst/>
          </a:prstGeom>
          <a:solidFill>
            <a:srgbClr val="9CC3BF"/>
          </a:solidFill>
          <a:ln/>
        </p:spPr>
        <p:txBody>
          <a:bodyPr/>
          <a:lstStyle/>
          <a:p>
            <a:endParaRPr/>
          </a:p>
        </p:txBody>
      </p:sp>
      <p:sp>
        <p:nvSpPr>
          <p:cNvPr id="31" name="Segment value"/>
          <p:cNvSpPr txBox="1"/>
          <p:nvPr/>
        </p:nvSpPr>
        <p:spPr>
          <a:xfrm>
            <a:off x="6353402" y="3220212"/>
            <a:ext cx="2424838"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41</a:t>
            </a:r>
            <a:endParaRPr lang="en-US" sz="1100" dirty="0"/>
          </a:p>
        </p:txBody>
      </p:sp>
      <p:sp>
        <p:nvSpPr>
          <p:cNvPr id="32" name="Value"/>
          <p:cNvSpPr txBox="1"/>
          <p:nvPr/>
        </p:nvSpPr>
        <p:spPr>
          <a:xfrm>
            <a:off x="8915400" y="3151632"/>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37%</a:t>
            </a:r>
            <a:endParaRPr lang="en-US" sz="1200" dirty="0"/>
          </a:p>
        </p:txBody>
      </p:sp>
      <p:sp>
        <p:nvSpPr>
          <p:cNvPr id="34" name="Label"/>
          <p:cNvSpPr txBox="1"/>
          <p:nvPr/>
        </p:nvSpPr>
        <p:spPr>
          <a:xfrm>
            <a:off x="548640" y="3608832"/>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30 to 44</a:t>
            </a:r>
            <a:endParaRPr lang="en-US" sz="1200" dirty="0"/>
          </a:p>
        </p:txBody>
      </p:sp>
      <p:sp>
        <p:nvSpPr>
          <p:cNvPr id="35" name="Bar segment"/>
          <p:cNvSpPr/>
          <p:nvPr/>
        </p:nvSpPr>
        <p:spPr>
          <a:xfrm>
            <a:off x="2834640" y="3677412"/>
            <a:ext cx="3892182" cy="320040"/>
          </a:xfrm>
          <a:prstGeom prst="rect">
            <a:avLst/>
          </a:prstGeom>
          <a:solidFill>
            <a:srgbClr val="145C5A"/>
          </a:solidFill>
          <a:ln/>
        </p:spPr>
        <p:txBody>
          <a:bodyPr/>
          <a:lstStyle/>
          <a:p>
            <a:endParaRPr/>
          </a:p>
        </p:txBody>
      </p:sp>
      <p:sp>
        <p:nvSpPr>
          <p:cNvPr id="36" name="Segment value"/>
          <p:cNvSpPr txBox="1"/>
          <p:nvPr/>
        </p:nvSpPr>
        <p:spPr>
          <a:xfrm>
            <a:off x="2834640" y="3677412"/>
            <a:ext cx="3892182"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65</a:t>
            </a:r>
            <a:endParaRPr lang="en-US" sz="1100" dirty="0"/>
          </a:p>
        </p:txBody>
      </p:sp>
      <p:sp>
        <p:nvSpPr>
          <p:cNvPr id="37" name="Bar segment"/>
          <p:cNvSpPr/>
          <p:nvPr/>
        </p:nvSpPr>
        <p:spPr>
          <a:xfrm>
            <a:off x="6726822" y="3677412"/>
            <a:ext cx="157146" cy="320040"/>
          </a:xfrm>
          <a:prstGeom prst="rect">
            <a:avLst/>
          </a:prstGeom>
          <a:solidFill>
            <a:srgbClr val="C4C8CC"/>
          </a:solidFill>
          <a:ln/>
        </p:spPr>
        <p:txBody>
          <a:bodyPr/>
          <a:lstStyle/>
          <a:p>
            <a:endParaRPr/>
          </a:p>
        </p:txBody>
      </p:sp>
      <p:sp>
        <p:nvSpPr>
          <p:cNvPr id="38" name="Bar segment"/>
          <p:cNvSpPr/>
          <p:nvPr/>
        </p:nvSpPr>
        <p:spPr>
          <a:xfrm>
            <a:off x="6883968" y="3677412"/>
            <a:ext cx="1894272" cy="320040"/>
          </a:xfrm>
          <a:prstGeom prst="rect">
            <a:avLst/>
          </a:prstGeom>
          <a:solidFill>
            <a:srgbClr val="9CC3BF"/>
          </a:solidFill>
          <a:ln/>
        </p:spPr>
        <p:txBody>
          <a:bodyPr/>
          <a:lstStyle/>
          <a:p>
            <a:endParaRPr/>
          </a:p>
        </p:txBody>
      </p:sp>
      <p:sp>
        <p:nvSpPr>
          <p:cNvPr id="39" name="Segment value"/>
          <p:cNvSpPr txBox="1"/>
          <p:nvPr/>
        </p:nvSpPr>
        <p:spPr>
          <a:xfrm>
            <a:off x="6883968" y="3677412"/>
            <a:ext cx="1894272"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32</a:t>
            </a:r>
            <a:endParaRPr lang="en-US" sz="1100" dirty="0"/>
          </a:p>
        </p:txBody>
      </p:sp>
      <p:sp>
        <p:nvSpPr>
          <p:cNvPr id="40" name="Value"/>
          <p:cNvSpPr txBox="1"/>
          <p:nvPr/>
        </p:nvSpPr>
        <p:spPr>
          <a:xfrm>
            <a:off x="8915400" y="3608832"/>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29%</a:t>
            </a:r>
            <a:endParaRPr lang="en-US" sz="1200" dirty="0"/>
          </a:p>
        </p:txBody>
      </p:sp>
      <p:sp>
        <p:nvSpPr>
          <p:cNvPr id="42" name="Label"/>
          <p:cNvSpPr txBox="1"/>
          <p:nvPr/>
        </p:nvSpPr>
        <p:spPr>
          <a:xfrm>
            <a:off x="548640" y="4066032"/>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45 to 59</a:t>
            </a:r>
            <a:endParaRPr lang="en-US" sz="1200" dirty="0"/>
          </a:p>
        </p:txBody>
      </p:sp>
      <p:sp>
        <p:nvSpPr>
          <p:cNvPr id="43" name="Bar segment"/>
          <p:cNvSpPr/>
          <p:nvPr/>
        </p:nvSpPr>
        <p:spPr>
          <a:xfrm>
            <a:off x="2834640" y="4134612"/>
            <a:ext cx="3870674" cy="320040"/>
          </a:xfrm>
          <a:prstGeom prst="rect">
            <a:avLst/>
          </a:prstGeom>
          <a:solidFill>
            <a:srgbClr val="145C5A"/>
          </a:solidFill>
          <a:ln/>
        </p:spPr>
        <p:txBody>
          <a:bodyPr/>
          <a:lstStyle/>
          <a:p>
            <a:endParaRPr/>
          </a:p>
        </p:txBody>
      </p:sp>
      <p:sp>
        <p:nvSpPr>
          <p:cNvPr id="44" name="Segment value"/>
          <p:cNvSpPr txBox="1"/>
          <p:nvPr/>
        </p:nvSpPr>
        <p:spPr>
          <a:xfrm>
            <a:off x="2834640" y="4134612"/>
            <a:ext cx="3870674"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65</a:t>
            </a:r>
            <a:endParaRPr lang="en-US" sz="1100" dirty="0"/>
          </a:p>
        </p:txBody>
      </p:sp>
      <p:sp>
        <p:nvSpPr>
          <p:cNvPr id="45" name="Bar segment"/>
          <p:cNvSpPr/>
          <p:nvPr/>
        </p:nvSpPr>
        <p:spPr>
          <a:xfrm>
            <a:off x="6705314" y="4134612"/>
            <a:ext cx="183783" cy="320040"/>
          </a:xfrm>
          <a:prstGeom prst="rect">
            <a:avLst/>
          </a:prstGeom>
          <a:solidFill>
            <a:srgbClr val="C4C8CC"/>
          </a:solidFill>
          <a:ln/>
        </p:spPr>
        <p:txBody>
          <a:bodyPr/>
          <a:lstStyle/>
          <a:p>
            <a:endParaRPr/>
          </a:p>
        </p:txBody>
      </p:sp>
      <p:sp>
        <p:nvSpPr>
          <p:cNvPr id="46" name="Bar segment"/>
          <p:cNvSpPr/>
          <p:nvPr/>
        </p:nvSpPr>
        <p:spPr>
          <a:xfrm>
            <a:off x="6889098" y="4134612"/>
            <a:ext cx="1889142" cy="320040"/>
          </a:xfrm>
          <a:prstGeom prst="rect">
            <a:avLst/>
          </a:prstGeom>
          <a:solidFill>
            <a:srgbClr val="9CC3BF"/>
          </a:solidFill>
          <a:ln/>
        </p:spPr>
        <p:txBody>
          <a:bodyPr/>
          <a:lstStyle/>
          <a:p>
            <a:endParaRPr/>
          </a:p>
        </p:txBody>
      </p:sp>
      <p:sp>
        <p:nvSpPr>
          <p:cNvPr id="47" name="Segment value"/>
          <p:cNvSpPr txBox="1"/>
          <p:nvPr/>
        </p:nvSpPr>
        <p:spPr>
          <a:xfrm>
            <a:off x="6889098" y="4134612"/>
            <a:ext cx="1889142"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32</a:t>
            </a:r>
            <a:endParaRPr lang="en-US" sz="1100" dirty="0"/>
          </a:p>
        </p:txBody>
      </p:sp>
      <p:sp>
        <p:nvSpPr>
          <p:cNvPr id="48" name="Value"/>
          <p:cNvSpPr txBox="1"/>
          <p:nvPr/>
        </p:nvSpPr>
        <p:spPr>
          <a:xfrm>
            <a:off x="8915400" y="4066032"/>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27%</a:t>
            </a:r>
            <a:endParaRPr lang="en-US" sz="1200" dirty="0"/>
          </a:p>
        </p:txBody>
      </p:sp>
      <p:sp>
        <p:nvSpPr>
          <p:cNvPr id="50" name="Label"/>
          <p:cNvSpPr txBox="1"/>
          <p:nvPr/>
        </p:nvSpPr>
        <p:spPr>
          <a:xfrm>
            <a:off x="548640" y="4523232"/>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60 and over</a:t>
            </a:r>
            <a:endParaRPr lang="en-US" sz="1200" dirty="0"/>
          </a:p>
        </p:txBody>
      </p:sp>
      <p:sp>
        <p:nvSpPr>
          <p:cNvPr id="51" name="Bar segment"/>
          <p:cNvSpPr/>
          <p:nvPr/>
        </p:nvSpPr>
        <p:spPr>
          <a:xfrm>
            <a:off x="2834640" y="4591812"/>
            <a:ext cx="3916869" cy="320040"/>
          </a:xfrm>
          <a:prstGeom prst="rect">
            <a:avLst/>
          </a:prstGeom>
          <a:solidFill>
            <a:srgbClr val="145C5A"/>
          </a:solidFill>
          <a:ln/>
        </p:spPr>
        <p:txBody>
          <a:bodyPr/>
          <a:lstStyle/>
          <a:p>
            <a:endParaRPr/>
          </a:p>
        </p:txBody>
      </p:sp>
      <p:sp>
        <p:nvSpPr>
          <p:cNvPr id="52" name="Segment value"/>
          <p:cNvSpPr txBox="1"/>
          <p:nvPr/>
        </p:nvSpPr>
        <p:spPr>
          <a:xfrm>
            <a:off x="2834640" y="4591812"/>
            <a:ext cx="3916869"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66</a:t>
            </a:r>
            <a:endParaRPr lang="en-US" sz="1100" dirty="0"/>
          </a:p>
        </p:txBody>
      </p:sp>
      <p:sp>
        <p:nvSpPr>
          <p:cNvPr id="53" name="Bar segment"/>
          <p:cNvSpPr/>
          <p:nvPr/>
        </p:nvSpPr>
        <p:spPr>
          <a:xfrm>
            <a:off x="6751509" y="4591812"/>
            <a:ext cx="181711" cy="320040"/>
          </a:xfrm>
          <a:prstGeom prst="rect">
            <a:avLst/>
          </a:prstGeom>
          <a:solidFill>
            <a:srgbClr val="C4C8CC"/>
          </a:solidFill>
          <a:ln/>
        </p:spPr>
        <p:txBody>
          <a:bodyPr/>
          <a:lstStyle/>
          <a:p>
            <a:endParaRPr/>
          </a:p>
        </p:txBody>
      </p:sp>
      <p:sp>
        <p:nvSpPr>
          <p:cNvPr id="54" name="Bar segment"/>
          <p:cNvSpPr/>
          <p:nvPr/>
        </p:nvSpPr>
        <p:spPr>
          <a:xfrm>
            <a:off x="6933219" y="4591812"/>
            <a:ext cx="1845021" cy="320040"/>
          </a:xfrm>
          <a:prstGeom prst="rect">
            <a:avLst/>
          </a:prstGeom>
          <a:solidFill>
            <a:srgbClr val="9CC3BF"/>
          </a:solidFill>
          <a:ln/>
        </p:spPr>
        <p:txBody>
          <a:bodyPr/>
          <a:lstStyle/>
          <a:p>
            <a:endParaRPr/>
          </a:p>
        </p:txBody>
      </p:sp>
      <p:sp>
        <p:nvSpPr>
          <p:cNvPr id="55" name="Segment value"/>
          <p:cNvSpPr txBox="1"/>
          <p:nvPr/>
        </p:nvSpPr>
        <p:spPr>
          <a:xfrm>
            <a:off x="6933219" y="4591812"/>
            <a:ext cx="1845021"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31</a:t>
            </a:r>
            <a:endParaRPr lang="en-US" sz="1100" dirty="0"/>
          </a:p>
        </p:txBody>
      </p:sp>
      <p:sp>
        <p:nvSpPr>
          <p:cNvPr id="56" name="Value"/>
          <p:cNvSpPr txBox="1"/>
          <p:nvPr/>
        </p:nvSpPr>
        <p:spPr>
          <a:xfrm>
            <a:off x="8915400" y="4523232"/>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26%</a:t>
            </a:r>
            <a:endParaRPr lang="en-US" sz="1200" dirty="0"/>
          </a:p>
        </p:txBody>
      </p:sp>
      <p:sp>
        <p:nvSpPr>
          <p:cNvPr id="58" name="Half line"/>
          <p:cNvSpPr/>
          <p:nvPr/>
        </p:nvSpPr>
        <p:spPr>
          <a:xfrm>
            <a:off x="5806440" y="2026920"/>
            <a:ext cx="91" cy="2971800"/>
          </a:xfrm>
          <a:prstGeom prst="line">
            <a:avLst/>
          </a:prstGeom>
          <a:noFill/>
          <a:ln w="15875">
            <a:solidFill>
              <a:srgbClr val="FFFFFF"/>
            </a:solidFill>
            <a:prstDash val="dash"/>
          </a:ln>
        </p:spPr>
        <p:txBody>
          <a:bodyPr/>
          <a:lstStyle/>
          <a:p>
            <a:endParaRPr/>
          </a:p>
        </p:txBody>
      </p:sp>
      <p:sp>
        <p:nvSpPr>
          <p:cNvPr id="59" name="Note"/>
          <p:cNvSpPr txBox="1"/>
          <p:nvPr/>
        </p:nvSpPr>
        <p:spPr>
          <a:xfrm>
            <a:off x="548640" y="5117592"/>
            <a:ext cx="10972800" cy="457200"/>
          </a:xfrm>
          <a:prstGeom prst="rect">
            <a:avLst/>
          </a:prstGeom>
          <a:noFill/>
          <a:ln/>
        </p:spPr>
        <p:txBody>
          <a:bodyPr wrap="square" lIns="0" tIns="0" rIns="0" bIns="0" rtlCol="0" anchor="t"/>
          <a:lstStyle/>
          <a:p>
            <a:pPr marL="0" indent="0" algn="l">
              <a:buNone/>
            </a:pPr>
            <a:r>
              <a:rPr lang="en-US" sz="1100" dirty="0">
                <a:solidFill>
                  <a:srgbClr val="666B73"/>
                </a:solidFill>
                <a:latin typeface="Arial" pitchFamily="34" charset="0"/>
                <a:ea typeface="Arial" pitchFamily="34" charset="-122"/>
                <a:cs typeface="Arial" pitchFamily="34" charset="-120"/>
              </a:rPr>
              <a:t>The dashed white line marks half of decided voters.</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Vote in urban and rural areas</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Rural voters are Danladi's base: 70% back him against 55% of urban voters. The gap holds in every district, and it is widest in Kwara Central, where urban Ilorin is Kawu's best ground.</a:t>
            </a:r>
            <a:endParaRPr lang="en-US" sz="1400" dirty="0"/>
          </a:p>
        </p:txBody>
      </p:sp>
      <p:sp>
        <p:nvSpPr>
          <p:cNvPr id="6" name="Chart title"/>
          <p:cNvSpPr txBox="1"/>
          <p:nvPr/>
        </p:nvSpPr>
        <p:spPr>
          <a:xfrm>
            <a:off x="548640" y="1688592"/>
            <a:ext cx="54864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Among decided voters, %</a:t>
            </a:r>
            <a:endParaRPr lang="en-US" sz="1200" dirty="0"/>
          </a:p>
        </p:txBody>
      </p:sp>
      <p:sp>
        <p:nvSpPr>
          <p:cNvPr id="7" name="Key"/>
          <p:cNvSpPr txBox="1"/>
          <p:nvPr/>
        </p:nvSpPr>
        <p:spPr>
          <a:xfrm>
            <a:off x="2560320" y="168859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Danladi, APC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Other candidates      </a:t>
            </a:r>
            <a:r>
              <a:rPr lang="en-US" sz="1300" dirty="0">
                <a:solidFill>
                  <a:srgbClr val="9CC3BF"/>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Kawu, PDP      </a:t>
            </a:r>
            <a:endParaRPr lang="en-US" sz="1300" dirty="0"/>
          </a:p>
        </p:txBody>
      </p:sp>
      <p:sp>
        <p:nvSpPr>
          <p:cNvPr id="8" name="Column title"/>
          <p:cNvSpPr txBox="1"/>
          <p:nvPr/>
        </p:nvSpPr>
        <p:spPr>
          <a:xfrm>
            <a:off x="8915400" y="1688592"/>
            <a:ext cx="1371600" cy="274320"/>
          </a:xfrm>
          <a:prstGeom prst="rect">
            <a:avLst/>
          </a:prstGeom>
          <a:noFill/>
          <a:ln/>
        </p:spPr>
        <p:txBody>
          <a:bodyPr wrap="square" lIns="0" tIns="0" rIns="0" bIns="0" rtlCol="0" anchor="t"/>
          <a:lstStyle/>
          <a:p>
            <a:pPr marL="0" indent="0" algn="r">
              <a:buNone/>
            </a:pPr>
            <a:r>
              <a:rPr lang="en-US" sz="1100" b="1" dirty="0">
                <a:solidFill>
                  <a:srgbClr val="666B73"/>
                </a:solidFill>
                <a:latin typeface="Arial" pitchFamily="34" charset="0"/>
                <a:ea typeface="Arial" pitchFamily="34" charset="-122"/>
                <a:cs typeface="Arial" pitchFamily="34" charset="-120"/>
              </a:rPr>
              <a:t>Not decided</a:t>
            </a:r>
            <a:endParaRPr lang="en-US" sz="1100" dirty="0"/>
          </a:p>
        </p:txBody>
      </p:sp>
      <p:sp>
        <p:nvSpPr>
          <p:cNvPr id="10" name="Label"/>
          <p:cNvSpPr txBox="1"/>
          <p:nvPr/>
        </p:nvSpPr>
        <p:spPr>
          <a:xfrm>
            <a:off x="548640" y="2072640"/>
            <a:ext cx="2194560" cy="4368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Urban</a:t>
            </a:r>
            <a:endParaRPr lang="en-US" sz="1200" dirty="0"/>
          </a:p>
        </p:txBody>
      </p:sp>
      <p:sp>
        <p:nvSpPr>
          <p:cNvPr id="11" name="Bar segment"/>
          <p:cNvSpPr/>
          <p:nvPr/>
        </p:nvSpPr>
        <p:spPr>
          <a:xfrm>
            <a:off x="2834640" y="2138172"/>
            <a:ext cx="3263348" cy="305816"/>
          </a:xfrm>
          <a:prstGeom prst="rect">
            <a:avLst/>
          </a:prstGeom>
          <a:solidFill>
            <a:srgbClr val="145C5A"/>
          </a:solidFill>
          <a:ln/>
        </p:spPr>
        <p:txBody>
          <a:bodyPr/>
          <a:lstStyle/>
          <a:p>
            <a:endParaRPr/>
          </a:p>
        </p:txBody>
      </p:sp>
      <p:sp>
        <p:nvSpPr>
          <p:cNvPr id="12" name="Segment value"/>
          <p:cNvSpPr txBox="1"/>
          <p:nvPr/>
        </p:nvSpPr>
        <p:spPr>
          <a:xfrm>
            <a:off x="2834640" y="2138172"/>
            <a:ext cx="3263348" cy="305816"/>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55</a:t>
            </a:r>
            <a:endParaRPr lang="en-US" sz="1100" dirty="0"/>
          </a:p>
        </p:txBody>
      </p:sp>
      <p:sp>
        <p:nvSpPr>
          <p:cNvPr id="13" name="Bar segment"/>
          <p:cNvSpPr/>
          <p:nvPr/>
        </p:nvSpPr>
        <p:spPr>
          <a:xfrm>
            <a:off x="6097988" y="2138172"/>
            <a:ext cx="174416" cy="305816"/>
          </a:xfrm>
          <a:prstGeom prst="rect">
            <a:avLst/>
          </a:prstGeom>
          <a:solidFill>
            <a:srgbClr val="C4C8CC"/>
          </a:solidFill>
          <a:ln/>
        </p:spPr>
        <p:txBody>
          <a:bodyPr/>
          <a:lstStyle/>
          <a:p>
            <a:endParaRPr/>
          </a:p>
        </p:txBody>
      </p:sp>
      <p:sp>
        <p:nvSpPr>
          <p:cNvPr id="14" name="Bar segment"/>
          <p:cNvSpPr/>
          <p:nvPr/>
        </p:nvSpPr>
        <p:spPr>
          <a:xfrm>
            <a:off x="6272404" y="2138172"/>
            <a:ext cx="2505836" cy="305816"/>
          </a:xfrm>
          <a:prstGeom prst="rect">
            <a:avLst/>
          </a:prstGeom>
          <a:solidFill>
            <a:srgbClr val="9CC3BF"/>
          </a:solidFill>
          <a:ln/>
        </p:spPr>
        <p:txBody>
          <a:bodyPr/>
          <a:lstStyle/>
          <a:p>
            <a:endParaRPr/>
          </a:p>
        </p:txBody>
      </p:sp>
      <p:sp>
        <p:nvSpPr>
          <p:cNvPr id="15" name="Segment value"/>
          <p:cNvSpPr txBox="1"/>
          <p:nvPr/>
        </p:nvSpPr>
        <p:spPr>
          <a:xfrm>
            <a:off x="6272404" y="2138172"/>
            <a:ext cx="2505836" cy="305816"/>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42</a:t>
            </a:r>
            <a:endParaRPr lang="en-US" sz="1100" dirty="0"/>
          </a:p>
        </p:txBody>
      </p:sp>
      <p:sp>
        <p:nvSpPr>
          <p:cNvPr id="16" name="Value"/>
          <p:cNvSpPr txBox="1"/>
          <p:nvPr/>
        </p:nvSpPr>
        <p:spPr>
          <a:xfrm>
            <a:off x="8915400" y="2072640"/>
            <a:ext cx="1371600" cy="43688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31%</a:t>
            </a:r>
            <a:endParaRPr lang="en-US" sz="1200" dirty="0"/>
          </a:p>
        </p:txBody>
      </p:sp>
      <p:sp>
        <p:nvSpPr>
          <p:cNvPr id="18" name="Label"/>
          <p:cNvSpPr txBox="1"/>
          <p:nvPr/>
        </p:nvSpPr>
        <p:spPr>
          <a:xfrm>
            <a:off x="548640" y="2509520"/>
            <a:ext cx="2194560" cy="4368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Rural</a:t>
            </a:r>
            <a:endParaRPr lang="en-US" sz="1200" dirty="0"/>
          </a:p>
        </p:txBody>
      </p:sp>
      <p:sp>
        <p:nvSpPr>
          <p:cNvPr id="19" name="Bar segment"/>
          <p:cNvSpPr/>
          <p:nvPr/>
        </p:nvSpPr>
        <p:spPr>
          <a:xfrm>
            <a:off x="2834640" y="2575052"/>
            <a:ext cx="4144796" cy="305816"/>
          </a:xfrm>
          <a:prstGeom prst="rect">
            <a:avLst/>
          </a:prstGeom>
          <a:solidFill>
            <a:srgbClr val="145C5A"/>
          </a:solidFill>
          <a:ln/>
        </p:spPr>
        <p:txBody>
          <a:bodyPr/>
          <a:lstStyle/>
          <a:p>
            <a:endParaRPr/>
          </a:p>
        </p:txBody>
      </p:sp>
      <p:sp>
        <p:nvSpPr>
          <p:cNvPr id="20" name="Segment value"/>
          <p:cNvSpPr txBox="1"/>
          <p:nvPr/>
        </p:nvSpPr>
        <p:spPr>
          <a:xfrm>
            <a:off x="2834640" y="2575052"/>
            <a:ext cx="4144796" cy="305816"/>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70</a:t>
            </a:r>
            <a:endParaRPr lang="en-US" sz="1100" dirty="0"/>
          </a:p>
        </p:txBody>
      </p:sp>
      <p:sp>
        <p:nvSpPr>
          <p:cNvPr id="21" name="Bar segment"/>
          <p:cNvSpPr/>
          <p:nvPr/>
        </p:nvSpPr>
        <p:spPr>
          <a:xfrm>
            <a:off x="6979436" y="2575052"/>
            <a:ext cx="167663" cy="305816"/>
          </a:xfrm>
          <a:prstGeom prst="rect">
            <a:avLst/>
          </a:prstGeom>
          <a:solidFill>
            <a:srgbClr val="C4C8CC"/>
          </a:solidFill>
          <a:ln/>
        </p:spPr>
        <p:txBody>
          <a:bodyPr/>
          <a:lstStyle/>
          <a:p>
            <a:endParaRPr/>
          </a:p>
        </p:txBody>
      </p:sp>
      <p:sp>
        <p:nvSpPr>
          <p:cNvPr id="22" name="Bar segment"/>
          <p:cNvSpPr/>
          <p:nvPr/>
        </p:nvSpPr>
        <p:spPr>
          <a:xfrm>
            <a:off x="7147098" y="2575052"/>
            <a:ext cx="1631142" cy="305816"/>
          </a:xfrm>
          <a:prstGeom prst="rect">
            <a:avLst/>
          </a:prstGeom>
          <a:solidFill>
            <a:srgbClr val="9CC3BF"/>
          </a:solidFill>
          <a:ln/>
        </p:spPr>
        <p:txBody>
          <a:bodyPr/>
          <a:lstStyle/>
          <a:p>
            <a:endParaRPr/>
          </a:p>
        </p:txBody>
      </p:sp>
      <p:sp>
        <p:nvSpPr>
          <p:cNvPr id="23" name="Segment value"/>
          <p:cNvSpPr txBox="1"/>
          <p:nvPr/>
        </p:nvSpPr>
        <p:spPr>
          <a:xfrm>
            <a:off x="7147098" y="2575052"/>
            <a:ext cx="1631142" cy="305816"/>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27</a:t>
            </a:r>
            <a:endParaRPr lang="en-US" sz="1100" dirty="0"/>
          </a:p>
        </p:txBody>
      </p:sp>
      <p:sp>
        <p:nvSpPr>
          <p:cNvPr id="24" name="Value"/>
          <p:cNvSpPr txBox="1"/>
          <p:nvPr/>
        </p:nvSpPr>
        <p:spPr>
          <a:xfrm>
            <a:off x="8915400" y="2509520"/>
            <a:ext cx="1371600" cy="43688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31%</a:t>
            </a:r>
            <a:endParaRPr lang="en-US" sz="1200" dirty="0"/>
          </a:p>
        </p:txBody>
      </p:sp>
      <p:sp>
        <p:nvSpPr>
          <p:cNvPr id="26" name="Label"/>
          <p:cNvSpPr txBox="1"/>
          <p:nvPr/>
        </p:nvSpPr>
        <p:spPr>
          <a:xfrm>
            <a:off x="548640" y="3110992"/>
            <a:ext cx="2194560" cy="4368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Central, urban</a:t>
            </a:r>
            <a:endParaRPr lang="en-US" sz="1200" dirty="0"/>
          </a:p>
        </p:txBody>
      </p:sp>
      <p:sp>
        <p:nvSpPr>
          <p:cNvPr id="27" name="Bar segment"/>
          <p:cNvSpPr/>
          <p:nvPr/>
        </p:nvSpPr>
        <p:spPr>
          <a:xfrm>
            <a:off x="2834640" y="3176524"/>
            <a:ext cx="3107859" cy="305816"/>
          </a:xfrm>
          <a:prstGeom prst="rect">
            <a:avLst/>
          </a:prstGeom>
          <a:solidFill>
            <a:srgbClr val="145C5A"/>
          </a:solidFill>
          <a:ln/>
        </p:spPr>
        <p:txBody>
          <a:bodyPr/>
          <a:lstStyle/>
          <a:p>
            <a:endParaRPr/>
          </a:p>
        </p:txBody>
      </p:sp>
      <p:sp>
        <p:nvSpPr>
          <p:cNvPr id="28" name="Segment value"/>
          <p:cNvSpPr txBox="1"/>
          <p:nvPr/>
        </p:nvSpPr>
        <p:spPr>
          <a:xfrm>
            <a:off x="2834640" y="3176524"/>
            <a:ext cx="3107859" cy="305816"/>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52</a:t>
            </a:r>
            <a:endParaRPr lang="en-US" sz="1100" dirty="0"/>
          </a:p>
        </p:txBody>
      </p:sp>
      <p:sp>
        <p:nvSpPr>
          <p:cNvPr id="29" name="Bar segment"/>
          <p:cNvSpPr/>
          <p:nvPr/>
        </p:nvSpPr>
        <p:spPr>
          <a:xfrm>
            <a:off x="5942499" y="3176524"/>
            <a:ext cx="185742" cy="305816"/>
          </a:xfrm>
          <a:prstGeom prst="rect">
            <a:avLst/>
          </a:prstGeom>
          <a:solidFill>
            <a:srgbClr val="C4C8CC"/>
          </a:solidFill>
          <a:ln/>
        </p:spPr>
        <p:txBody>
          <a:bodyPr/>
          <a:lstStyle/>
          <a:p>
            <a:endParaRPr/>
          </a:p>
        </p:txBody>
      </p:sp>
      <p:sp>
        <p:nvSpPr>
          <p:cNvPr id="30" name="Bar segment"/>
          <p:cNvSpPr/>
          <p:nvPr/>
        </p:nvSpPr>
        <p:spPr>
          <a:xfrm>
            <a:off x="6128240" y="3176524"/>
            <a:ext cx="2650000" cy="305816"/>
          </a:xfrm>
          <a:prstGeom prst="rect">
            <a:avLst/>
          </a:prstGeom>
          <a:solidFill>
            <a:srgbClr val="9CC3BF"/>
          </a:solidFill>
          <a:ln/>
        </p:spPr>
        <p:txBody>
          <a:bodyPr/>
          <a:lstStyle/>
          <a:p>
            <a:endParaRPr/>
          </a:p>
        </p:txBody>
      </p:sp>
      <p:sp>
        <p:nvSpPr>
          <p:cNvPr id="31" name="Segment value"/>
          <p:cNvSpPr txBox="1"/>
          <p:nvPr/>
        </p:nvSpPr>
        <p:spPr>
          <a:xfrm>
            <a:off x="6128240" y="3176524"/>
            <a:ext cx="2650000" cy="305816"/>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45</a:t>
            </a:r>
            <a:endParaRPr lang="en-US" sz="1100" dirty="0"/>
          </a:p>
        </p:txBody>
      </p:sp>
      <p:sp>
        <p:nvSpPr>
          <p:cNvPr id="32" name="Value"/>
          <p:cNvSpPr txBox="1"/>
          <p:nvPr/>
        </p:nvSpPr>
        <p:spPr>
          <a:xfrm>
            <a:off x="8915400" y="3110992"/>
            <a:ext cx="1371600" cy="43688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28%</a:t>
            </a:r>
            <a:endParaRPr lang="en-US" sz="1200" dirty="0"/>
          </a:p>
        </p:txBody>
      </p:sp>
      <p:sp>
        <p:nvSpPr>
          <p:cNvPr id="34" name="Label"/>
          <p:cNvSpPr txBox="1"/>
          <p:nvPr/>
        </p:nvSpPr>
        <p:spPr>
          <a:xfrm>
            <a:off x="548640" y="3547872"/>
            <a:ext cx="2194560" cy="4368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Central, rural</a:t>
            </a:r>
            <a:endParaRPr lang="en-US" sz="1200" dirty="0"/>
          </a:p>
        </p:txBody>
      </p:sp>
      <p:sp>
        <p:nvSpPr>
          <p:cNvPr id="35" name="Bar segment"/>
          <p:cNvSpPr/>
          <p:nvPr/>
        </p:nvSpPr>
        <p:spPr>
          <a:xfrm>
            <a:off x="2834640" y="3613404"/>
            <a:ext cx="3979269" cy="305816"/>
          </a:xfrm>
          <a:prstGeom prst="rect">
            <a:avLst/>
          </a:prstGeom>
          <a:solidFill>
            <a:srgbClr val="145C5A"/>
          </a:solidFill>
          <a:ln/>
        </p:spPr>
        <p:txBody>
          <a:bodyPr/>
          <a:lstStyle/>
          <a:p>
            <a:endParaRPr/>
          </a:p>
        </p:txBody>
      </p:sp>
      <p:sp>
        <p:nvSpPr>
          <p:cNvPr id="36" name="Segment value"/>
          <p:cNvSpPr txBox="1"/>
          <p:nvPr/>
        </p:nvSpPr>
        <p:spPr>
          <a:xfrm>
            <a:off x="2834640" y="3613404"/>
            <a:ext cx="3979269" cy="305816"/>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67</a:t>
            </a:r>
            <a:endParaRPr lang="en-US" sz="1100" dirty="0"/>
          </a:p>
        </p:txBody>
      </p:sp>
      <p:sp>
        <p:nvSpPr>
          <p:cNvPr id="37" name="Bar segment"/>
          <p:cNvSpPr/>
          <p:nvPr/>
        </p:nvSpPr>
        <p:spPr>
          <a:xfrm>
            <a:off x="6813909" y="3613404"/>
            <a:ext cx="156176" cy="305816"/>
          </a:xfrm>
          <a:prstGeom prst="rect">
            <a:avLst/>
          </a:prstGeom>
          <a:solidFill>
            <a:srgbClr val="C4C8CC"/>
          </a:solidFill>
          <a:ln/>
        </p:spPr>
        <p:txBody>
          <a:bodyPr/>
          <a:lstStyle/>
          <a:p>
            <a:endParaRPr/>
          </a:p>
        </p:txBody>
      </p:sp>
      <p:sp>
        <p:nvSpPr>
          <p:cNvPr id="38" name="Bar segment"/>
          <p:cNvSpPr/>
          <p:nvPr/>
        </p:nvSpPr>
        <p:spPr>
          <a:xfrm>
            <a:off x="6970085" y="3613404"/>
            <a:ext cx="1808155" cy="305816"/>
          </a:xfrm>
          <a:prstGeom prst="rect">
            <a:avLst/>
          </a:prstGeom>
          <a:solidFill>
            <a:srgbClr val="9CC3BF"/>
          </a:solidFill>
          <a:ln/>
        </p:spPr>
        <p:txBody>
          <a:bodyPr/>
          <a:lstStyle/>
          <a:p>
            <a:endParaRPr/>
          </a:p>
        </p:txBody>
      </p:sp>
      <p:sp>
        <p:nvSpPr>
          <p:cNvPr id="39" name="Segment value"/>
          <p:cNvSpPr txBox="1"/>
          <p:nvPr/>
        </p:nvSpPr>
        <p:spPr>
          <a:xfrm>
            <a:off x="6970085" y="3613404"/>
            <a:ext cx="1808155" cy="305816"/>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30</a:t>
            </a:r>
            <a:endParaRPr lang="en-US" sz="1100" dirty="0"/>
          </a:p>
        </p:txBody>
      </p:sp>
      <p:sp>
        <p:nvSpPr>
          <p:cNvPr id="40" name="Value"/>
          <p:cNvSpPr txBox="1"/>
          <p:nvPr/>
        </p:nvSpPr>
        <p:spPr>
          <a:xfrm>
            <a:off x="8915400" y="3547872"/>
            <a:ext cx="1371600" cy="43688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28%</a:t>
            </a:r>
            <a:endParaRPr lang="en-US" sz="1200" dirty="0"/>
          </a:p>
        </p:txBody>
      </p:sp>
      <p:sp>
        <p:nvSpPr>
          <p:cNvPr id="42" name="Label"/>
          <p:cNvSpPr txBox="1"/>
          <p:nvPr/>
        </p:nvSpPr>
        <p:spPr>
          <a:xfrm>
            <a:off x="548640" y="3984752"/>
            <a:ext cx="2194560" cy="4368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South, urban</a:t>
            </a:r>
            <a:endParaRPr lang="en-US" sz="1200" dirty="0"/>
          </a:p>
        </p:txBody>
      </p:sp>
      <p:sp>
        <p:nvSpPr>
          <p:cNvPr id="43" name="Bar segment"/>
          <p:cNvSpPr/>
          <p:nvPr/>
        </p:nvSpPr>
        <p:spPr>
          <a:xfrm>
            <a:off x="2834640" y="4050284"/>
            <a:ext cx="3396204" cy="305816"/>
          </a:xfrm>
          <a:prstGeom prst="rect">
            <a:avLst/>
          </a:prstGeom>
          <a:solidFill>
            <a:srgbClr val="145C5A"/>
          </a:solidFill>
          <a:ln/>
        </p:spPr>
        <p:txBody>
          <a:bodyPr/>
          <a:lstStyle/>
          <a:p>
            <a:endParaRPr/>
          </a:p>
        </p:txBody>
      </p:sp>
      <p:sp>
        <p:nvSpPr>
          <p:cNvPr id="44" name="Segment value"/>
          <p:cNvSpPr txBox="1"/>
          <p:nvPr/>
        </p:nvSpPr>
        <p:spPr>
          <a:xfrm>
            <a:off x="2834640" y="4050284"/>
            <a:ext cx="3396204" cy="305816"/>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57</a:t>
            </a:r>
            <a:endParaRPr lang="en-US" sz="1100" dirty="0"/>
          </a:p>
        </p:txBody>
      </p:sp>
      <p:sp>
        <p:nvSpPr>
          <p:cNvPr id="45" name="Bar segment"/>
          <p:cNvSpPr/>
          <p:nvPr/>
        </p:nvSpPr>
        <p:spPr>
          <a:xfrm>
            <a:off x="6230844" y="4050284"/>
            <a:ext cx="146867" cy="305816"/>
          </a:xfrm>
          <a:prstGeom prst="rect">
            <a:avLst/>
          </a:prstGeom>
          <a:solidFill>
            <a:srgbClr val="C4C8CC"/>
          </a:solidFill>
          <a:ln/>
        </p:spPr>
        <p:txBody>
          <a:bodyPr/>
          <a:lstStyle/>
          <a:p>
            <a:endParaRPr/>
          </a:p>
        </p:txBody>
      </p:sp>
      <p:sp>
        <p:nvSpPr>
          <p:cNvPr id="46" name="Bar segment"/>
          <p:cNvSpPr/>
          <p:nvPr/>
        </p:nvSpPr>
        <p:spPr>
          <a:xfrm>
            <a:off x="6377711" y="4050284"/>
            <a:ext cx="2400529" cy="305816"/>
          </a:xfrm>
          <a:prstGeom prst="rect">
            <a:avLst/>
          </a:prstGeom>
          <a:solidFill>
            <a:srgbClr val="9CC3BF"/>
          </a:solidFill>
          <a:ln/>
        </p:spPr>
        <p:txBody>
          <a:bodyPr/>
          <a:lstStyle/>
          <a:p>
            <a:endParaRPr/>
          </a:p>
        </p:txBody>
      </p:sp>
      <p:sp>
        <p:nvSpPr>
          <p:cNvPr id="47" name="Segment value"/>
          <p:cNvSpPr txBox="1"/>
          <p:nvPr/>
        </p:nvSpPr>
        <p:spPr>
          <a:xfrm>
            <a:off x="6377711" y="4050284"/>
            <a:ext cx="2400529" cy="305816"/>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40</a:t>
            </a:r>
            <a:endParaRPr lang="en-US" sz="1100" dirty="0"/>
          </a:p>
        </p:txBody>
      </p:sp>
      <p:sp>
        <p:nvSpPr>
          <p:cNvPr id="48" name="Value"/>
          <p:cNvSpPr txBox="1"/>
          <p:nvPr/>
        </p:nvSpPr>
        <p:spPr>
          <a:xfrm>
            <a:off x="8915400" y="3984752"/>
            <a:ext cx="1371600" cy="43688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43%</a:t>
            </a:r>
            <a:endParaRPr lang="en-US" sz="1200" dirty="0"/>
          </a:p>
        </p:txBody>
      </p:sp>
      <p:sp>
        <p:nvSpPr>
          <p:cNvPr id="50" name="Label"/>
          <p:cNvSpPr txBox="1"/>
          <p:nvPr/>
        </p:nvSpPr>
        <p:spPr>
          <a:xfrm>
            <a:off x="548640" y="4421632"/>
            <a:ext cx="2194560" cy="4368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South, rural</a:t>
            </a:r>
            <a:endParaRPr lang="en-US" sz="1200" dirty="0"/>
          </a:p>
        </p:txBody>
      </p:sp>
      <p:sp>
        <p:nvSpPr>
          <p:cNvPr id="51" name="Bar segment"/>
          <p:cNvSpPr/>
          <p:nvPr/>
        </p:nvSpPr>
        <p:spPr>
          <a:xfrm>
            <a:off x="2834640" y="4487164"/>
            <a:ext cx="3895332" cy="305816"/>
          </a:xfrm>
          <a:prstGeom prst="rect">
            <a:avLst/>
          </a:prstGeom>
          <a:solidFill>
            <a:srgbClr val="145C5A"/>
          </a:solidFill>
          <a:ln/>
        </p:spPr>
        <p:txBody>
          <a:bodyPr/>
          <a:lstStyle/>
          <a:p>
            <a:endParaRPr/>
          </a:p>
        </p:txBody>
      </p:sp>
      <p:sp>
        <p:nvSpPr>
          <p:cNvPr id="52" name="Segment value"/>
          <p:cNvSpPr txBox="1"/>
          <p:nvPr/>
        </p:nvSpPr>
        <p:spPr>
          <a:xfrm>
            <a:off x="2834640" y="4487164"/>
            <a:ext cx="3895332" cy="305816"/>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66</a:t>
            </a:r>
            <a:endParaRPr lang="en-US" sz="1100" dirty="0"/>
          </a:p>
        </p:txBody>
      </p:sp>
      <p:sp>
        <p:nvSpPr>
          <p:cNvPr id="53" name="Bar segment"/>
          <p:cNvSpPr/>
          <p:nvPr/>
        </p:nvSpPr>
        <p:spPr>
          <a:xfrm>
            <a:off x="6729972" y="4487164"/>
            <a:ext cx="189431" cy="305816"/>
          </a:xfrm>
          <a:prstGeom prst="rect">
            <a:avLst/>
          </a:prstGeom>
          <a:solidFill>
            <a:srgbClr val="C4C8CC"/>
          </a:solidFill>
          <a:ln/>
        </p:spPr>
        <p:txBody>
          <a:bodyPr/>
          <a:lstStyle/>
          <a:p>
            <a:endParaRPr/>
          </a:p>
        </p:txBody>
      </p:sp>
      <p:sp>
        <p:nvSpPr>
          <p:cNvPr id="54" name="Bar segment"/>
          <p:cNvSpPr/>
          <p:nvPr/>
        </p:nvSpPr>
        <p:spPr>
          <a:xfrm>
            <a:off x="6919402" y="4487164"/>
            <a:ext cx="1858838" cy="305816"/>
          </a:xfrm>
          <a:prstGeom prst="rect">
            <a:avLst/>
          </a:prstGeom>
          <a:solidFill>
            <a:srgbClr val="9CC3BF"/>
          </a:solidFill>
          <a:ln/>
        </p:spPr>
        <p:txBody>
          <a:bodyPr/>
          <a:lstStyle/>
          <a:p>
            <a:endParaRPr/>
          </a:p>
        </p:txBody>
      </p:sp>
      <p:sp>
        <p:nvSpPr>
          <p:cNvPr id="55" name="Segment value"/>
          <p:cNvSpPr txBox="1"/>
          <p:nvPr/>
        </p:nvSpPr>
        <p:spPr>
          <a:xfrm>
            <a:off x="6919402" y="4487164"/>
            <a:ext cx="1858838" cy="305816"/>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31</a:t>
            </a:r>
            <a:endParaRPr lang="en-US" sz="1100" dirty="0"/>
          </a:p>
        </p:txBody>
      </p:sp>
      <p:sp>
        <p:nvSpPr>
          <p:cNvPr id="56" name="Value"/>
          <p:cNvSpPr txBox="1"/>
          <p:nvPr/>
        </p:nvSpPr>
        <p:spPr>
          <a:xfrm>
            <a:off x="8915400" y="4421632"/>
            <a:ext cx="1371600" cy="43688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43%</a:t>
            </a:r>
            <a:endParaRPr lang="en-US" sz="1200" dirty="0"/>
          </a:p>
        </p:txBody>
      </p:sp>
      <p:sp>
        <p:nvSpPr>
          <p:cNvPr id="58" name="Label"/>
          <p:cNvSpPr txBox="1"/>
          <p:nvPr/>
        </p:nvSpPr>
        <p:spPr>
          <a:xfrm>
            <a:off x="548640" y="4858512"/>
            <a:ext cx="2194560" cy="4368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North, urban</a:t>
            </a:r>
            <a:endParaRPr lang="en-US" sz="1200" dirty="0"/>
          </a:p>
        </p:txBody>
      </p:sp>
      <p:sp>
        <p:nvSpPr>
          <p:cNvPr id="59" name="Bar segment"/>
          <p:cNvSpPr/>
          <p:nvPr/>
        </p:nvSpPr>
        <p:spPr>
          <a:xfrm>
            <a:off x="2834640" y="4924044"/>
            <a:ext cx="3773571" cy="305816"/>
          </a:xfrm>
          <a:prstGeom prst="rect">
            <a:avLst/>
          </a:prstGeom>
          <a:solidFill>
            <a:srgbClr val="145C5A"/>
          </a:solidFill>
          <a:ln/>
        </p:spPr>
        <p:txBody>
          <a:bodyPr/>
          <a:lstStyle/>
          <a:p>
            <a:endParaRPr/>
          </a:p>
        </p:txBody>
      </p:sp>
      <p:sp>
        <p:nvSpPr>
          <p:cNvPr id="60" name="Segment value"/>
          <p:cNvSpPr txBox="1"/>
          <p:nvPr/>
        </p:nvSpPr>
        <p:spPr>
          <a:xfrm>
            <a:off x="2834640" y="4924044"/>
            <a:ext cx="3773571" cy="305816"/>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63</a:t>
            </a:r>
            <a:endParaRPr lang="en-US" sz="1100" dirty="0"/>
          </a:p>
        </p:txBody>
      </p:sp>
      <p:sp>
        <p:nvSpPr>
          <p:cNvPr id="61" name="Bar segment"/>
          <p:cNvSpPr/>
          <p:nvPr/>
        </p:nvSpPr>
        <p:spPr>
          <a:xfrm>
            <a:off x="6608211" y="4924044"/>
            <a:ext cx="162761" cy="305816"/>
          </a:xfrm>
          <a:prstGeom prst="rect">
            <a:avLst/>
          </a:prstGeom>
          <a:solidFill>
            <a:srgbClr val="C4C8CC"/>
          </a:solidFill>
          <a:ln/>
        </p:spPr>
        <p:txBody>
          <a:bodyPr/>
          <a:lstStyle/>
          <a:p>
            <a:endParaRPr/>
          </a:p>
        </p:txBody>
      </p:sp>
      <p:sp>
        <p:nvSpPr>
          <p:cNvPr id="62" name="Bar segment"/>
          <p:cNvSpPr/>
          <p:nvPr/>
        </p:nvSpPr>
        <p:spPr>
          <a:xfrm>
            <a:off x="6770972" y="4924044"/>
            <a:ext cx="2007268" cy="305816"/>
          </a:xfrm>
          <a:prstGeom prst="rect">
            <a:avLst/>
          </a:prstGeom>
          <a:solidFill>
            <a:srgbClr val="9CC3BF"/>
          </a:solidFill>
          <a:ln/>
        </p:spPr>
        <p:txBody>
          <a:bodyPr/>
          <a:lstStyle/>
          <a:p>
            <a:endParaRPr/>
          </a:p>
        </p:txBody>
      </p:sp>
      <p:sp>
        <p:nvSpPr>
          <p:cNvPr id="63" name="Segment value"/>
          <p:cNvSpPr txBox="1"/>
          <p:nvPr/>
        </p:nvSpPr>
        <p:spPr>
          <a:xfrm>
            <a:off x="6770972" y="4924044"/>
            <a:ext cx="2007268" cy="305816"/>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34</a:t>
            </a:r>
            <a:endParaRPr lang="en-US" sz="1100" dirty="0"/>
          </a:p>
        </p:txBody>
      </p:sp>
      <p:sp>
        <p:nvSpPr>
          <p:cNvPr id="64" name="Value"/>
          <p:cNvSpPr txBox="1"/>
          <p:nvPr/>
        </p:nvSpPr>
        <p:spPr>
          <a:xfrm>
            <a:off x="8915400" y="4858512"/>
            <a:ext cx="1371600" cy="43688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26%</a:t>
            </a:r>
            <a:endParaRPr lang="en-US" sz="1200" dirty="0"/>
          </a:p>
        </p:txBody>
      </p:sp>
      <p:sp>
        <p:nvSpPr>
          <p:cNvPr id="66" name="Label"/>
          <p:cNvSpPr txBox="1"/>
          <p:nvPr/>
        </p:nvSpPr>
        <p:spPr>
          <a:xfrm>
            <a:off x="548640" y="5295392"/>
            <a:ext cx="2194560" cy="4368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North, rural</a:t>
            </a:r>
            <a:endParaRPr lang="en-US" sz="1200" dirty="0"/>
          </a:p>
        </p:txBody>
      </p:sp>
      <p:sp>
        <p:nvSpPr>
          <p:cNvPr id="67" name="Bar segment"/>
          <p:cNvSpPr/>
          <p:nvPr/>
        </p:nvSpPr>
        <p:spPr>
          <a:xfrm>
            <a:off x="2834640" y="5360924"/>
            <a:ext cx="4363745" cy="305816"/>
          </a:xfrm>
          <a:prstGeom prst="rect">
            <a:avLst/>
          </a:prstGeom>
          <a:solidFill>
            <a:srgbClr val="145C5A"/>
          </a:solidFill>
          <a:ln/>
        </p:spPr>
        <p:txBody>
          <a:bodyPr/>
          <a:lstStyle/>
          <a:p>
            <a:endParaRPr/>
          </a:p>
        </p:txBody>
      </p:sp>
      <p:sp>
        <p:nvSpPr>
          <p:cNvPr id="68" name="Segment value"/>
          <p:cNvSpPr txBox="1"/>
          <p:nvPr/>
        </p:nvSpPr>
        <p:spPr>
          <a:xfrm>
            <a:off x="2834640" y="5360924"/>
            <a:ext cx="4363745" cy="305816"/>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73</a:t>
            </a:r>
            <a:endParaRPr lang="en-US" sz="1100" dirty="0"/>
          </a:p>
        </p:txBody>
      </p:sp>
      <p:sp>
        <p:nvSpPr>
          <p:cNvPr id="69" name="Bar segment"/>
          <p:cNvSpPr/>
          <p:nvPr/>
        </p:nvSpPr>
        <p:spPr>
          <a:xfrm>
            <a:off x="7198385" y="5360924"/>
            <a:ext cx="159904" cy="305816"/>
          </a:xfrm>
          <a:prstGeom prst="rect">
            <a:avLst/>
          </a:prstGeom>
          <a:solidFill>
            <a:srgbClr val="C4C8CC"/>
          </a:solidFill>
          <a:ln/>
        </p:spPr>
        <p:txBody>
          <a:bodyPr/>
          <a:lstStyle/>
          <a:p>
            <a:endParaRPr/>
          </a:p>
        </p:txBody>
      </p:sp>
      <p:sp>
        <p:nvSpPr>
          <p:cNvPr id="70" name="Bar segment"/>
          <p:cNvSpPr/>
          <p:nvPr/>
        </p:nvSpPr>
        <p:spPr>
          <a:xfrm>
            <a:off x="7358289" y="5360924"/>
            <a:ext cx="1419951" cy="305816"/>
          </a:xfrm>
          <a:prstGeom prst="rect">
            <a:avLst/>
          </a:prstGeom>
          <a:solidFill>
            <a:srgbClr val="9CC3BF"/>
          </a:solidFill>
          <a:ln/>
        </p:spPr>
        <p:txBody>
          <a:bodyPr/>
          <a:lstStyle/>
          <a:p>
            <a:endParaRPr/>
          </a:p>
        </p:txBody>
      </p:sp>
      <p:sp>
        <p:nvSpPr>
          <p:cNvPr id="71" name="Segment value"/>
          <p:cNvSpPr txBox="1"/>
          <p:nvPr/>
        </p:nvSpPr>
        <p:spPr>
          <a:xfrm>
            <a:off x="7358289" y="5360924"/>
            <a:ext cx="1419951" cy="305816"/>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24</a:t>
            </a:r>
            <a:endParaRPr lang="en-US" sz="1100" dirty="0"/>
          </a:p>
        </p:txBody>
      </p:sp>
      <p:sp>
        <p:nvSpPr>
          <p:cNvPr id="72" name="Value"/>
          <p:cNvSpPr txBox="1"/>
          <p:nvPr/>
        </p:nvSpPr>
        <p:spPr>
          <a:xfrm>
            <a:off x="8915400" y="5295392"/>
            <a:ext cx="1371600" cy="43688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23%</a:t>
            </a:r>
            <a:endParaRPr lang="en-US" sz="1200" dirty="0"/>
          </a:p>
        </p:txBody>
      </p:sp>
      <p:sp>
        <p:nvSpPr>
          <p:cNvPr id="74" name="Half line"/>
          <p:cNvSpPr/>
          <p:nvPr/>
        </p:nvSpPr>
        <p:spPr>
          <a:xfrm>
            <a:off x="5806440" y="2026920"/>
            <a:ext cx="91" cy="3723640"/>
          </a:xfrm>
          <a:prstGeom prst="line">
            <a:avLst/>
          </a:prstGeom>
          <a:noFill/>
          <a:ln w="15875">
            <a:solidFill>
              <a:srgbClr val="FFFFFF"/>
            </a:solidFill>
            <a:prstDash val="dash"/>
          </a:ln>
        </p:spPr>
        <p:txBody>
          <a:bodyPr/>
          <a:lstStyle/>
          <a:p>
            <a:endParaRPr/>
          </a:p>
        </p:txBody>
      </p:sp>
      <p:sp>
        <p:nvSpPr>
          <p:cNvPr id="75" name="Note"/>
          <p:cNvSpPr txBox="1"/>
          <p:nvPr/>
        </p:nvSpPr>
        <p:spPr>
          <a:xfrm>
            <a:off x="548640" y="5869432"/>
            <a:ext cx="10972800" cy="457200"/>
          </a:xfrm>
          <a:prstGeom prst="rect">
            <a:avLst/>
          </a:prstGeom>
          <a:noFill/>
          <a:ln/>
        </p:spPr>
        <p:txBody>
          <a:bodyPr wrap="square" lIns="0" tIns="0" rIns="0" bIns="0" rtlCol="0" anchor="t"/>
          <a:lstStyle/>
          <a:p>
            <a:pPr marL="0" indent="0" algn="l">
              <a:buNone/>
            </a:pPr>
            <a:r>
              <a:rPr lang="en-US" sz="1100" dirty="0">
                <a:solidFill>
                  <a:srgbClr val="666B73"/>
                </a:solidFill>
                <a:latin typeface="Arial" pitchFamily="34" charset="0"/>
                <a:ea typeface="Arial" pitchFamily="34" charset="-122"/>
                <a:cs typeface="Arial" pitchFamily="34" charset="-120"/>
              </a:rPr>
              <a:t>Urban means a polling unit in Ilorin or one of the larger towns. Rural is everywhere else.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Vote by education</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Danladi does best among voters with little or no schooling (69% to 72% for no formal, Quranic-only and primary schooling). He does worst among graduates of a university or polytechnic, who back him 51% to 46%. They are also the most likely to be undecided.</a:t>
            </a:r>
            <a:endParaRPr lang="en-US" sz="1400" dirty="0"/>
          </a:p>
        </p:txBody>
      </p:sp>
      <p:sp>
        <p:nvSpPr>
          <p:cNvPr id="6" name="Chart title"/>
          <p:cNvSpPr txBox="1"/>
          <p:nvPr/>
        </p:nvSpPr>
        <p:spPr>
          <a:xfrm>
            <a:off x="548640" y="1688592"/>
            <a:ext cx="54864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Among decided voters, %</a:t>
            </a:r>
            <a:endParaRPr lang="en-US" sz="1200" dirty="0"/>
          </a:p>
        </p:txBody>
      </p:sp>
      <p:sp>
        <p:nvSpPr>
          <p:cNvPr id="7" name="Key"/>
          <p:cNvSpPr txBox="1"/>
          <p:nvPr/>
        </p:nvSpPr>
        <p:spPr>
          <a:xfrm>
            <a:off x="2560320" y="168859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Danladi, APC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Other candidates      </a:t>
            </a:r>
            <a:r>
              <a:rPr lang="en-US" sz="1300" dirty="0">
                <a:solidFill>
                  <a:srgbClr val="9CC3BF"/>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Kawu, PDP      </a:t>
            </a:r>
            <a:endParaRPr lang="en-US" sz="1300" dirty="0"/>
          </a:p>
        </p:txBody>
      </p:sp>
      <p:sp>
        <p:nvSpPr>
          <p:cNvPr id="8" name="Column title"/>
          <p:cNvSpPr txBox="1"/>
          <p:nvPr/>
        </p:nvSpPr>
        <p:spPr>
          <a:xfrm>
            <a:off x="8915400" y="1688592"/>
            <a:ext cx="1371600" cy="274320"/>
          </a:xfrm>
          <a:prstGeom prst="rect">
            <a:avLst/>
          </a:prstGeom>
          <a:noFill/>
          <a:ln/>
        </p:spPr>
        <p:txBody>
          <a:bodyPr wrap="square" lIns="0" tIns="0" rIns="0" bIns="0" rtlCol="0" anchor="t"/>
          <a:lstStyle/>
          <a:p>
            <a:pPr marL="0" indent="0" algn="r">
              <a:buNone/>
            </a:pPr>
            <a:r>
              <a:rPr lang="en-US" sz="1100" b="1" dirty="0">
                <a:solidFill>
                  <a:srgbClr val="666B73"/>
                </a:solidFill>
                <a:latin typeface="Arial" pitchFamily="34" charset="0"/>
                <a:ea typeface="Arial" pitchFamily="34" charset="-122"/>
                <a:cs typeface="Arial" pitchFamily="34" charset="-120"/>
              </a:rPr>
              <a:t>Not decided</a:t>
            </a:r>
            <a:endParaRPr lang="en-US" sz="1100" dirty="0"/>
          </a:p>
        </p:txBody>
      </p:sp>
      <p:sp>
        <p:nvSpPr>
          <p:cNvPr id="10" name="Label"/>
          <p:cNvSpPr txBox="1"/>
          <p:nvPr/>
        </p:nvSpPr>
        <p:spPr>
          <a:xfrm>
            <a:off x="548640" y="20726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No formal schooling</a:t>
            </a:r>
            <a:endParaRPr lang="en-US" sz="1200" dirty="0"/>
          </a:p>
        </p:txBody>
      </p:sp>
      <p:sp>
        <p:nvSpPr>
          <p:cNvPr id="11" name="Bar segment"/>
          <p:cNvSpPr/>
          <p:nvPr/>
        </p:nvSpPr>
        <p:spPr>
          <a:xfrm>
            <a:off x="2834640" y="2141220"/>
            <a:ext cx="4169414" cy="320040"/>
          </a:xfrm>
          <a:prstGeom prst="rect">
            <a:avLst/>
          </a:prstGeom>
          <a:solidFill>
            <a:srgbClr val="145C5A"/>
          </a:solidFill>
          <a:ln/>
        </p:spPr>
        <p:txBody>
          <a:bodyPr/>
          <a:lstStyle/>
          <a:p>
            <a:endParaRPr/>
          </a:p>
        </p:txBody>
      </p:sp>
      <p:sp>
        <p:nvSpPr>
          <p:cNvPr id="12" name="Segment value"/>
          <p:cNvSpPr txBox="1"/>
          <p:nvPr/>
        </p:nvSpPr>
        <p:spPr>
          <a:xfrm>
            <a:off x="2834640" y="2141220"/>
            <a:ext cx="4169414"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70</a:t>
            </a:r>
            <a:endParaRPr lang="en-US" sz="1100" dirty="0"/>
          </a:p>
        </p:txBody>
      </p:sp>
      <p:sp>
        <p:nvSpPr>
          <p:cNvPr id="13" name="Bar segment"/>
          <p:cNvSpPr/>
          <p:nvPr/>
        </p:nvSpPr>
        <p:spPr>
          <a:xfrm>
            <a:off x="7004054" y="2141220"/>
            <a:ext cx="170531" cy="320040"/>
          </a:xfrm>
          <a:prstGeom prst="rect">
            <a:avLst/>
          </a:prstGeom>
          <a:solidFill>
            <a:srgbClr val="C4C8CC"/>
          </a:solidFill>
          <a:ln/>
        </p:spPr>
        <p:txBody>
          <a:bodyPr/>
          <a:lstStyle/>
          <a:p>
            <a:endParaRPr/>
          </a:p>
        </p:txBody>
      </p:sp>
      <p:sp>
        <p:nvSpPr>
          <p:cNvPr id="14" name="Bar segment"/>
          <p:cNvSpPr/>
          <p:nvPr/>
        </p:nvSpPr>
        <p:spPr>
          <a:xfrm>
            <a:off x="7174585" y="2141220"/>
            <a:ext cx="1603655" cy="320040"/>
          </a:xfrm>
          <a:prstGeom prst="rect">
            <a:avLst/>
          </a:prstGeom>
          <a:solidFill>
            <a:srgbClr val="9CC3BF"/>
          </a:solidFill>
          <a:ln/>
        </p:spPr>
        <p:txBody>
          <a:bodyPr/>
          <a:lstStyle/>
          <a:p>
            <a:endParaRPr/>
          </a:p>
        </p:txBody>
      </p:sp>
      <p:sp>
        <p:nvSpPr>
          <p:cNvPr id="15" name="Segment value"/>
          <p:cNvSpPr txBox="1"/>
          <p:nvPr/>
        </p:nvSpPr>
        <p:spPr>
          <a:xfrm>
            <a:off x="7174585" y="2141220"/>
            <a:ext cx="1603655"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27</a:t>
            </a:r>
            <a:endParaRPr lang="en-US" sz="1100" dirty="0"/>
          </a:p>
        </p:txBody>
      </p:sp>
      <p:sp>
        <p:nvSpPr>
          <p:cNvPr id="16" name="Value"/>
          <p:cNvSpPr txBox="1"/>
          <p:nvPr/>
        </p:nvSpPr>
        <p:spPr>
          <a:xfrm>
            <a:off x="8915400" y="20726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26%</a:t>
            </a:r>
            <a:endParaRPr lang="en-US" sz="1200" dirty="0"/>
          </a:p>
        </p:txBody>
      </p:sp>
      <p:sp>
        <p:nvSpPr>
          <p:cNvPr id="18" name="Label"/>
          <p:cNvSpPr txBox="1"/>
          <p:nvPr/>
        </p:nvSpPr>
        <p:spPr>
          <a:xfrm>
            <a:off x="548640" y="25298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Quranic or Islamic only</a:t>
            </a:r>
            <a:endParaRPr lang="en-US" sz="1200" dirty="0"/>
          </a:p>
        </p:txBody>
      </p:sp>
      <p:sp>
        <p:nvSpPr>
          <p:cNvPr id="19" name="Bar segment"/>
          <p:cNvSpPr/>
          <p:nvPr/>
        </p:nvSpPr>
        <p:spPr>
          <a:xfrm>
            <a:off x="2834640" y="2598420"/>
            <a:ext cx="4266519" cy="320040"/>
          </a:xfrm>
          <a:prstGeom prst="rect">
            <a:avLst/>
          </a:prstGeom>
          <a:solidFill>
            <a:srgbClr val="145C5A"/>
          </a:solidFill>
          <a:ln/>
        </p:spPr>
        <p:txBody>
          <a:bodyPr/>
          <a:lstStyle/>
          <a:p>
            <a:endParaRPr/>
          </a:p>
        </p:txBody>
      </p:sp>
      <p:sp>
        <p:nvSpPr>
          <p:cNvPr id="20" name="Segment value"/>
          <p:cNvSpPr txBox="1"/>
          <p:nvPr/>
        </p:nvSpPr>
        <p:spPr>
          <a:xfrm>
            <a:off x="2834640" y="2598420"/>
            <a:ext cx="4266519"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72</a:t>
            </a:r>
            <a:endParaRPr lang="en-US" sz="1100" dirty="0"/>
          </a:p>
        </p:txBody>
      </p:sp>
      <p:sp>
        <p:nvSpPr>
          <p:cNvPr id="21" name="Bar segment"/>
          <p:cNvSpPr/>
          <p:nvPr/>
        </p:nvSpPr>
        <p:spPr>
          <a:xfrm>
            <a:off x="7101159" y="2598420"/>
            <a:ext cx="207497" cy="320040"/>
          </a:xfrm>
          <a:prstGeom prst="rect">
            <a:avLst/>
          </a:prstGeom>
          <a:solidFill>
            <a:srgbClr val="C4C8CC"/>
          </a:solidFill>
          <a:ln/>
        </p:spPr>
        <p:txBody>
          <a:bodyPr/>
          <a:lstStyle/>
          <a:p>
            <a:endParaRPr/>
          </a:p>
        </p:txBody>
      </p:sp>
      <p:sp>
        <p:nvSpPr>
          <p:cNvPr id="22" name="Bar segment"/>
          <p:cNvSpPr/>
          <p:nvPr/>
        </p:nvSpPr>
        <p:spPr>
          <a:xfrm>
            <a:off x="7308656" y="2598420"/>
            <a:ext cx="1469584" cy="320040"/>
          </a:xfrm>
          <a:prstGeom prst="rect">
            <a:avLst/>
          </a:prstGeom>
          <a:solidFill>
            <a:srgbClr val="9CC3BF"/>
          </a:solidFill>
          <a:ln/>
        </p:spPr>
        <p:txBody>
          <a:bodyPr/>
          <a:lstStyle/>
          <a:p>
            <a:endParaRPr/>
          </a:p>
        </p:txBody>
      </p:sp>
      <p:sp>
        <p:nvSpPr>
          <p:cNvPr id="23" name="Segment value"/>
          <p:cNvSpPr txBox="1"/>
          <p:nvPr/>
        </p:nvSpPr>
        <p:spPr>
          <a:xfrm>
            <a:off x="7308656" y="2598420"/>
            <a:ext cx="1469584"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25</a:t>
            </a:r>
            <a:endParaRPr lang="en-US" sz="1100" dirty="0"/>
          </a:p>
        </p:txBody>
      </p:sp>
      <p:sp>
        <p:nvSpPr>
          <p:cNvPr id="24" name="Value"/>
          <p:cNvSpPr txBox="1"/>
          <p:nvPr/>
        </p:nvSpPr>
        <p:spPr>
          <a:xfrm>
            <a:off x="8915400" y="25298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27%</a:t>
            </a:r>
            <a:endParaRPr lang="en-US" sz="1200" dirty="0"/>
          </a:p>
        </p:txBody>
      </p:sp>
      <p:sp>
        <p:nvSpPr>
          <p:cNvPr id="26" name="Label"/>
          <p:cNvSpPr txBox="1"/>
          <p:nvPr/>
        </p:nvSpPr>
        <p:spPr>
          <a:xfrm>
            <a:off x="548640" y="29870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Primary</a:t>
            </a:r>
            <a:endParaRPr lang="en-US" sz="1200" dirty="0"/>
          </a:p>
        </p:txBody>
      </p:sp>
      <p:sp>
        <p:nvSpPr>
          <p:cNvPr id="27" name="Bar segment"/>
          <p:cNvSpPr/>
          <p:nvPr/>
        </p:nvSpPr>
        <p:spPr>
          <a:xfrm>
            <a:off x="2834640" y="3055620"/>
            <a:ext cx="4089678" cy="320040"/>
          </a:xfrm>
          <a:prstGeom prst="rect">
            <a:avLst/>
          </a:prstGeom>
          <a:solidFill>
            <a:srgbClr val="145C5A"/>
          </a:solidFill>
          <a:ln/>
        </p:spPr>
        <p:txBody>
          <a:bodyPr/>
          <a:lstStyle/>
          <a:p>
            <a:endParaRPr/>
          </a:p>
        </p:txBody>
      </p:sp>
      <p:sp>
        <p:nvSpPr>
          <p:cNvPr id="28" name="Segment value"/>
          <p:cNvSpPr txBox="1"/>
          <p:nvPr/>
        </p:nvSpPr>
        <p:spPr>
          <a:xfrm>
            <a:off x="2834640" y="3055620"/>
            <a:ext cx="4089678"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69</a:t>
            </a:r>
            <a:endParaRPr lang="en-US" sz="1100" dirty="0"/>
          </a:p>
        </p:txBody>
      </p:sp>
      <p:sp>
        <p:nvSpPr>
          <p:cNvPr id="29" name="Bar segment"/>
          <p:cNvSpPr/>
          <p:nvPr/>
        </p:nvSpPr>
        <p:spPr>
          <a:xfrm>
            <a:off x="6924318" y="3055620"/>
            <a:ext cx="175022" cy="320040"/>
          </a:xfrm>
          <a:prstGeom prst="rect">
            <a:avLst/>
          </a:prstGeom>
          <a:solidFill>
            <a:srgbClr val="C4C8CC"/>
          </a:solidFill>
          <a:ln/>
        </p:spPr>
        <p:txBody>
          <a:bodyPr/>
          <a:lstStyle/>
          <a:p>
            <a:endParaRPr/>
          </a:p>
        </p:txBody>
      </p:sp>
      <p:sp>
        <p:nvSpPr>
          <p:cNvPr id="30" name="Bar segment"/>
          <p:cNvSpPr/>
          <p:nvPr/>
        </p:nvSpPr>
        <p:spPr>
          <a:xfrm>
            <a:off x="7099340" y="3055620"/>
            <a:ext cx="1678900" cy="320040"/>
          </a:xfrm>
          <a:prstGeom prst="rect">
            <a:avLst/>
          </a:prstGeom>
          <a:solidFill>
            <a:srgbClr val="9CC3BF"/>
          </a:solidFill>
          <a:ln/>
        </p:spPr>
        <p:txBody>
          <a:bodyPr/>
          <a:lstStyle/>
          <a:p>
            <a:endParaRPr/>
          </a:p>
        </p:txBody>
      </p:sp>
      <p:sp>
        <p:nvSpPr>
          <p:cNvPr id="31" name="Segment value"/>
          <p:cNvSpPr txBox="1"/>
          <p:nvPr/>
        </p:nvSpPr>
        <p:spPr>
          <a:xfrm>
            <a:off x="7099340" y="3055620"/>
            <a:ext cx="1678900"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28</a:t>
            </a:r>
            <a:endParaRPr lang="en-US" sz="1100" dirty="0"/>
          </a:p>
        </p:txBody>
      </p:sp>
      <p:sp>
        <p:nvSpPr>
          <p:cNvPr id="32" name="Value"/>
          <p:cNvSpPr txBox="1"/>
          <p:nvPr/>
        </p:nvSpPr>
        <p:spPr>
          <a:xfrm>
            <a:off x="8915400" y="29870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31%</a:t>
            </a:r>
            <a:endParaRPr lang="en-US" sz="1200" dirty="0"/>
          </a:p>
        </p:txBody>
      </p:sp>
      <p:sp>
        <p:nvSpPr>
          <p:cNvPr id="34" name="Label"/>
          <p:cNvSpPr txBox="1"/>
          <p:nvPr/>
        </p:nvSpPr>
        <p:spPr>
          <a:xfrm>
            <a:off x="548640" y="34442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Secondary</a:t>
            </a:r>
            <a:endParaRPr lang="en-US" sz="1200" dirty="0"/>
          </a:p>
        </p:txBody>
      </p:sp>
      <p:sp>
        <p:nvSpPr>
          <p:cNvPr id="35" name="Bar segment"/>
          <p:cNvSpPr/>
          <p:nvPr/>
        </p:nvSpPr>
        <p:spPr>
          <a:xfrm>
            <a:off x="2834640" y="3512820"/>
            <a:ext cx="3587064" cy="320040"/>
          </a:xfrm>
          <a:prstGeom prst="rect">
            <a:avLst/>
          </a:prstGeom>
          <a:solidFill>
            <a:srgbClr val="145C5A"/>
          </a:solidFill>
          <a:ln/>
        </p:spPr>
        <p:txBody>
          <a:bodyPr/>
          <a:lstStyle/>
          <a:p>
            <a:endParaRPr/>
          </a:p>
        </p:txBody>
      </p:sp>
      <p:sp>
        <p:nvSpPr>
          <p:cNvPr id="36" name="Segment value"/>
          <p:cNvSpPr txBox="1"/>
          <p:nvPr/>
        </p:nvSpPr>
        <p:spPr>
          <a:xfrm>
            <a:off x="2834640" y="3512820"/>
            <a:ext cx="3587064"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60</a:t>
            </a:r>
            <a:endParaRPr lang="en-US" sz="1100" dirty="0"/>
          </a:p>
        </p:txBody>
      </p:sp>
      <p:sp>
        <p:nvSpPr>
          <p:cNvPr id="37" name="Bar segment"/>
          <p:cNvSpPr/>
          <p:nvPr/>
        </p:nvSpPr>
        <p:spPr>
          <a:xfrm>
            <a:off x="6421704" y="3512820"/>
            <a:ext cx="161286" cy="320040"/>
          </a:xfrm>
          <a:prstGeom prst="rect">
            <a:avLst/>
          </a:prstGeom>
          <a:solidFill>
            <a:srgbClr val="C4C8CC"/>
          </a:solidFill>
          <a:ln/>
        </p:spPr>
        <p:txBody>
          <a:bodyPr/>
          <a:lstStyle/>
          <a:p>
            <a:endParaRPr/>
          </a:p>
        </p:txBody>
      </p:sp>
      <p:sp>
        <p:nvSpPr>
          <p:cNvPr id="38" name="Bar segment"/>
          <p:cNvSpPr/>
          <p:nvPr/>
        </p:nvSpPr>
        <p:spPr>
          <a:xfrm>
            <a:off x="6582989" y="3512820"/>
            <a:ext cx="2195251" cy="320040"/>
          </a:xfrm>
          <a:prstGeom prst="rect">
            <a:avLst/>
          </a:prstGeom>
          <a:solidFill>
            <a:srgbClr val="9CC3BF"/>
          </a:solidFill>
          <a:ln/>
        </p:spPr>
        <p:txBody>
          <a:bodyPr/>
          <a:lstStyle/>
          <a:p>
            <a:endParaRPr/>
          </a:p>
        </p:txBody>
      </p:sp>
      <p:sp>
        <p:nvSpPr>
          <p:cNvPr id="39" name="Segment value"/>
          <p:cNvSpPr txBox="1"/>
          <p:nvPr/>
        </p:nvSpPr>
        <p:spPr>
          <a:xfrm>
            <a:off x="6582989" y="3512820"/>
            <a:ext cx="2195251"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37</a:t>
            </a:r>
            <a:endParaRPr lang="en-US" sz="1100" dirty="0"/>
          </a:p>
        </p:txBody>
      </p:sp>
      <p:sp>
        <p:nvSpPr>
          <p:cNvPr id="40" name="Value"/>
          <p:cNvSpPr txBox="1"/>
          <p:nvPr/>
        </p:nvSpPr>
        <p:spPr>
          <a:xfrm>
            <a:off x="8915400" y="34442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32%</a:t>
            </a:r>
            <a:endParaRPr lang="en-US" sz="1200" dirty="0"/>
          </a:p>
        </p:txBody>
      </p:sp>
      <p:sp>
        <p:nvSpPr>
          <p:cNvPr id="42" name="Label"/>
          <p:cNvSpPr txBox="1"/>
          <p:nvPr/>
        </p:nvSpPr>
        <p:spPr>
          <a:xfrm>
            <a:off x="548640" y="39014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Tertiary</a:t>
            </a:r>
            <a:endParaRPr lang="en-US" sz="1200" dirty="0"/>
          </a:p>
        </p:txBody>
      </p:sp>
      <p:sp>
        <p:nvSpPr>
          <p:cNvPr id="43" name="Bar segment"/>
          <p:cNvSpPr/>
          <p:nvPr/>
        </p:nvSpPr>
        <p:spPr>
          <a:xfrm>
            <a:off x="2834640" y="3970020"/>
            <a:ext cx="3035087" cy="320040"/>
          </a:xfrm>
          <a:prstGeom prst="rect">
            <a:avLst/>
          </a:prstGeom>
          <a:solidFill>
            <a:srgbClr val="145C5A"/>
          </a:solidFill>
          <a:ln/>
        </p:spPr>
        <p:txBody>
          <a:bodyPr/>
          <a:lstStyle/>
          <a:p>
            <a:endParaRPr/>
          </a:p>
        </p:txBody>
      </p:sp>
      <p:sp>
        <p:nvSpPr>
          <p:cNvPr id="44" name="Segment value"/>
          <p:cNvSpPr txBox="1"/>
          <p:nvPr/>
        </p:nvSpPr>
        <p:spPr>
          <a:xfrm>
            <a:off x="2834640" y="3970020"/>
            <a:ext cx="3035087"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51</a:t>
            </a:r>
            <a:endParaRPr lang="en-US" sz="1100" dirty="0"/>
          </a:p>
        </p:txBody>
      </p:sp>
      <p:sp>
        <p:nvSpPr>
          <p:cNvPr id="45" name="Bar segment"/>
          <p:cNvSpPr/>
          <p:nvPr/>
        </p:nvSpPr>
        <p:spPr>
          <a:xfrm>
            <a:off x="5869727" y="3970020"/>
            <a:ext cx="167780" cy="320040"/>
          </a:xfrm>
          <a:prstGeom prst="rect">
            <a:avLst/>
          </a:prstGeom>
          <a:solidFill>
            <a:srgbClr val="C4C8CC"/>
          </a:solidFill>
          <a:ln/>
        </p:spPr>
        <p:txBody>
          <a:bodyPr/>
          <a:lstStyle/>
          <a:p>
            <a:endParaRPr/>
          </a:p>
        </p:txBody>
      </p:sp>
      <p:sp>
        <p:nvSpPr>
          <p:cNvPr id="46" name="Bar segment"/>
          <p:cNvSpPr/>
          <p:nvPr/>
        </p:nvSpPr>
        <p:spPr>
          <a:xfrm>
            <a:off x="6037507" y="3970020"/>
            <a:ext cx="2740733" cy="320040"/>
          </a:xfrm>
          <a:prstGeom prst="rect">
            <a:avLst/>
          </a:prstGeom>
          <a:solidFill>
            <a:srgbClr val="9CC3BF"/>
          </a:solidFill>
          <a:ln/>
        </p:spPr>
        <p:txBody>
          <a:bodyPr/>
          <a:lstStyle/>
          <a:p>
            <a:endParaRPr/>
          </a:p>
        </p:txBody>
      </p:sp>
      <p:sp>
        <p:nvSpPr>
          <p:cNvPr id="47" name="Segment value"/>
          <p:cNvSpPr txBox="1"/>
          <p:nvPr/>
        </p:nvSpPr>
        <p:spPr>
          <a:xfrm>
            <a:off x="6037507" y="3970020"/>
            <a:ext cx="2740733"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46</a:t>
            </a:r>
            <a:endParaRPr lang="en-US" sz="1100" dirty="0"/>
          </a:p>
        </p:txBody>
      </p:sp>
      <p:sp>
        <p:nvSpPr>
          <p:cNvPr id="48" name="Value"/>
          <p:cNvSpPr txBox="1"/>
          <p:nvPr/>
        </p:nvSpPr>
        <p:spPr>
          <a:xfrm>
            <a:off x="8915400" y="39014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35%</a:t>
            </a:r>
            <a:endParaRPr lang="en-US" sz="1200" dirty="0"/>
          </a:p>
        </p:txBody>
      </p:sp>
      <p:sp>
        <p:nvSpPr>
          <p:cNvPr id="50" name="Half line"/>
          <p:cNvSpPr/>
          <p:nvPr/>
        </p:nvSpPr>
        <p:spPr>
          <a:xfrm>
            <a:off x="5806440" y="2026920"/>
            <a:ext cx="91" cy="2350008"/>
          </a:xfrm>
          <a:prstGeom prst="line">
            <a:avLst/>
          </a:prstGeom>
          <a:noFill/>
          <a:ln w="15875">
            <a:solidFill>
              <a:srgbClr val="FFFFFF"/>
            </a:solidFill>
            <a:prstDash val="dash"/>
          </a:ln>
        </p:spPr>
        <p:txBody>
          <a:bodyPr/>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Vote by occupation</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Farmers back Danladi most strongly (73%). Private sector employees are too close to call (49% to 48%). Students are the most undecided (41%).</a:t>
            </a:r>
            <a:endParaRPr lang="en-US" sz="1400" dirty="0"/>
          </a:p>
        </p:txBody>
      </p:sp>
      <p:sp>
        <p:nvSpPr>
          <p:cNvPr id="4" name="Chart title"/>
          <p:cNvSpPr txBox="1"/>
          <p:nvPr/>
        </p:nvSpPr>
        <p:spPr>
          <a:xfrm>
            <a:off x="548640" y="1688592"/>
            <a:ext cx="54864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Among decided voters, %</a:t>
            </a:r>
            <a:endParaRPr lang="en-US" sz="1200" dirty="0"/>
          </a:p>
        </p:txBody>
      </p:sp>
      <p:sp>
        <p:nvSpPr>
          <p:cNvPr id="5" name="Key"/>
          <p:cNvSpPr txBox="1"/>
          <p:nvPr/>
        </p:nvSpPr>
        <p:spPr>
          <a:xfrm>
            <a:off x="2560320" y="168859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Danladi, APC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Other candidates      </a:t>
            </a:r>
            <a:r>
              <a:rPr lang="en-US" sz="1300" dirty="0">
                <a:solidFill>
                  <a:srgbClr val="9CC3BF"/>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Kawu, PDP      </a:t>
            </a:r>
            <a:endParaRPr lang="en-US" sz="1300" dirty="0"/>
          </a:p>
        </p:txBody>
      </p:sp>
      <p:sp>
        <p:nvSpPr>
          <p:cNvPr id="6" name="Column title"/>
          <p:cNvSpPr txBox="1"/>
          <p:nvPr/>
        </p:nvSpPr>
        <p:spPr>
          <a:xfrm>
            <a:off x="8915400" y="1688592"/>
            <a:ext cx="1371600" cy="274320"/>
          </a:xfrm>
          <a:prstGeom prst="rect">
            <a:avLst/>
          </a:prstGeom>
          <a:noFill/>
          <a:ln/>
        </p:spPr>
        <p:txBody>
          <a:bodyPr wrap="square" lIns="0" tIns="0" rIns="0" bIns="0" rtlCol="0" anchor="t"/>
          <a:lstStyle/>
          <a:p>
            <a:pPr marL="0" indent="0" algn="r">
              <a:buNone/>
            </a:pPr>
            <a:r>
              <a:rPr lang="en-US" sz="1100" b="1" dirty="0">
                <a:solidFill>
                  <a:srgbClr val="666B73"/>
                </a:solidFill>
                <a:latin typeface="Arial" pitchFamily="34" charset="0"/>
                <a:ea typeface="Arial" pitchFamily="34" charset="-122"/>
                <a:cs typeface="Arial" pitchFamily="34" charset="-120"/>
              </a:rPr>
              <a:t>Not decided</a:t>
            </a:r>
            <a:endParaRPr lang="en-US" sz="1100" dirty="0"/>
          </a:p>
        </p:txBody>
      </p:sp>
      <p:sp>
        <p:nvSpPr>
          <p:cNvPr id="7" name="Label"/>
          <p:cNvSpPr txBox="1"/>
          <p:nvPr/>
        </p:nvSpPr>
        <p:spPr>
          <a:xfrm>
            <a:off x="548640" y="20726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Farming</a:t>
            </a:r>
            <a:endParaRPr lang="en-US" sz="1200" dirty="0"/>
          </a:p>
        </p:txBody>
      </p:sp>
      <p:sp>
        <p:nvSpPr>
          <p:cNvPr id="8" name="Bar segment"/>
          <p:cNvSpPr/>
          <p:nvPr/>
        </p:nvSpPr>
        <p:spPr>
          <a:xfrm>
            <a:off x="2834640" y="2141220"/>
            <a:ext cx="4319722" cy="320040"/>
          </a:xfrm>
          <a:prstGeom prst="rect">
            <a:avLst/>
          </a:prstGeom>
          <a:solidFill>
            <a:srgbClr val="145C5A"/>
          </a:solidFill>
          <a:ln/>
        </p:spPr>
        <p:txBody>
          <a:bodyPr/>
          <a:lstStyle/>
          <a:p>
            <a:endParaRPr/>
          </a:p>
        </p:txBody>
      </p:sp>
      <p:sp>
        <p:nvSpPr>
          <p:cNvPr id="9" name="Segment value"/>
          <p:cNvSpPr txBox="1"/>
          <p:nvPr/>
        </p:nvSpPr>
        <p:spPr>
          <a:xfrm>
            <a:off x="2834640" y="2141220"/>
            <a:ext cx="4319722"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73</a:t>
            </a:r>
            <a:endParaRPr lang="en-US" sz="1100" dirty="0"/>
          </a:p>
        </p:txBody>
      </p:sp>
      <p:sp>
        <p:nvSpPr>
          <p:cNvPr id="10" name="Bar segment"/>
          <p:cNvSpPr/>
          <p:nvPr/>
        </p:nvSpPr>
        <p:spPr>
          <a:xfrm>
            <a:off x="7154362" y="2141220"/>
            <a:ext cx="172305" cy="320040"/>
          </a:xfrm>
          <a:prstGeom prst="rect">
            <a:avLst/>
          </a:prstGeom>
          <a:solidFill>
            <a:srgbClr val="C4C8CC"/>
          </a:solidFill>
          <a:ln/>
        </p:spPr>
        <p:txBody>
          <a:bodyPr/>
          <a:lstStyle/>
          <a:p>
            <a:endParaRPr/>
          </a:p>
        </p:txBody>
      </p:sp>
      <p:sp>
        <p:nvSpPr>
          <p:cNvPr id="11" name="Bar segment"/>
          <p:cNvSpPr/>
          <p:nvPr/>
        </p:nvSpPr>
        <p:spPr>
          <a:xfrm>
            <a:off x="7326667" y="2141220"/>
            <a:ext cx="1451573" cy="320040"/>
          </a:xfrm>
          <a:prstGeom prst="rect">
            <a:avLst/>
          </a:prstGeom>
          <a:solidFill>
            <a:srgbClr val="9CC3BF"/>
          </a:solidFill>
          <a:ln/>
        </p:spPr>
        <p:txBody>
          <a:bodyPr/>
          <a:lstStyle/>
          <a:p>
            <a:endParaRPr/>
          </a:p>
        </p:txBody>
      </p:sp>
      <p:sp>
        <p:nvSpPr>
          <p:cNvPr id="12" name="Segment value"/>
          <p:cNvSpPr txBox="1"/>
          <p:nvPr/>
        </p:nvSpPr>
        <p:spPr>
          <a:xfrm>
            <a:off x="7326667" y="2141220"/>
            <a:ext cx="1451573"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24</a:t>
            </a:r>
            <a:endParaRPr lang="en-US" sz="1100" dirty="0"/>
          </a:p>
        </p:txBody>
      </p:sp>
      <p:sp>
        <p:nvSpPr>
          <p:cNvPr id="13" name="Value"/>
          <p:cNvSpPr txBox="1"/>
          <p:nvPr/>
        </p:nvSpPr>
        <p:spPr>
          <a:xfrm>
            <a:off x="8915400" y="20726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28%</a:t>
            </a:r>
            <a:endParaRPr lang="en-US" sz="1200" dirty="0"/>
          </a:p>
        </p:txBody>
      </p:sp>
      <p:sp>
        <p:nvSpPr>
          <p:cNvPr id="14" name="Label"/>
          <p:cNvSpPr txBox="1"/>
          <p:nvPr/>
        </p:nvSpPr>
        <p:spPr>
          <a:xfrm>
            <a:off x="548640" y="25298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Public servant or teacher</a:t>
            </a:r>
            <a:endParaRPr lang="en-US" sz="1200" dirty="0"/>
          </a:p>
        </p:txBody>
      </p:sp>
      <p:sp>
        <p:nvSpPr>
          <p:cNvPr id="15" name="Bar segment"/>
          <p:cNvSpPr/>
          <p:nvPr/>
        </p:nvSpPr>
        <p:spPr>
          <a:xfrm>
            <a:off x="2834640" y="2598420"/>
            <a:ext cx="3762237" cy="320040"/>
          </a:xfrm>
          <a:prstGeom prst="rect">
            <a:avLst/>
          </a:prstGeom>
          <a:solidFill>
            <a:srgbClr val="145C5A"/>
          </a:solidFill>
          <a:ln/>
        </p:spPr>
        <p:txBody>
          <a:bodyPr/>
          <a:lstStyle/>
          <a:p>
            <a:endParaRPr/>
          </a:p>
        </p:txBody>
      </p:sp>
      <p:sp>
        <p:nvSpPr>
          <p:cNvPr id="16" name="Segment value"/>
          <p:cNvSpPr txBox="1"/>
          <p:nvPr/>
        </p:nvSpPr>
        <p:spPr>
          <a:xfrm>
            <a:off x="2834640" y="2598420"/>
            <a:ext cx="3762237"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63</a:t>
            </a:r>
            <a:endParaRPr lang="en-US" sz="1100" dirty="0"/>
          </a:p>
        </p:txBody>
      </p:sp>
      <p:sp>
        <p:nvSpPr>
          <p:cNvPr id="17" name="Bar segment"/>
          <p:cNvSpPr/>
          <p:nvPr/>
        </p:nvSpPr>
        <p:spPr>
          <a:xfrm>
            <a:off x="6596877" y="2598420"/>
            <a:ext cx="159374" cy="320040"/>
          </a:xfrm>
          <a:prstGeom prst="rect">
            <a:avLst/>
          </a:prstGeom>
          <a:solidFill>
            <a:srgbClr val="C4C8CC"/>
          </a:solidFill>
          <a:ln/>
        </p:spPr>
        <p:txBody>
          <a:bodyPr/>
          <a:lstStyle/>
          <a:p>
            <a:endParaRPr/>
          </a:p>
        </p:txBody>
      </p:sp>
      <p:sp>
        <p:nvSpPr>
          <p:cNvPr id="18" name="Bar segment"/>
          <p:cNvSpPr/>
          <p:nvPr/>
        </p:nvSpPr>
        <p:spPr>
          <a:xfrm>
            <a:off x="6756251" y="2598420"/>
            <a:ext cx="2021989" cy="320040"/>
          </a:xfrm>
          <a:prstGeom prst="rect">
            <a:avLst/>
          </a:prstGeom>
          <a:solidFill>
            <a:srgbClr val="9CC3BF"/>
          </a:solidFill>
          <a:ln/>
        </p:spPr>
        <p:txBody>
          <a:bodyPr/>
          <a:lstStyle/>
          <a:p>
            <a:endParaRPr/>
          </a:p>
        </p:txBody>
      </p:sp>
      <p:sp>
        <p:nvSpPr>
          <p:cNvPr id="19" name="Segment value"/>
          <p:cNvSpPr txBox="1"/>
          <p:nvPr/>
        </p:nvSpPr>
        <p:spPr>
          <a:xfrm>
            <a:off x="6756251" y="2598420"/>
            <a:ext cx="2021989"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34</a:t>
            </a:r>
            <a:endParaRPr lang="en-US" sz="1100" dirty="0"/>
          </a:p>
        </p:txBody>
      </p:sp>
      <p:sp>
        <p:nvSpPr>
          <p:cNvPr id="20" name="Value"/>
          <p:cNvSpPr txBox="1"/>
          <p:nvPr/>
        </p:nvSpPr>
        <p:spPr>
          <a:xfrm>
            <a:off x="8915400" y="25298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29%</a:t>
            </a:r>
            <a:endParaRPr lang="en-US" sz="1200" dirty="0"/>
          </a:p>
        </p:txBody>
      </p:sp>
      <p:sp>
        <p:nvSpPr>
          <p:cNvPr id="21" name="Label"/>
          <p:cNvSpPr txBox="1"/>
          <p:nvPr/>
        </p:nvSpPr>
        <p:spPr>
          <a:xfrm>
            <a:off x="548640" y="29870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Trading or business</a:t>
            </a:r>
            <a:endParaRPr lang="en-US" sz="1200" dirty="0"/>
          </a:p>
        </p:txBody>
      </p:sp>
      <p:sp>
        <p:nvSpPr>
          <p:cNvPr id="22" name="Bar segment"/>
          <p:cNvSpPr/>
          <p:nvPr/>
        </p:nvSpPr>
        <p:spPr>
          <a:xfrm>
            <a:off x="2834640" y="3055620"/>
            <a:ext cx="3751674" cy="320040"/>
          </a:xfrm>
          <a:prstGeom prst="rect">
            <a:avLst/>
          </a:prstGeom>
          <a:solidFill>
            <a:srgbClr val="145C5A"/>
          </a:solidFill>
          <a:ln/>
        </p:spPr>
        <p:txBody>
          <a:bodyPr/>
          <a:lstStyle/>
          <a:p>
            <a:endParaRPr/>
          </a:p>
        </p:txBody>
      </p:sp>
      <p:sp>
        <p:nvSpPr>
          <p:cNvPr id="23" name="Segment value"/>
          <p:cNvSpPr txBox="1"/>
          <p:nvPr/>
        </p:nvSpPr>
        <p:spPr>
          <a:xfrm>
            <a:off x="2834640" y="3055620"/>
            <a:ext cx="3751674"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63</a:t>
            </a:r>
            <a:endParaRPr lang="en-US" sz="1100" dirty="0"/>
          </a:p>
        </p:txBody>
      </p:sp>
      <p:sp>
        <p:nvSpPr>
          <p:cNvPr id="24" name="Bar segment"/>
          <p:cNvSpPr/>
          <p:nvPr/>
        </p:nvSpPr>
        <p:spPr>
          <a:xfrm>
            <a:off x="6586314" y="3055620"/>
            <a:ext cx="186925" cy="320040"/>
          </a:xfrm>
          <a:prstGeom prst="rect">
            <a:avLst/>
          </a:prstGeom>
          <a:solidFill>
            <a:srgbClr val="C4C8CC"/>
          </a:solidFill>
          <a:ln/>
        </p:spPr>
        <p:txBody>
          <a:bodyPr/>
          <a:lstStyle/>
          <a:p>
            <a:endParaRPr/>
          </a:p>
        </p:txBody>
      </p:sp>
      <p:sp>
        <p:nvSpPr>
          <p:cNvPr id="25" name="Bar segment"/>
          <p:cNvSpPr/>
          <p:nvPr/>
        </p:nvSpPr>
        <p:spPr>
          <a:xfrm>
            <a:off x="6773238" y="3055620"/>
            <a:ext cx="2005002" cy="320040"/>
          </a:xfrm>
          <a:prstGeom prst="rect">
            <a:avLst/>
          </a:prstGeom>
          <a:solidFill>
            <a:srgbClr val="9CC3BF"/>
          </a:solidFill>
          <a:ln/>
        </p:spPr>
        <p:txBody>
          <a:bodyPr/>
          <a:lstStyle/>
          <a:p>
            <a:endParaRPr/>
          </a:p>
        </p:txBody>
      </p:sp>
      <p:sp>
        <p:nvSpPr>
          <p:cNvPr id="26" name="Segment value"/>
          <p:cNvSpPr txBox="1"/>
          <p:nvPr/>
        </p:nvSpPr>
        <p:spPr>
          <a:xfrm>
            <a:off x="6773238" y="3055620"/>
            <a:ext cx="2005002"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34</a:t>
            </a:r>
            <a:endParaRPr lang="en-US" sz="1100" dirty="0"/>
          </a:p>
        </p:txBody>
      </p:sp>
      <p:sp>
        <p:nvSpPr>
          <p:cNvPr id="27" name="Value"/>
          <p:cNvSpPr txBox="1"/>
          <p:nvPr/>
        </p:nvSpPr>
        <p:spPr>
          <a:xfrm>
            <a:off x="8915400" y="29870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30%</a:t>
            </a:r>
            <a:endParaRPr lang="en-US" sz="1200" dirty="0"/>
          </a:p>
        </p:txBody>
      </p:sp>
      <p:sp>
        <p:nvSpPr>
          <p:cNvPr id="28" name="Label"/>
          <p:cNvSpPr txBox="1"/>
          <p:nvPr/>
        </p:nvSpPr>
        <p:spPr>
          <a:xfrm>
            <a:off x="548640" y="34442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Artisan or craft</a:t>
            </a:r>
            <a:endParaRPr lang="en-US" sz="1200" dirty="0"/>
          </a:p>
        </p:txBody>
      </p:sp>
      <p:sp>
        <p:nvSpPr>
          <p:cNvPr id="29" name="Bar segment"/>
          <p:cNvSpPr/>
          <p:nvPr/>
        </p:nvSpPr>
        <p:spPr>
          <a:xfrm>
            <a:off x="2834640" y="3512820"/>
            <a:ext cx="3739955" cy="320040"/>
          </a:xfrm>
          <a:prstGeom prst="rect">
            <a:avLst/>
          </a:prstGeom>
          <a:solidFill>
            <a:srgbClr val="145C5A"/>
          </a:solidFill>
          <a:ln/>
        </p:spPr>
        <p:txBody>
          <a:bodyPr/>
          <a:lstStyle/>
          <a:p>
            <a:endParaRPr/>
          </a:p>
        </p:txBody>
      </p:sp>
      <p:sp>
        <p:nvSpPr>
          <p:cNvPr id="30" name="Segment value"/>
          <p:cNvSpPr txBox="1"/>
          <p:nvPr/>
        </p:nvSpPr>
        <p:spPr>
          <a:xfrm>
            <a:off x="2834640" y="3512820"/>
            <a:ext cx="3739955"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63</a:t>
            </a:r>
            <a:endParaRPr lang="en-US" sz="1100" dirty="0"/>
          </a:p>
        </p:txBody>
      </p:sp>
      <p:sp>
        <p:nvSpPr>
          <p:cNvPr id="31" name="Bar segment"/>
          <p:cNvSpPr/>
          <p:nvPr/>
        </p:nvSpPr>
        <p:spPr>
          <a:xfrm>
            <a:off x="6574595" y="3512820"/>
            <a:ext cx="121169" cy="320040"/>
          </a:xfrm>
          <a:prstGeom prst="rect">
            <a:avLst/>
          </a:prstGeom>
          <a:solidFill>
            <a:srgbClr val="C4C8CC"/>
          </a:solidFill>
          <a:ln/>
        </p:spPr>
        <p:txBody>
          <a:bodyPr/>
          <a:lstStyle/>
          <a:p>
            <a:endParaRPr/>
          </a:p>
        </p:txBody>
      </p:sp>
      <p:sp>
        <p:nvSpPr>
          <p:cNvPr id="32" name="Bar segment"/>
          <p:cNvSpPr/>
          <p:nvPr/>
        </p:nvSpPr>
        <p:spPr>
          <a:xfrm>
            <a:off x="6695763" y="3512820"/>
            <a:ext cx="2082477" cy="320040"/>
          </a:xfrm>
          <a:prstGeom prst="rect">
            <a:avLst/>
          </a:prstGeom>
          <a:solidFill>
            <a:srgbClr val="9CC3BF"/>
          </a:solidFill>
          <a:ln/>
        </p:spPr>
        <p:txBody>
          <a:bodyPr/>
          <a:lstStyle/>
          <a:p>
            <a:endParaRPr/>
          </a:p>
        </p:txBody>
      </p:sp>
      <p:sp>
        <p:nvSpPr>
          <p:cNvPr id="33" name="Segment value"/>
          <p:cNvSpPr txBox="1"/>
          <p:nvPr/>
        </p:nvSpPr>
        <p:spPr>
          <a:xfrm>
            <a:off x="6695763" y="3512820"/>
            <a:ext cx="2082477"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35</a:t>
            </a:r>
            <a:endParaRPr lang="en-US" sz="1100" dirty="0"/>
          </a:p>
        </p:txBody>
      </p:sp>
      <p:sp>
        <p:nvSpPr>
          <p:cNvPr id="34" name="Value"/>
          <p:cNvSpPr txBox="1"/>
          <p:nvPr/>
        </p:nvSpPr>
        <p:spPr>
          <a:xfrm>
            <a:off x="8915400" y="34442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30%</a:t>
            </a:r>
            <a:endParaRPr lang="en-US" sz="1200" dirty="0"/>
          </a:p>
        </p:txBody>
      </p:sp>
      <p:sp>
        <p:nvSpPr>
          <p:cNvPr id="35" name="Label"/>
          <p:cNvSpPr txBox="1"/>
          <p:nvPr/>
        </p:nvSpPr>
        <p:spPr>
          <a:xfrm>
            <a:off x="548640" y="39014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Not working</a:t>
            </a:r>
            <a:endParaRPr lang="en-US" sz="1200" dirty="0"/>
          </a:p>
        </p:txBody>
      </p:sp>
      <p:sp>
        <p:nvSpPr>
          <p:cNvPr id="36" name="Bar segment"/>
          <p:cNvSpPr/>
          <p:nvPr/>
        </p:nvSpPr>
        <p:spPr>
          <a:xfrm>
            <a:off x="2834640" y="3970020"/>
            <a:ext cx="3507846" cy="320040"/>
          </a:xfrm>
          <a:prstGeom prst="rect">
            <a:avLst/>
          </a:prstGeom>
          <a:solidFill>
            <a:srgbClr val="145C5A"/>
          </a:solidFill>
          <a:ln/>
        </p:spPr>
        <p:txBody>
          <a:bodyPr/>
          <a:lstStyle/>
          <a:p>
            <a:endParaRPr/>
          </a:p>
        </p:txBody>
      </p:sp>
      <p:sp>
        <p:nvSpPr>
          <p:cNvPr id="37" name="Segment value"/>
          <p:cNvSpPr txBox="1"/>
          <p:nvPr/>
        </p:nvSpPr>
        <p:spPr>
          <a:xfrm>
            <a:off x="2834640" y="3970020"/>
            <a:ext cx="3507846"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59</a:t>
            </a:r>
            <a:endParaRPr lang="en-US" sz="1100" dirty="0"/>
          </a:p>
        </p:txBody>
      </p:sp>
      <p:sp>
        <p:nvSpPr>
          <p:cNvPr id="38" name="Bar segment"/>
          <p:cNvSpPr/>
          <p:nvPr/>
        </p:nvSpPr>
        <p:spPr>
          <a:xfrm>
            <a:off x="6342486" y="3970020"/>
            <a:ext cx="172123" cy="320040"/>
          </a:xfrm>
          <a:prstGeom prst="rect">
            <a:avLst/>
          </a:prstGeom>
          <a:solidFill>
            <a:srgbClr val="C4C8CC"/>
          </a:solidFill>
          <a:ln/>
        </p:spPr>
        <p:txBody>
          <a:bodyPr/>
          <a:lstStyle/>
          <a:p>
            <a:endParaRPr/>
          </a:p>
        </p:txBody>
      </p:sp>
      <p:sp>
        <p:nvSpPr>
          <p:cNvPr id="39" name="Bar segment"/>
          <p:cNvSpPr/>
          <p:nvPr/>
        </p:nvSpPr>
        <p:spPr>
          <a:xfrm>
            <a:off x="6514609" y="3970020"/>
            <a:ext cx="2263631" cy="320040"/>
          </a:xfrm>
          <a:prstGeom prst="rect">
            <a:avLst/>
          </a:prstGeom>
          <a:solidFill>
            <a:srgbClr val="9CC3BF"/>
          </a:solidFill>
          <a:ln/>
        </p:spPr>
        <p:txBody>
          <a:bodyPr/>
          <a:lstStyle/>
          <a:p>
            <a:endParaRPr/>
          </a:p>
        </p:txBody>
      </p:sp>
      <p:sp>
        <p:nvSpPr>
          <p:cNvPr id="40" name="Segment value"/>
          <p:cNvSpPr txBox="1"/>
          <p:nvPr/>
        </p:nvSpPr>
        <p:spPr>
          <a:xfrm>
            <a:off x="6514609" y="3970020"/>
            <a:ext cx="2263631"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38</a:t>
            </a:r>
            <a:endParaRPr lang="en-US" sz="1100" dirty="0"/>
          </a:p>
        </p:txBody>
      </p:sp>
      <p:sp>
        <p:nvSpPr>
          <p:cNvPr id="41" name="Value"/>
          <p:cNvSpPr txBox="1"/>
          <p:nvPr/>
        </p:nvSpPr>
        <p:spPr>
          <a:xfrm>
            <a:off x="8915400" y="39014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30%</a:t>
            </a:r>
            <a:endParaRPr lang="en-US" sz="1200" dirty="0"/>
          </a:p>
        </p:txBody>
      </p:sp>
      <p:sp>
        <p:nvSpPr>
          <p:cNvPr id="42" name="Label"/>
          <p:cNvSpPr txBox="1"/>
          <p:nvPr/>
        </p:nvSpPr>
        <p:spPr>
          <a:xfrm>
            <a:off x="548640" y="43586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Student</a:t>
            </a:r>
            <a:endParaRPr lang="en-US" sz="1200" dirty="0"/>
          </a:p>
        </p:txBody>
      </p:sp>
      <p:sp>
        <p:nvSpPr>
          <p:cNvPr id="43" name="Bar segment"/>
          <p:cNvSpPr/>
          <p:nvPr/>
        </p:nvSpPr>
        <p:spPr>
          <a:xfrm>
            <a:off x="2834640" y="4427220"/>
            <a:ext cx="3224164" cy="320040"/>
          </a:xfrm>
          <a:prstGeom prst="rect">
            <a:avLst/>
          </a:prstGeom>
          <a:solidFill>
            <a:srgbClr val="145C5A"/>
          </a:solidFill>
          <a:ln/>
        </p:spPr>
        <p:txBody>
          <a:bodyPr/>
          <a:lstStyle/>
          <a:p>
            <a:endParaRPr/>
          </a:p>
        </p:txBody>
      </p:sp>
      <p:sp>
        <p:nvSpPr>
          <p:cNvPr id="44" name="Segment value"/>
          <p:cNvSpPr txBox="1"/>
          <p:nvPr/>
        </p:nvSpPr>
        <p:spPr>
          <a:xfrm>
            <a:off x="2834640" y="4427220"/>
            <a:ext cx="3224164"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54</a:t>
            </a:r>
            <a:endParaRPr lang="en-US" sz="1100" dirty="0"/>
          </a:p>
        </p:txBody>
      </p:sp>
      <p:sp>
        <p:nvSpPr>
          <p:cNvPr id="45" name="Bar segment"/>
          <p:cNvSpPr/>
          <p:nvPr/>
        </p:nvSpPr>
        <p:spPr>
          <a:xfrm>
            <a:off x="6058804" y="4427220"/>
            <a:ext cx="182104" cy="320040"/>
          </a:xfrm>
          <a:prstGeom prst="rect">
            <a:avLst/>
          </a:prstGeom>
          <a:solidFill>
            <a:srgbClr val="C4C8CC"/>
          </a:solidFill>
          <a:ln/>
        </p:spPr>
        <p:txBody>
          <a:bodyPr/>
          <a:lstStyle/>
          <a:p>
            <a:endParaRPr/>
          </a:p>
        </p:txBody>
      </p:sp>
      <p:sp>
        <p:nvSpPr>
          <p:cNvPr id="46" name="Bar segment"/>
          <p:cNvSpPr/>
          <p:nvPr/>
        </p:nvSpPr>
        <p:spPr>
          <a:xfrm>
            <a:off x="6240907" y="4427220"/>
            <a:ext cx="2537333" cy="320040"/>
          </a:xfrm>
          <a:prstGeom prst="rect">
            <a:avLst/>
          </a:prstGeom>
          <a:solidFill>
            <a:srgbClr val="9CC3BF"/>
          </a:solidFill>
          <a:ln/>
        </p:spPr>
        <p:txBody>
          <a:bodyPr/>
          <a:lstStyle/>
          <a:p>
            <a:endParaRPr/>
          </a:p>
        </p:txBody>
      </p:sp>
      <p:sp>
        <p:nvSpPr>
          <p:cNvPr id="47" name="Segment value"/>
          <p:cNvSpPr txBox="1"/>
          <p:nvPr/>
        </p:nvSpPr>
        <p:spPr>
          <a:xfrm>
            <a:off x="6240907" y="4427220"/>
            <a:ext cx="2537333"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43</a:t>
            </a:r>
            <a:endParaRPr lang="en-US" sz="1100" dirty="0"/>
          </a:p>
        </p:txBody>
      </p:sp>
      <p:sp>
        <p:nvSpPr>
          <p:cNvPr id="48" name="Value"/>
          <p:cNvSpPr txBox="1"/>
          <p:nvPr/>
        </p:nvSpPr>
        <p:spPr>
          <a:xfrm>
            <a:off x="8915400" y="43586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41%</a:t>
            </a:r>
            <a:endParaRPr lang="en-US" sz="1200" dirty="0"/>
          </a:p>
        </p:txBody>
      </p:sp>
      <p:sp>
        <p:nvSpPr>
          <p:cNvPr id="49" name="Label"/>
          <p:cNvSpPr txBox="1"/>
          <p:nvPr/>
        </p:nvSpPr>
        <p:spPr>
          <a:xfrm>
            <a:off x="548640" y="48158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Private sector employee</a:t>
            </a:r>
            <a:endParaRPr lang="en-US" sz="1200" dirty="0"/>
          </a:p>
        </p:txBody>
      </p:sp>
      <p:sp>
        <p:nvSpPr>
          <p:cNvPr id="50" name="Bar segment"/>
          <p:cNvSpPr/>
          <p:nvPr/>
        </p:nvSpPr>
        <p:spPr>
          <a:xfrm>
            <a:off x="2834640" y="4884420"/>
            <a:ext cx="2910202" cy="320040"/>
          </a:xfrm>
          <a:prstGeom prst="rect">
            <a:avLst/>
          </a:prstGeom>
          <a:solidFill>
            <a:srgbClr val="145C5A"/>
          </a:solidFill>
          <a:ln/>
        </p:spPr>
        <p:txBody>
          <a:bodyPr/>
          <a:lstStyle/>
          <a:p>
            <a:endParaRPr/>
          </a:p>
        </p:txBody>
      </p:sp>
      <p:sp>
        <p:nvSpPr>
          <p:cNvPr id="51" name="Segment value"/>
          <p:cNvSpPr txBox="1"/>
          <p:nvPr/>
        </p:nvSpPr>
        <p:spPr>
          <a:xfrm>
            <a:off x="2834640" y="4884420"/>
            <a:ext cx="2910202"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49</a:t>
            </a:r>
            <a:endParaRPr lang="en-US" sz="1100" dirty="0"/>
          </a:p>
        </p:txBody>
      </p:sp>
      <p:sp>
        <p:nvSpPr>
          <p:cNvPr id="52" name="Bar segment"/>
          <p:cNvSpPr/>
          <p:nvPr/>
        </p:nvSpPr>
        <p:spPr>
          <a:xfrm>
            <a:off x="5744842" y="4884420"/>
            <a:ext cx="183167" cy="320040"/>
          </a:xfrm>
          <a:prstGeom prst="rect">
            <a:avLst/>
          </a:prstGeom>
          <a:solidFill>
            <a:srgbClr val="C4C8CC"/>
          </a:solidFill>
          <a:ln/>
        </p:spPr>
        <p:txBody>
          <a:bodyPr/>
          <a:lstStyle/>
          <a:p>
            <a:endParaRPr/>
          </a:p>
        </p:txBody>
      </p:sp>
      <p:sp>
        <p:nvSpPr>
          <p:cNvPr id="53" name="Bar segment"/>
          <p:cNvSpPr/>
          <p:nvPr/>
        </p:nvSpPr>
        <p:spPr>
          <a:xfrm>
            <a:off x="5928009" y="4884420"/>
            <a:ext cx="2850231" cy="320040"/>
          </a:xfrm>
          <a:prstGeom prst="rect">
            <a:avLst/>
          </a:prstGeom>
          <a:solidFill>
            <a:srgbClr val="9CC3BF"/>
          </a:solidFill>
          <a:ln/>
        </p:spPr>
        <p:txBody>
          <a:bodyPr/>
          <a:lstStyle/>
          <a:p>
            <a:endParaRPr/>
          </a:p>
        </p:txBody>
      </p:sp>
      <p:sp>
        <p:nvSpPr>
          <p:cNvPr id="54" name="Segment value"/>
          <p:cNvSpPr txBox="1"/>
          <p:nvPr/>
        </p:nvSpPr>
        <p:spPr>
          <a:xfrm>
            <a:off x="5928009" y="4884420"/>
            <a:ext cx="2850231"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48</a:t>
            </a:r>
            <a:endParaRPr lang="en-US" sz="1100" dirty="0"/>
          </a:p>
        </p:txBody>
      </p:sp>
      <p:sp>
        <p:nvSpPr>
          <p:cNvPr id="55" name="Value"/>
          <p:cNvSpPr txBox="1"/>
          <p:nvPr/>
        </p:nvSpPr>
        <p:spPr>
          <a:xfrm>
            <a:off x="8915400" y="48158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35%</a:t>
            </a:r>
            <a:endParaRPr lang="en-US" sz="1200" dirty="0"/>
          </a:p>
        </p:txBody>
      </p:sp>
      <p:sp>
        <p:nvSpPr>
          <p:cNvPr id="56" name="Half line"/>
          <p:cNvSpPr/>
          <p:nvPr/>
        </p:nvSpPr>
        <p:spPr>
          <a:xfrm>
            <a:off x="5806440" y="2026920"/>
            <a:ext cx="91" cy="3264408"/>
          </a:xfrm>
          <a:prstGeom prst="line">
            <a:avLst/>
          </a:prstGeom>
          <a:noFill/>
          <a:ln w="15875">
            <a:solidFill>
              <a:srgbClr val="FFFFFF"/>
            </a:solidFill>
            <a:prstDash val="dash"/>
          </a:ln>
        </p:spPr>
        <p:txBody>
          <a:bodyPr/>
          <a:lstStyle/>
          <a:p>
            <a:endParaRPr/>
          </a:p>
        </p:txBody>
      </p:sp>
      <p:sp>
        <p:nvSpPr>
          <p:cNvPr id="57" name="Note"/>
          <p:cNvSpPr txBox="1"/>
          <p:nvPr/>
        </p:nvSpPr>
        <p:spPr>
          <a:xfrm>
            <a:off x="548640" y="5410200"/>
            <a:ext cx="10972800" cy="457200"/>
          </a:xfrm>
          <a:prstGeom prst="rect">
            <a:avLst/>
          </a:prstGeom>
          <a:noFill/>
          <a:ln/>
        </p:spPr>
        <p:txBody>
          <a:bodyPr wrap="square" lIns="0" tIns="0" rIns="0" bIns="0" rtlCol="0" anchor="t"/>
          <a:lstStyle/>
          <a:p>
            <a:pPr marL="0" indent="0" algn="l">
              <a:buNone/>
            </a:pPr>
            <a:r>
              <a:rPr lang="en-US" sz="1100" dirty="0">
                <a:solidFill>
                  <a:srgbClr val="666B73"/>
                </a:solidFill>
                <a:latin typeface="Arial" pitchFamily="34" charset="0"/>
                <a:ea typeface="Arial" pitchFamily="34" charset="-122"/>
                <a:cs typeface="Arial" pitchFamily="34" charset="-120"/>
              </a:rPr>
              <a:t>"Not working" covers the unemployed, retired people and full-time homemakers.</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Vote by religion and people group</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Danladi leads among Muslims (63%) and Christians (61%). By people group, the Baruba are his strongest supporters (77%); voters who call themselves Ilorin are the closest (54% to 43%).</a:t>
            </a:r>
            <a:endParaRPr lang="en-US" sz="1400" dirty="0"/>
          </a:p>
        </p:txBody>
      </p:sp>
      <p:sp>
        <p:nvSpPr>
          <p:cNvPr id="6" name="Chart title"/>
          <p:cNvSpPr txBox="1"/>
          <p:nvPr/>
        </p:nvSpPr>
        <p:spPr>
          <a:xfrm>
            <a:off x="548640" y="1688592"/>
            <a:ext cx="54864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Among decided voters, %</a:t>
            </a:r>
            <a:endParaRPr lang="en-US" sz="1200" dirty="0"/>
          </a:p>
        </p:txBody>
      </p:sp>
      <p:sp>
        <p:nvSpPr>
          <p:cNvPr id="7" name="Key"/>
          <p:cNvSpPr txBox="1"/>
          <p:nvPr/>
        </p:nvSpPr>
        <p:spPr>
          <a:xfrm>
            <a:off x="2560320" y="168859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Danladi, APC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Other candidates      </a:t>
            </a:r>
            <a:r>
              <a:rPr lang="en-US" sz="1300" dirty="0">
                <a:solidFill>
                  <a:srgbClr val="9CC3BF"/>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Kawu, PDP      </a:t>
            </a:r>
            <a:endParaRPr lang="en-US" sz="1300" dirty="0"/>
          </a:p>
        </p:txBody>
      </p:sp>
      <p:sp>
        <p:nvSpPr>
          <p:cNvPr id="8" name="Column title"/>
          <p:cNvSpPr txBox="1"/>
          <p:nvPr/>
        </p:nvSpPr>
        <p:spPr>
          <a:xfrm>
            <a:off x="8915400" y="1688592"/>
            <a:ext cx="1371600" cy="274320"/>
          </a:xfrm>
          <a:prstGeom prst="rect">
            <a:avLst/>
          </a:prstGeom>
          <a:noFill/>
          <a:ln/>
        </p:spPr>
        <p:txBody>
          <a:bodyPr wrap="square" lIns="0" tIns="0" rIns="0" bIns="0" rtlCol="0" anchor="t"/>
          <a:lstStyle/>
          <a:p>
            <a:pPr marL="0" indent="0" algn="r">
              <a:buNone/>
            </a:pPr>
            <a:r>
              <a:rPr lang="en-US" sz="1100" b="1" dirty="0">
                <a:solidFill>
                  <a:srgbClr val="666B73"/>
                </a:solidFill>
                <a:latin typeface="Arial" pitchFamily="34" charset="0"/>
                <a:ea typeface="Arial" pitchFamily="34" charset="-122"/>
                <a:cs typeface="Arial" pitchFamily="34" charset="-120"/>
              </a:rPr>
              <a:t>Not decided</a:t>
            </a:r>
            <a:endParaRPr lang="en-US" sz="1100" dirty="0"/>
          </a:p>
        </p:txBody>
      </p:sp>
      <p:sp>
        <p:nvSpPr>
          <p:cNvPr id="10" name="Label"/>
          <p:cNvSpPr txBox="1"/>
          <p:nvPr/>
        </p:nvSpPr>
        <p:spPr>
          <a:xfrm>
            <a:off x="548640" y="20726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Islam</a:t>
            </a:r>
            <a:endParaRPr lang="en-US" sz="1200" dirty="0"/>
          </a:p>
        </p:txBody>
      </p:sp>
      <p:sp>
        <p:nvSpPr>
          <p:cNvPr id="11" name="Bar segment"/>
          <p:cNvSpPr/>
          <p:nvPr/>
        </p:nvSpPr>
        <p:spPr>
          <a:xfrm>
            <a:off x="2834640" y="2141220"/>
            <a:ext cx="3741006" cy="320040"/>
          </a:xfrm>
          <a:prstGeom prst="rect">
            <a:avLst/>
          </a:prstGeom>
          <a:solidFill>
            <a:srgbClr val="145C5A"/>
          </a:solidFill>
          <a:ln/>
        </p:spPr>
        <p:txBody>
          <a:bodyPr/>
          <a:lstStyle/>
          <a:p>
            <a:endParaRPr/>
          </a:p>
        </p:txBody>
      </p:sp>
      <p:sp>
        <p:nvSpPr>
          <p:cNvPr id="12" name="Segment value"/>
          <p:cNvSpPr txBox="1"/>
          <p:nvPr/>
        </p:nvSpPr>
        <p:spPr>
          <a:xfrm>
            <a:off x="2834640" y="2141220"/>
            <a:ext cx="3741006"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63</a:t>
            </a:r>
            <a:endParaRPr lang="en-US" sz="1100" dirty="0"/>
          </a:p>
        </p:txBody>
      </p:sp>
      <p:sp>
        <p:nvSpPr>
          <p:cNvPr id="13" name="Bar segment"/>
          <p:cNvSpPr/>
          <p:nvPr/>
        </p:nvSpPr>
        <p:spPr>
          <a:xfrm>
            <a:off x="6575646" y="2141220"/>
            <a:ext cx="169224" cy="320040"/>
          </a:xfrm>
          <a:prstGeom prst="rect">
            <a:avLst/>
          </a:prstGeom>
          <a:solidFill>
            <a:srgbClr val="C4C8CC"/>
          </a:solidFill>
          <a:ln/>
        </p:spPr>
        <p:txBody>
          <a:bodyPr/>
          <a:lstStyle/>
          <a:p>
            <a:endParaRPr/>
          </a:p>
        </p:txBody>
      </p:sp>
      <p:sp>
        <p:nvSpPr>
          <p:cNvPr id="14" name="Bar segment"/>
          <p:cNvSpPr/>
          <p:nvPr/>
        </p:nvSpPr>
        <p:spPr>
          <a:xfrm>
            <a:off x="6744870" y="2141220"/>
            <a:ext cx="2033370" cy="320040"/>
          </a:xfrm>
          <a:prstGeom prst="rect">
            <a:avLst/>
          </a:prstGeom>
          <a:solidFill>
            <a:srgbClr val="9CC3BF"/>
          </a:solidFill>
          <a:ln/>
        </p:spPr>
        <p:txBody>
          <a:bodyPr/>
          <a:lstStyle/>
          <a:p>
            <a:endParaRPr/>
          </a:p>
        </p:txBody>
      </p:sp>
      <p:sp>
        <p:nvSpPr>
          <p:cNvPr id="15" name="Segment value"/>
          <p:cNvSpPr txBox="1"/>
          <p:nvPr/>
        </p:nvSpPr>
        <p:spPr>
          <a:xfrm>
            <a:off x="6744870" y="2141220"/>
            <a:ext cx="2033370"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34</a:t>
            </a:r>
            <a:endParaRPr lang="en-US" sz="1100" dirty="0"/>
          </a:p>
        </p:txBody>
      </p:sp>
      <p:sp>
        <p:nvSpPr>
          <p:cNvPr id="16" name="Value"/>
          <p:cNvSpPr txBox="1"/>
          <p:nvPr/>
        </p:nvSpPr>
        <p:spPr>
          <a:xfrm>
            <a:off x="8915400" y="20726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29%</a:t>
            </a:r>
            <a:endParaRPr lang="en-US" sz="1200" dirty="0"/>
          </a:p>
        </p:txBody>
      </p:sp>
      <p:sp>
        <p:nvSpPr>
          <p:cNvPr id="18" name="Label"/>
          <p:cNvSpPr txBox="1"/>
          <p:nvPr/>
        </p:nvSpPr>
        <p:spPr>
          <a:xfrm>
            <a:off x="548640" y="2529840"/>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Christianity</a:t>
            </a:r>
            <a:endParaRPr lang="en-US" sz="1200" dirty="0"/>
          </a:p>
        </p:txBody>
      </p:sp>
      <p:sp>
        <p:nvSpPr>
          <p:cNvPr id="19" name="Bar segment"/>
          <p:cNvSpPr/>
          <p:nvPr/>
        </p:nvSpPr>
        <p:spPr>
          <a:xfrm>
            <a:off x="2834640" y="2598420"/>
            <a:ext cx="3635487" cy="320040"/>
          </a:xfrm>
          <a:prstGeom prst="rect">
            <a:avLst/>
          </a:prstGeom>
          <a:solidFill>
            <a:srgbClr val="145C5A"/>
          </a:solidFill>
          <a:ln/>
        </p:spPr>
        <p:txBody>
          <a:bodyPr/>
          <a:lstStyle/>
          <a:p>
            <a:endParaRPr/>
          </a:p>
        </p:txBody>
      </p:sp>
      <p:sp>
        <p:nvSpPr>
          <p:cNvPr id="20" name="Segment value"/>
          <p:cNvSpPr txBox="1"/>
          <p:nvPr/>
        </p:nvSpPr>
        <p:spPr>
          <a:xfrm>
            <a:off x="2834640" y="2598420"/>
            <a:ext cx="3635487"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61</a:t>
            </a:r>
            <a:endParaRPr lang="en-US" sz="1100" dirty="0"/>
          </a:p>
        </p:txBody>
      </p:sp>
      <p:sp>
        <p:nvSpPr>
          <p:cNvPr id="21" name="Bar segment"/>
          <p:cNvSpPr/>
          <p:nvPr/>
        </p:nvSpPr>
        <p:spPr>
          <a:xfrm>
            <a:off x="6470127" y="2598420"/>
            <a:ext cx="185966" cy="320040"/>
          </a:xfrm>
          <a:prstGeom prst="rect">
            <a:avLst/>
          </a:prstGeom>
          <a:solidFill>
            <a:srgbClr val="C4C8CC"/>
          </a:solidFill>
          <a:ln/>
        </p:spPr>
        <p:txBody>
          <a:bodyPr/>
          <a:lstStyle/>
          <a:p>
            <a:endParaRPr/>
          </a:p>
        </p:txBody>
      </p:sp>
      <p:sp>
        <p:nvSpPr>
          <p:cNvPr id="22" name="Bar segment"/>
          <p:cNvSpPr/>
          <p:nvPr/>
        </p:nvSpPr>
        <p:spPr>
          <a:xfrm>
            <a:off x="6656093" y="2598420"/>
            <a:ext cx="2122147" cy="320040"/>
          </a:xfrm>
          <a:prstGeom prst="rect">
            <a:avLst/>
          </a:prstGeom>
          <a:solidFill>
            <a:srgbClr val="9CC3BF"/>
          </a:solidFill>
          <a:ln/>
        </p:spPr>
        <p:txBody>
          <a:bodyPr/>
          <a:lstStyle/>
          <a:p>
            <a:endParaRPr/>
          </a:p>
        </p:txBody>
      </p:sp>
      <p:sp>
        <p:nvSpPr>
          <p:cNvPr id="23" name="Segment value"/>
          <p:cNvSpPr txBox="1"/>
          <p:nvPr/>
        </p:nvSpPr>
        <p:spPr>
          <a:xfrm>
            <a:off x="6656093" y="2598420"/>
            <a:ext cx="2122147"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36</a:t>
            </a:r>
            <a:endParaRPr lang="en-US" sz="1100" dirty="0"/>
          </a:p>
        </p:txBody>
      </p:sp>
      <p:sp>
        <p:nvSpPr>
          <p:cNvPr id="24" name="Value"/>
          <p:cNvSpPr txBox="1"/>
          <p:nvPr/>
        </p:nvSpPr>
        <p:spPr>
          <a:xfrm>
            <a:off x="8915400" y="2529840"/>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36%</a:t>
            </a:r>
            <a:endParaRPr lang="en-US" sz="1200" dirty="0"/>
          </a:p>
        </p:txBody>
      </p:sp>
      <p:sp>
        <p:nvSpPr>
          <p:cNvPr id="26" name="Label"/>
          <p:cNvSpPr txBox="1"/>
          <p:nvPr/>
        </p:nvSpPr>
        <p:spPr>
          <a:xfrm>
            <a:off x="548640" y="3151632"/>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Baruba</a:t>
            </a:r>
            <a:endParaRPr lang="en-US" sz="1200" dirty="0"/>
          </a:p>
        </p:txBody>
      </p:sp>
      <p:sp>
        <p:nvSpPr>
          <p:cNvPr id="27" name="Bar segment"/>
          <p:cNvSpPr/>
          <p:nvPr/>
        </p:nvSpPr>
        <p:spPr>
          <a:xfrm>
            <a:off x="2834640" y="3220212"/>
            <a:ext cx="4575139" cy="320040"/>
          </a:xfrm>
          <a:prstGeom prst="rect">
            <a:avLst/>
          </a:prstGeom>
          <a:solidFill>
            <a:srgbClr val="145C5A"/>
          </a:solidFill>
          <a:ln/>
        </p:spPr>
        <p:txBody>
          <a:bodyPr/>
          <a:lstStyle/>
          <a:p>
            <a:endParaRPr/>
          </a:p>
        </p:txBody>
      </p:sp>
      <p:sp>
        <p:nvSpPr>
          <p:cNvPr id="28" name="Segment value"/>
          <p:cNvSpPr txBox="1"/>
          <p:nvPr/>
        </p:nvSpPr>
        <p:spPr>
          <a:xfrm>
            <a:off x="2834640" y="3220212"/>
            <a:ext cx="4575139"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77</a:t>
            </a:r>
            <a:endParaRPr lang="en-US" sz="1100" dirty="0"/>
          </a:p>
        </p:txBody>
      </p:sp>
      <p:sp>
        <p:nvSpPr>
          <p:cNvPr id="29" name="Bar segment"/>
          <p:cNvSpPr/>
          <p:nvPr/>
        </p:nvSpPr>
        <p:spPr>
          <a:xfrm>
            <a:off x="7409779" y="3220212"/>
            <a:ext cx="207709" cy="320040"/>
          </a:xfrm>
          <a:prstGeom prst="rect">
            <a:avLst/>
          </a:prstGeom>
          <a:solidFill>
            <a:srgbClr val="C4C8CC"/>
          </a:solidFill>
          <a:ln/>
        </p:spPr>
        <p:txBody>
          <a:bodyPr/>
          <a:lstStyle/>
          <a:p>
            <a:endParaRPr/>
          </a:p>
        </p:txBody>
      </p:sp>
      <p:sp>
        <p:nvSpPr>
          <p:cNvPr id="30" name="Bar segment"/>
          <p:cNvSpPr/>
          <p:nvPr/>
        </p:nvSpPr>
        <p:spPr>
          <a:xfrm>
            <a:off x="7617488" y="3220212"/>
            <a:ext cx="1160752" cy="320040"/>
          </a:xfrm>
          <a:prstGeom prst="rect">
            <a:avLst/>
          </a:prstGeom>
          <a:solidFill>
            <a:srgbClr val="9CC3BF"/>
          </a:solidFill>
          <a:ln/>
        </p:spPr>
        <p:txBody>
          <a:bodyPr/>
          <a:lstStyle/>
          <a:p>
            <a:endParaRPr/>
          </a:p>
        </p:txBody>
      </p:sp>
      <p:sp>
        <p:nvSpPr>
          <p:cNvPr id="31" name="Segment value"/>
          <p:cNvSpPr txBox="1"/>
          <p:nvPr/>
        </p:nvSpPr>
        <p:spPr>
          <a:xfrm>
            <a:off x="7617488" y="3220212"/>
            <a:ext cx="1160752"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20</a:t>
            </a:r>
            <a:endParaRPr lang="en-US" sz="1100" dirty="0"/>
          </a:p>
        </p:txBody>
      </p:sp>
      <p:sp>
        <p:nvSpPr>
          <p:cNvPr id="32" name="Value"/>
          <p:cNvSpPr txBox="1"/>
          <p:nvPr/>
        </p:nvSpPr>
        <p:spPr>
          <a:xfrm>
            <a:off x="8915400" y="3151632"/>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21%</a:t>
            </a:r>
            <a:endParaRPr lang="en-US" sz="1200" dirty="0"/>
          </a:p>
        </p:txBody>
      </p:sp>
      <p:sp>
        <p:nvSpPr>
          <p:cNvPr id="34" name="Label"/>
          <p:cNvSpPr txBox="1"/>
          <p:nvPr/>
        </p:nvSpPr>
        <p:spPr>
          <a:xfrm>
            <a:off x="548640" y="3608832"/>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Nupe</a:t>
            </a:r>
            <a:endParaRPr lang="en-US" sz="1200" dirty="0"/>
          </a:p>
        </p:txBody>
      </p:sp>
      <p:sp>
        <p:nvSpPr>
          <p:cNvPr id="35" name="Bar segment"/>
          <p:cNvSpPr/>
          <p:nvPr/>
        </p:nvSpPr>
        <p:spPr>
          <a:xfrm>
            <a:off x="2834640" y="3677412"/>
            <a:ext cx="3851277" cy="320040"/>
          </a:xfrm>
          <a:prstGeom prst="rect">
            <a:avLst/>
          </a:prstGeom>
          <a:solidFill>
            <a:srgbClr val="145C5A"/>
          </a:solidFill>
          <a:ln/>
        </p:spPr>
        <p:txBody>
          <a:bodyPr/>
          <a:lstStyle/>
          <a:p>
            <a:endParaRPr/>
          </a:p>
        </p:txBody>
      </p:sp>
      <p:sp>
        <p:nvSpPr>
          <p:cNvPr id="36" name="Segment value"/>
          <p:cNvSpPr txBox="1"/>
          <p:nvPr/>
        </p:nvSpPr>
        <p:spPr>
          <a:xfrm>
            <a:off x="2834640" y="3677412"/>
            <a:ext cx="3851277"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65</a:t>
            </a:r>
            <a:endParaRPr lang="en-US" sz="1100" dirty="0"/>
          </a:p>
        </p:txBody>
      </p:sp>
      <p:sp>
        <p:nvSpPr>
          <p:cNvPr id="37" name="Bar segment"/>
          <p:cNvSpPr/>
          <p:nvPr/>
        </p:nvSpPr>
        <p:spPr>
          <a:xfrm>
            <a:off x="6685917" y="3677412"/>
            <a:ext cx="143047" cy="320040"/>
          </a:xfrm>
          <a:prstGeom prst="rect">
            <a:avLst/>
          </a:prstGeom>
          <a:solidFill>
            <a:srgbClr val="C4C8CC"/>
          </a:solidFill>
          <a:ln/>
        </p:spPr>
        <p:txBody>
          <a:bodyPr/>
          <a:lstStyle/>
          <a:p>
            <a:endParaRPr/>
          </a:p>
        </p:txBody>
      </p:sp>
      <p:sp>
        <p:nvSpPr>
          <p:cNvPr id="38" name="Bar segment"/>
          <p:cNvSpPr/>
          <p:nvPr/>
        </p:nvSpPr>
        <p:spPr>
          <a:xfrm>
            <a:off x="6828965" y="3677412"/>
            <a:ext cx="1949275" cy="320040"/>
          </a:xfrm>
          <a:prstGeom prst="rect">
            <a:avLst/>
          </a:prstGeom>
          <a:solidFill>
            <a:srgbClr val="9CC3BF"/>
          </a:solidFill>
          <a:ln/>
        </p:spPr>
        <p:txBody>
          <a:bodyPr/>
          <a:lstStyle/>
          <a:p>
            <a:endParaRPr/>
          </a:p>
        </p:txBody>
      </p:sp>
      <p:sp>
        <p:nvSpPr>
          <p:cNvPr id="39" name="Segment value"/>
          <p:cNvSpPr txBox="1"/>
          <p:nvPr/>
        </p:nvSpPr>
        <p:spPr>
          <a:xfrm>
            <a:off x="6828965" y="3677412"/>
            <a:ext cx="1949275"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33</a:t>
            </a:r>
            <a:endParaRPr lang="en-US" sz="1100" dirty="0"/>
          </a:p>
        </p:txBody>
      </p:sp>
      <p:sp>
        <p:nvSpPr>
          <p:cNvPr id="40" name="Value"/>
          <p:cNvSpPr txBox="1"/>
          <p:nvPr/>
        </p:nvSpPr>
        <p:spPr>
          <a:xfrm>
            <a:off x="8915400" y="3608832"/>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25%</a:t>
            </a:r>
            <a:endParaRPr lang="en-US" sz="1200" dirty="0"/>
          </a:p>
        </p:txBody>
      </p:sp>
      <p:sp>
        <p:nvSpPr>
          <p:cNvPr id="42" name="Label"/>
          <p:cNvSpPr txBox="1"/>
          <p:nvPr/>
        </p:nvSpPr>
        <p:spPr>
          <a:xfrm>
            <a:off x="548640" y="4066032"/>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Hausa or Fulani</a:t>
            </a:r>
            <a:endParaRPr lang="en-US" sz="1200" dirty="0"/>
          </a:p>
        </p:txBody>
      </p:sp>
      <p:sp>
        <p:nvSpPr>
          <p:cNvPr id="43" name="Bar segment"/>
          <p:cNvSpPr/>
          <p:nvPr/>
        </p:nvSpPr>
        <p:spPr>
          <a:xfrm>
            <a:off x="2834640" y="4134612"/>
            <a:ext cx="3681733" cy="320040"/>
          </a:xfrm>
          <a:prstGeom prst="rect">
            <a:avLst/>
          </a:prstGeom>
          <a:solidFill>
            <a:srgbClr val="145C5A"/>
          </a:solidFill>
          <a:ln/>
        </p:spPr>
        <p:txBody>
          <a:bodyPr/>
          <a:lstStyle/>
          <a:p>
            <a:endParaRPr/>
          </a:p>
        </p:txBody>
      </p:sp>
      <p:sp>
        <p:nvSpPr>
          <p:cNvPr id="44" name="Segment value"/>
          <p:cNvSpPr txBox="1"/>
          <p:nvPr/>
        </p:nvSpPr>
        <p:spPr>
          <a:xfrm>
            <a:off x="2834640" y="4134612"/>
            <a:ext cx="3681733"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62</a:t>
            </a:r>
            <a:endParaRPr lang="en-US" sz="1100" dirty="0"/>
          </a:p>
        </p:txBody>
      </p:sp>
      <p:sp>
        <p:nvSpPr>
          <p:cNvPr id="45" name="Bar segment"/>
          <p:cNvSpPr/>
          <p:nvPr/>
        </p:nvSpPr>
        <p:spPr>
          <a:xfrm>
            <a:off x="6516373" y="4134612"/>
            <a:ext cx="163756" cy="320040"/>
          </a:xfrm>
          <a:prstGeom prst="rect">
            <a:avLst/>
          </a:prstGeom>
          <a:solidFill>
            <a:srgbClr val="C4C8CC"/>
          </a:solidFill>
          <a:ln/>
        </p:spPr>
        <p:txBody>
          <a:bodyPr/>
          <a:lstStyle/>
          <a:p>
            <a:endParaRPr/>
          </a:p>
        </p:txBody>
      </p:sp>
      <p:sp>
        <p:nvSpPr>
          <p:cNvPr id="46" name="Bar segment"/>
          <p:cNvSpPr/>
          <p:nvPr/>
        </p:nvSpPr>
        <p:spPr>
          <a:xfrm>
            <a:off x="6680129" y="4134612"/>
            <a:ext cx="2098111" cy="320040"/>
          </a:xfrm>
          <a:prstGeom prst="rect">
            <a:avLst/>
          </a:prstGeom>
          <a:solidFill>
            <a:srgbClr val="9CC3BF"/>
          </a:solidFill>
          <a:ln/>
        </p:spPr>
        <p:txBody>
          <a:bodyPr/>
          <a:lstStyle/>
          <a:p>
            <a:endParaRPr/>
          </a:p>
        </p:txBody>
      </p:sp>
      <p:sp>
        <p:nvSpPr>
          <p:cNvPr id="47" name="Segment value"/>
          <p:cNvSpPr txBox="1"/>
          <p:nvPr/>
        </p:nvSpPr>
        <p:spPr>
          <a:xfrm>
            <a:off x="6680129" y="4134612"/>
            <a:ext cx="2098111"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35</a:t>
            </a:r>
            <a:endParaRPr lang="en-US" sz="1100" dirty="0"/>
          </a:p>
        </p:txBody>
      </p:sp>
      <p:sp>
        <p:nvSpPr>
          <p:cNvPr id="48" name="Value"/>
          <p:cNvSpPr txBox="1"/>
          <p:nvPr/>
        </p:nvSpPr>
        <p:spPr>
          <a:xfrm>
            <a:off x="8915400" y="4066032"/>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27%</a:t>
            </a:r>
            <a:endParaRPr lang="en-US" sz="1200" dirty="0"/>
          </a:p>
        </p:txBody>
      </p:sp>
      <p:sp>
        <p:nvSpPr>
          <p:cNvPr id="50" name="Label"/>
          <p:cNvSpPr txBox="1"/>
          <p:nvPr/>
        </p:nvSpPr>
        <p:spPr>
          <a:xfrm>
            <a:off x="548640" y="4523232"/>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Yoruba</a:t>
            </a:r>
            <a:endParaRPr lang="en-US" sz="1200" dirty="0"/>
          </a:p>
        </p:txBody>
      </p:sp>
      <p:sp>
        <p:nvSpPr>
          <p:cNvPr id="51" name="Bar segment"/>
          <p:cNvSpPr/>
          <p:nvPr/>
        </p:nvSpPr>
        <p:spPr>
          <a:xfrm>
            <a:off x="2834640" y="4591812"/>
            <a:ext cx="3678515" cy="320040"/>
          </a:xfrm>
          <a:prstGeom prst="rect">
            <a:avLst/>
          </a:prstGeom>
          <a:solidFill>
            <a:srgbClr val="145C5A"/>
          </a:solidFill>
          <a:ln/>
        </p:spPr>
        <p:txBody>
          <a:bodyPr/>
          <a:lstStyle/>
          <a:p>
            <a:endParaRPr/>
          </a:p>
        </p:txBody>
      </p:sp>
      <p:sp>
        <p:nvSpPr>
          <p:cNvPr id="52" name="Segment value"/>
          <p:cNvSpPr txBox="1"/>
          <p:nvPr/>
        </p:nvSpPr>
        <p:spPr>
          <a:xfrm>
            <a:off x="2834640" y="4591812"/>
            <a:ext cx="3678515"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62</a:t>
            </a:r>
            <a:endParaRPr lang="en-US" sz="1100" dirty="0"/>
          </a:p>
        </p:txBody>
      </p:sp>
      <p:sp>
        <p:nvSpPr>
          <p:cNvPr id="53" name="Bar segment"/>
          <p:cNvSpPr/>
          <p:nvPr/>
        </p:nvSpPr>
        <p:spPr>
          <a:xfrm>
            <a:off x="6513155" y="4591812"/>
            <a:ext cx="169763" cy="320040"/>
          </a:xfrm>
          <a:prstGeom prst="rect">
            <a:avLst/>
          </a:prstGeom>
          <a:solidFill>
            <a:srgbClr val="C4C8CC"/>
          </a:solidFill>
          <a:ln/>
        </p:spPr>
        <p:txBody>
          <a:bodyPr/>
          <a:lstStyle/>
          <a:p>
            <a:endParaRPr/>
          </a:p>
        </p:txBody>
      </p:sp>
      <p:sp>
        <p:nvSpPr>
          <p:cNvPr id="54" name="Bar segment"/>
          <p:cNvSpPr/>
          <p:nvPr/>
        </p:nvSpPr>
        <p:spPr>
          <a:xfrm>
            <a:off x="6682918" y="4591812"/>
            <a:ext cx="2095322" cy="320040"/>
          </a:xfrm>
          <a:prstGeom prst="rect">
            <a:avLst/>
          </a:prstGeom>
          <a:solidFill>
            <a:srgbClr val="9CC3BF"/>
          </a:solidFill>
          <a:ln/>
        </p:spPr>
        <p:txBody>
          <a:bodyPr/>
          <a:lstStyle/>
          <a:p>
            <a:endParaRPr/>
          </a:p>
        </p:txBody>
      </p:sp>
      <p:sp>
        <p:nvSpPr>
          <p:cNvPr id="55" name="Segment value"/>
          <p:cNvSpPr txBox="1"/>
          <p:nvPr/>
        </p:nvSpPr>
        <p:spPr>
          <a:xfrm>
            <a:off x="6682918" y="4591812"/>
            <a:ext cx="2095322"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35</a:t>
            </a:r>
            <a:endParaRPr lang="en-US" sz="1100" dirty="0"/>
          </a:p>
        </p:txBody>
      </p:sp>
      <p:sp>
        <p:nvSpPr>
          <p:cNvPr id="56" name="Value"/>
          <p:cNvSpPr txBox="1"/>
          <p:nvPr/>
        </p:nvSpPr>
        <p:spPr>
          <a:xfrm>
            <a:off x="8915400" y="4523232"/>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37%</a:t>
            </a:r>
            <a:endParaRPr lang="en-US" sz="1200" dirty="0"/>
          </a:p>
        </p:txBody>
      </p:sp>
      <p:sp>
        <p:nvSpPr>
          <p:cNvPr id="58" name="Label"/>
          <p:cNvSpPr txBox="1"/>
          <p:nvPr/>
        </p:nvSpPr>
        <p:spPr>
          <a:xfrm>
            <a:off x="548640" y="4980432"/>
            <a:ext cx="219456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Ilorin</a:t>
            </a:r>
            <a:endParaRPr lang="en-US" sz="1200" dirty="0"/>
          </a:p>
        </p:txBody>
      </p:sp>
      <p:sp>
        <p:nvSpPr>
          <p:cNvPr id="59" name="Bar segment"/>
          <p:cNvSpPr/>
          <p:nvPr/>
        </p:nvSpPr>
        <p:spPr>
          <a:xfrm>
            <a:off x="2834640" y="5049012"/>
            <a:ext cx="3209116" cy="320040"/>
          </a:xfrm>
          <a:prstGeom prst="rect">
            <a:avLst/>
          </a:prstGeom>
          <a:solidFill>
            <a:srgbClr val="145C5A"/>
          </a:solidFill>
          <a:ln/>
        </p:spPr>
        <p:txBody>
          <a:bodyPr/>
          <a:lstStyle/>
          <a:p>
            <a:endParaRPr/>
          </a:p>
        </p:txBody>
      </p:sp>
      <p:sp>
        <p:nvSpPr>
          <p:cNvPr id="60" name="Segment value"/>
          <p:cNvSpPr txBox="1"/>
          <p:nvPr/>
        </p:nvSpPr>
        <p:spPr>
          <a:xfrm>
            <a:off x="2834640" y="5049012"/>
            <a:ext cx="3209116"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54</a:t>
            </a:r>
            <a:endParaRPr lang="en-US" sz="1100" dirty="0"/>
          </a:p>
        </p:txBody>
      </p:sp>
      <p:sp>
        <p:nvSpPr>
          <p:cNvPr id="61" name="Bar segment"/>
          <p:cNvSpPr/>
          <p:nvPr/>
        </p:nvSpPr>
        <p:spPr>
          <a:xfrm>
            <a:off x="6043756" y="5049012"/>
            <a:ext cx="198146" cy="320040"/>
          </a:xfrm>
          <a:prstGeom prst="rect">
            <a:avLst/>
          </a:prstGeom>
          <a:solidFill>
            <a:srgbClr val="C4C8CC"/>
          </a:solidFill>
          <a:ln/>
        </p:spPr>
        <p:txBody>
          <a:bodyPr/>
          <a:lstStyle/>
          <a:p>
            <a:endParaRPr/>
          </a:p>
        </p:txBody>
      </p:sp>
      <p:sp>
        <p:nvSpPr>
          <p:cNvPr id="62" name="Bar segment"/>
          <p:cNvSpPr/>
          <p:nvPr/>
        </p:nvSpPr>
        <p:spPr>
          <a:xfrm>
            <a:off x="6241902" y="5049012"/>
            <a:ext cx="2536338" cy="320040"/>
          </a:xfrm>
          <a:prstGeom prst="rect">
            <a:avLst/>
          </a:prstGeom>
          <a:solidFill>
            <a:srgbClr val="9CC3BF"/>
          </a:solidFill>
          <a:ln/>
        </p:spPr>
        <p:txBody>
          <a:bodyPr/>
          <a:lstStyle/>
          <a:p>
            <a:endParaRPr/>
          </a:p>
        </p:txBody>
      </p:sp>
      <p:sp>
        <p:nvSpPr>
          <p:cNvPr id="63" name="Segment value"/>
          <p:cNvSpPr txBox="1"/>
          <p:nvPr/>
        </p:nvSpPr>
        <p:spPr>
          <a:xfrm>
            <a:off x="6241902" y="5049012"/>
            <a:ext cx="2536338" cy="32004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43</a:t>
            </a:r>
            <a:endParaRPr lang="en-US" sz="1100" dirty="0"/>
          </a:p>
        </p:txBody>
      </p:sp>
      <p:sp>
        <p:nvSpPr>
          <p:cNvPr id="64" name="Value"/>
          <p:cNvSpPr txBox="1"/>
          <p:nvPr/>
        </p:nvSpPr>
        <p:spPr>
          <a:xfrm>
            <a:off x="8915400" y="4980432"/>
            <a:ext cx="1371600" cy="457200"/>
          </a:xfrm>
          <a:prstGeom prst="rect">
            <a:avLst/>
          </a:prstGeom>
          <a:noFill/>
          <a:ln/>
        </p:spPr>
        <p:txBody>
          <a:bodyPr wrap="square" lIns="0" tIns="0" rIns="0" bIns="0" rtlCol="0" anchor="ctr"/>
          <a:lstStyle/>
          <a:p>
            <a:pPr marL="0" indent="0" algn="r">
              <a:buNone/>
            </a:pPr>
            <a:r>
              <a:rPr lang="en-US" sz="1200" b="1" dirty="0">
                <a:solidFill>
                  <a:srgbClr val="1F2328"/>
                </a:solidFill>
                <a:latin typeface="Arial" pitchFamily="34" charset="0"/>
                <a:ea typeface="Arial" pitchFamily="34" charset="-122"/>
                <a:cs typeface="Arial" pitchFamily="34" charset="-120"/>
              </a:rPr>
              <a:t>28%</a:t>
            </a:r>
            <a:endParaRPr lang="en-US" sz="1200" dirty="0"/>
          </a:p>
        </p:txBody>
      </p:sp>
      <p:sp>
        <p:nvSpPr>
          <p:cNvPr id="66" name="Half line"/>
          <p:cNvSpPr/>
          <p:nvPr/>
        </p:nvSpPr>
        <p:spPr>
          <a:xfrm>
            <a:off x="5806440" y="2026920"/>
            <a:ext cx="91" cy="3429000"/>
          </a:xfrm>
          <a:prstGeom prst="line">
            <a:avLst/>
          </a:prstGeom>
          <a:noFill/>
          <a:ln w="15875">
            <a:solidFill>
              <a:srgbClr val="FFFFFF"/>
            </a:solidFill>
            <a:prstDash val="dash"/>
          </a:ln>
        </p:spPr>
        <p:txBody>
          <a:bodyPr/>
          <a:lstStyle/>
          <a:p>
            <a:endParaRPr/>
          </a:p>
        </p:txBody>
      </p:sp>
      <p:sp>
        <p:nvSpPr>
          <p:cNvPr id="67" name="Note"/>
          <p:cNvSpPr txBox="1"/>
          <p:nvPr/>
        </p:nvSpPr>
        <p:spPr>
          <a:xfrm>
            <a:off x="548640" y="5574792"/>
            <a:ext cx="10972800" cy="457200"/>
          </a:xfrm>
          <a:prstGeom prst="rect">
            <a:avLst/>
          </a:prstGeom>
          <a:noFill/>
          <a:ln/>
        </p:spPr>
        <p:txBody>
          <a:bodyPr wrap="square" lIns="0" tIns="0" rIns="0" bIns="0" rtlCol="0" anchor="t"/>
          <a:lstStyle/>
          <a:p>
            <a:pPr marL="0" indent="0" algn="l">
              <a:buNone/>
            </a:pPr>
            <a:r>
              <a:rPr lang="en-US" sz="1100" dirty="0">
                <a:solidFill>
                  <a:srgbClr val="666B73"/>
                </a:solidFill>
                <a:latin typeface="Arial" pitchFamily="34" charset="0"/>
                <a:ea typeface="Arial" pitchFamily="34" charset="-122"/>
                <a:cs typeface="Arial" pitchFamily="34" charset="-120"/>
              </a:rPr>
              <a:t>People group is how voters describe themselves. "Ilorin" is kept separate because many voters in the Ilorin local governments answer that way.</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Danladi's share across every group</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His support runs from 49% among private sector employees to 77% among Baruba voters. He is clearly ahead in every group except private sector employees, where the race is too close to call.</a:t>
            </a:r>
            <a:endParaRPr lang="en-US" sz="1400" dirty="0"/>
          </a:p>
        </p:txBody>
      </p:sp>
      <p:sp>
        <p:nvSpPr>
          <p:cNvPr id="4" name="Label"/>
          <p:cNvSpPr txBox="1"/>
          <p:nvPr/>
        </p:nvSpPr>
        <p:spPr>
          <a:xfrm>
            <a:off x="548640" y="1688592"/>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Private sector staff</a:t>
            </a:r>
            <a:endParaRPr lang="en-US" sz="1100" dirty="0"/>
          </a:p>
        </p:txBody>
      </p:sp>
      <p:sp>
        <p:nvSpPr>
          <p:cNvPr id="5" name="Bar track"/>
          <p:cNvSpPr/>
          <p:nvPr/>
        </p:nvSpPr>
        <p:spPr>
          <a:xfrm>
            <a:off x="2743200" y="1745925"/>
            <a:ext cx="2697480" cy="187086"/>
          </a:xfrm>
          <a:prstGeom prst="rect">
            <a:avLst/>
          </a:prstGeom>
          <a:solidFill>
            <a:srgbClr val="EFF1F1"/>
          </a:solidFill>
          <a:ln/>
        </p:spPr>
        <p:txBody>
          <a:bodyPr/>
          <a:lstStyle/>
          <a:p>
            <a:endParaRPr/>
          </a:p>
        </p:txBody>
      </p:sp>
      <p:sp>
        <p:nvSpPr>
          <p:cNvPr id="6" name="Bar"/>
          <p:cNvSpPr/>
          <p:nvPr/>
        </p:nvSpPr>
        <p:spPr>
          <a:xfrm>
            <a:off x="2743200" y="1745925"/>
            <a:ext cx="1320784" cy="187086"/>
          </a:xfrm>
          <a:prstGeom prst="rect">
            <a:avLst/>
          </a:prstGeom>
          <a:solidFill>
            <a:srgbClr val="D9822B"/>
          </a:solidFill>
          <a:ln/>
        </p:spPr>
        <p:txBody>
          <a:bodyPr/>
          <a:lstStyle/>
          <a:p>
            <a:endParaRPr/>
          </a:p>
        </p:txBody>
      </p:sp>
      <p:sp>
        <p:nvSpPr>
          <p:cNvPr id="7" name="Value"/>
          <p:cNvSpPr txBox="1"/>
          <p:nvPr/>
        </p:nvSpPr>
        <p:spPr>
          <a:xfrm>
            <a:off x="5513832" y="1688592"/>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49%</a:t>
            </a:r>
            <a:endParaRPr lang="en-US" sz="1100" dirty="0"/>
          </a:p>
        </p:txBody>
      </p:sp>
      <p:sp>
        <p:nvSpPr>
          <p:cNvPr id="8" name="Label"/>
          <p:cNvSpPr txBox="1"/>
          <p:nvPr/>
        </p:nvSpPr>
        <p:spPr>
          <a:xfrm>
            <a:off x="548640" y="1990344"/>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Graduates</a:t>
            </a:r>
            <a:endParaRPr lang="en-US" sz="1100" dirty="0"/>
          </a:p>
        </p:txBody>
      </p:sp>
      <p:sp>
        <p:nvSpPr>
          <p:cNvPr id="9" name="Bar track"/>
          <p:cNvSpPr/>
          <p:nvPr/>
        </p:nvSpPr>
        <p:spPr>
          <a:xfrm>
            <a:off x="2743200" y="2047677"/>
            <a:ext cx="2697480" cy="187086"/>
          </a:xfrm>
          <a:prstGeom prst="rect">
            <a:avLst/>
          </a:prstGeom>
          <a:solidFill>
            <a:srgbClr val="EFF1F1"/>
          </a:solidFill>
          <a:ln/>
        </p:spPr>
        <p:txBody>
          <a:bodyPr/>
          <a:lstStyle/>
          <a:p>
            <a:endParaRPr/>
          </a:p>
        </p:txBody>
      </p:sp>
      <p:sp>
        <p:nvSpPr>
          <p:cNvPr id="10" name="Bar"/>
          <p:cNvSpPr/>
          <p:nvPr/>
        </p:nvSpPr>
        <p:spPr>
          <a:xfrm>
            <a:off x="2743200" y="2047677"/>
            <a:ext cx="1377462" cy="187086"/>
          </a:xfrm>
          <a:prstGeom prst="rect">
            <a:avLst/>
          </a:prstGeom>
          <a:solidFill>
            <a:srgbClr val="D9822B"/>
          </a:solidFill>
          <a:ln/>
        </p:spPr>
        <p:txBody>
          <a:bodyPr/>
          <a:lstStyle/>
          <a:p>
            <a:endParaRPr/>
          </a:p>
        </p:txBody>
      </p:sp>
      <p:sp>
        <p:nvSpPr>
          <p:cNvPr id="11" name="Value"/>
          <p:cNvSpPr txBox="1"/>
          <p:nvPr/>
        </p:nvSpPr>
        <p:spPr>
          <a:xfrm>
            <a:off x="5513832" y="1990344"/>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51%</a:t>
            </a:r>
            <a:endParaRPr lang="en-US" sz="1100" dirty="0"/>
          </a:p>
        </p:txBody>
      </p:sp>
      <p:sp>
        <p:nvSpPr>
          <p:cNvPr id="12" name="Label"/>
          <p:cNvSpPr txBox="1"/>
          <p:nvPr/>
        </p:nvSpPr>
        <p:spPr>
          <a:xfrm>
            <a:off x="548640" y="2292096"/>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(people group)</a:t>
            </a:r>
            <a:endParaRPr lang="en-US" sz="1100" dirty="0"/>
          </a:p>
        </p:txBody>
      </p:sp>
      <p:sp>
        <p:nvSpPr>
          <p:cNvPr id="13" name="Bar track"/>
          <p:cNvSpPr/>
          <p:nvPr/>
        </p:nvSpPr>
        <p:spPr>
          <a:xfrm>
            <a:off x="2743200" y="2349429"/>
            <a:ext cx="2697480" cy="187086"/>
          </a:xfrm>
          <a:prstGeom prst="rect">
            <a:avLst/>
          </a:prstGeom>
          <a:solidFill>
            <a:srgbClr val="EFF1F1"/>
          </a:solidFill>
          <a:ln/>
        </p:spPr>
        <p:txBody>
          <a:bodyPr/>
          <a:lstStyle/>
          <a:p>
            <a:endParaRPr/>
          </a:p>
        </p:txBody>
      </p:sp>
      <p:sp>
        <p:nvSpPr>
          <p:cNvPr id="14" name="Bar"/>
          <p:cNvSpPr/>
          <p:nvPr/>
        </p:nvSpPr>
        <p:spPr>
          <a:xfrm>
            <a:off x="2743200" y="2349429"/>
            <a:ext cx="1456445" cy="187086"/>
          </a:xfrm>
          <a:prstGeom prst="rect">
            <a:avLst/>
          </a:prstGeom>
          <a:solidFill>
            <a:srgbClr val="D9822B"/>
          </a:solidFill>
          <a:ln/>
        </p:spPr>
        <p:txBody>
          <a:bodyPr/>
          <a:lstStyle/>
          <a:p>
            <a:endParaRPr/>
          </a:p>
        </p:txBody>
      </p:sp>
      <p:sp>
        <p:nvSpPr>
          <p:cNvPr id="15" name="Value"/>
          <p:cNvSpPr txBox="1"/>
          <p:nvPr/>
        </p:nvSpPr>
        <p:spPr>
          <a:xfrm>
            <a:off x="5513832" y="2292096"/>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54%</a:t>
            </a:r>
            <a:endParaRPr lang="en-US" sz="1100" dirty="0"/>
          </a:p>
        </p:txBody>
      </p:sp>
      <p:sp>
        <p:nvSpPr>
          <p:cNvPr id="16" name="Label"/>
          <p:cNvSpPr txBox="1"/>
          <p:nvPr/>
        </p:nvSpPr>
        <p:spPr>
          <a:xfrm>
            <a:off x="548640" y="2593848"/>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Students</a:t>
            </a:r>
            <a:endParaRPr lang="en-US" sz="1100" dirty="0"/>
          </a:p>
        </p:txBody>
      </p:sp>
      <p:sp>
        <p:nvSpPr>
          <p:cNvPr id="17" name="Bar track"/>
          <p:cNvSpPr/>
          <p:nvPr/>
        </p:nvSpPr>
        <p:spPr>
          <a:xfrm>
            <a:off x="2743200" y="2651181"/>
            <a:ext cx="2697480" cy="187086"/>
          </a:xfrm>
          <a:prstGeom prst="rect">
            <a:avLst/>
          </a:prstGeom>
          <a:solidFill>
            <a:srgbClr val="EFF1F1"/>
          </a:solidFill>
          <a:ln/>
        </p:spPr>
        <p:txBody>
          <a:bodyPr/>
          <a:lstStyle/>
          <a:p>
            <a:endParaRPr/>
          </a:p>
        </p:txBody>
      </p:sp>
      <p:sp>
        <p:nvSpPr>
          <p:cNvPr id="18" name="Bar"/>
          <p:cNvSpPr/>
          <p:nvPr/>
        </p:nvSpPr>
        <p:spPr>
          <a:xfrm>
            <a:off x="2743200" y="2651181"/>
            <a:ext cx="1463274" cy="187086"/>
          </a:xfrm>
          <a:prstGeom prst="rect">
            <a:avLst/>
          </a:prstGeom>
          <a:solidFill>
            <a:srgbClr val="9CC3BF"/>
          </a:solidFill>
          <a:ln/>
        </p:spPr>
        <p:txBody>
          <a:bodyPr/>
          <a:lstStyle/>
          <a:p>
            <a:endParaRPr/>
          </a:p>
        </p:txBody>
      </p:sp>
      <p:sp>
        <p:nvSpPr>
          <p:cNvPr id="19" name="Value"/>
          <p:cNvSpPr txBox="1"/>
          <p:nvPr/>
        </p:nvSpPr>
        <p:spPr>
          <a:xfrm>
            <a:off x="5513832" y="2593848"/>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54%</a:t>
            </a:r>
            <a:endParaRPr lang="en-US" sz="1100" dirty="0"/>
          </a:p>
        </p:txBody>
      </p:sp>
      <p:sp>
        <p:nvSpPr>
          <p:cNvPr id="20" name="Label"/>
          <p:cNvSpPr txBox="1"/>
          <p:nvPr/>
        </p:nvSpPr>
        <p:spPr>
          <a:xfrm>
            <a:off x="548640" y="2895600"/>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Urban voters</a:t>
            </a:r>
            <a:endParaRPr lang="en-US" sz="1100" dirty="0"/>
          </a:p>
        </p:txBody>
      </p:sp>
      <p:sp>
        <p:nvSpPr>
          <p:cNvPr id="21" name="Bar track"/>
          <p:cNvSpPr/>
          <p:nvPr/>
        </p:nvSpPr>
        <p:spPr>
          <a:xfrm>
            <a:off x="2743200" y="2952933"/>
            <a:ext cx="2697480" cy="187086"/>
          </a:xfrm>
          <a:prstGeom prst="rect">
            <a:avLst/>
          </a:prstGeom>
          <a:solidFill>
            <a:srgbClr val="EFF1F1"/>
          </a:solidFill>
          <a:ln/>
        </p:spPr>
        <p:txBody>
          <a:bodyPr/>
          <a:lstStyle/>
          <a:p>
            <a:endParaRPr/>
          </a:p>
        </p:txBody>
      </p:sp>
      <p:sp>
        <p:nvSpPr>
          <p:cNvPr id="22" name="Bar"/>
          <p:cNvSpPr/>
          <p:nvPr/>
        </p:nvSpPr>
        <p:spPr>
          <a:xfrm>
            <a:off x="2743200" y="2952933"/>
            <a:ext cx="1481058" cy="187086"/>
          </a:xfrm>
          <a:prstGeom prst="rect">
            <a:avLst/>
          </a:prstGeom>
          <a:solidFill>
            <a:srgbClr val="9CC3BF"/>
          </a:solidFill>
          <a:ln/>
        </p:spPr>
        <p:txBody>
          <a:bodyPr/>
          <a:lstStyle/>
          <a:p>
            <a:endParaRPr/>
          </a:p>
        </p:txBody>
      </p:sp>
      <p:sp>
        <p:nvSpPr>
          <p:cNvPr id="23" name="Value"/>
          <p:cNvSpPr txBox="1"/>
          <p:nvPr/>
        </p:nvSpPr>
        <p:spPr>
          <a:xfrm>
            <a:off x="5513832" y="2895600"/>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55%</a:t>
            </a:r>
            <a:endParaRPr lang="en-US" sz="1100" dirty="0"/>
          </a:p>
        </p:txBody>
      </p:sp>
      <p:sp>
        <p:nvSpPr>
          <p:cNvPr id="24" name="Label"/>
          <p:cNvSpPr txBox="1"/>
          <p:nvPr/>
        </p:nvSpPr>
        <p:spPr>
          <a:xfrm>
            <a:off x="548640" y="3197352"/>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Aged 18 to 29</a:t>
            </a:r>
            <a:endParaRPr lang="en-US" sz="1100" dirty="0"/>
          </a:p>
        </p:txBody>
      </p:sp>
      <p:sp>
        <p:nvSpPr>
          <p:cNvPr id="25" name="Bar track"/>
          <p:cNvSpPr/>
          <p:nvPr/>
        </p:nvSpPr>
        <p:spPr>
          <a:xfrm>
            <a:off x="2743200" y="3254685"/>
            <a:ext cx="2697480" cy="187086"/>
          </a:xfrm>
          <a:prstGeom prst="rect">
            <a:avLst/>
          </a:prstGeom>
          <a:solidFill>
            <a:srgbClr val="EFF1F1"/>
          </a:solidFill>
          <a:ln/>
        </p:spPr>
        <p:txBody>
          <a:bodyPr/>
          <a:lstStyle/>
          <a:p>
            <a:endParaRPr/>
          </a:p>
        </p:txBody>
      </p:sp>
      <p:sp>
        <p:nvSpPr>
          <p:cNvPr id="26" name="Bar"/>
          <p:cNvSpPr/>
          <p:nvPr/>
        </p:nvSpPr>
        <p:spPr>
          <a:xfrm>
            <a:off x="2743200" y="3254685"/>
            <a:ext cx="1517759" cy="187086"/>
          </a:xfrm>
          <a:prstGeom prst="rect">
            <a:avLst/>
          </a:prstGeom>
          <a:solidFill>
            <a:srgbClr val="9CC3BF"/>
          </a:solidFill>
          <a:ln/>
        </p:spPr>
        <p:txBody>
          <a:bodyPr/>
          <a:lstStyle/>
          <a:p>
            <a:endParaRPr/>
          </a:p>
        </p:txBody>
      </p:sp>
      <p:sp>
        <p:nvSpPr>
          <p:cNvPr id="27" name="Value"/>
          <p:cNvSpPr txBox="1"/>
          <p:nvPr/>
        </p:nvSpPr>
        <p:spPr>
          <a:xfrm>
            <a:off x="5513832" y="3197352"/>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56%</a:t>
            </a:r>
            <a:endParaRPr lang="en-US" sz="1100" dirty="0"/>
          </a:p>
        </p:txBody>
      </p:sp>
      <p:sp>
        <p:nvSpPr>
          <p:cNvPr id="28" name="Label"/>
          <p:cNvSpPr txBox="1"/>
          <p:nvPr/>
        </p:nvSpPr>
        <p:spPr>
          <a:xfrm>
            <a:off x="548640" y="3499104"/>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Not in work</a:t>
            </a:r>
            <a:endParaRPr lang="en-US" sz="1100" dirty="0"/>
          </a:p>
        </p:txBody>
      </p:sp>
      <p:sp>
        <p:nvSpPr>
          <p:cNvPr id="29" name="Bar track"/>
          <p:cNvSpPr/>
          <p:nvPr/>
        </p:nvSpPr>
        <p:spPr>
          <a:xfrm>
            <a:off x="2743200" y="3556437"/>
            <a:ext cx="2697480" cy="187086"/>
          </a:xfrm>
          <a:prstGeom prst="rect">
            <a:avLst/>
          </a:prstGeom>
          <a:solidFill>
            <a:srgbClr val="EFF1F1"/>
          </a:solidFill>
          <a:ln/>
        </p:spPr>
        <p:txBody>
          <a:bodyPr/>
          <a:lstStyle/>
          <a:p>
            <a:endParaRPr/>
          </a:p>
        </p:txBody>
      </p:sp>
      <p:sp>
        <p:nvSpPr>
          <p:cNvPr id="30" name="Bar"/>
          <p:cNvSpPr/>
          <p:nvPr/>
        </p:nvSpPr>
        <p:spPr>
          <a:xfrm>
            <a:off x="2743200" y="3556437"/>
            <a:ext cx="1592022" cy="187086"/>
          </a:xfrm>
          <a:prstGeom prst="rect">
            <a:avLst/>
          </a:prstGeom>
          <a:solidFill>
            <a:srgbClr val="9CC3BF"/>
          </a:solidFill>
          <a:ln/>
        </p:spPr>
        <p:txBody>
          <a:bodyPr/>
          <a:lstStyle/>
          <a:p>
            <a:endParaRPr/>
          </a:p>
        </p:txBody>
      </p:sp>
      <p:sp>
        <p:nvSpPr>
          <p:cNvPr id="31" name="Value"/>
          <p:cNvSpPr txBox="1"/>
          <p:nvPr/>
        </p:nvSpPr>
        <p:spPr>
          <a:xfrm>
            <a:off x="5513832" y="3499104"/>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59%</a:t>
            </a:r>
            <a:endParaRPr lang="en-US" sz="1100" dirty="0"/>
          </a:p>
        </p:txBody>
      </p:sp>
      <p:sp>
        <p:nvSpPr>
          <p:cNvPr id="32" name="Label"/>
          <p:cNvSpPr txBox="1"/>
          <p:nvPr/>
        </p:nvSpPr>
        <p:spPr>
          <a:xfrm>
            <a:off x="548640" y="3800856"/>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Secondary schooling</a:t>
            </a:r>
            <a:endParaRPr lang="en-US" sz="1100" dirty="0"/>
          </a:p>
        </p:txBody>
      </p:sp>
      <p:sp>
        <p:nvSpPr>
          <p:cNvPr id="33" name="Bar track"/>
          <p:cNvSpPr/>
          <p:nvPr/>
        </p:nvSpPr>
        <p:spPr>
          <a:xfrm>
            <a:off x="2743200" y="3858189"/>
            <a:ext cx="2697480" cy="187086"/>
          </a:xfrm>
          <a:prstGeom prst="rect">
            <a:avLst/>
          </a:prstGeom>
          <a:solidFill>
            <a:srgbClr val="EFF1F1"/>
          </a:solidFill>
          <a:ln/>
        </p:spPr>
        <p:txBody>
          <a:bodyPr/>
          <a:lstStyle/>
          <a:p>
            <a:endParaRPr/>
          </a:p>
        </p:txBody>
      </p:sp>
      <p:sp>
        <p:nvSpPr>
          <p:cNvPr id="34" name="Bar"/>
          <p:cNvSpPr/>
          <p:nvPr/>
        </p:nvSpPr>
        <p:spPr>
          <a:xfrm>
            <a:off x="2743200" y="3858189"/>
            <a:ext cx="1627975" cy="187086"/>
          </a:xfrm>
          <a:prstGeom prst="rect">
            <a:avLst/>
          </a:prstGeom>
          <a:solidFill>
            <a:srgbClr val="9CC3BF"/>
          </a:solidFill>
          <a:ln/>
        </p:spPr>
        <p:txBody>
          <a:bodyPr/>
          <a:lstStyle/>
          <a:p>
            <a:endParaRPr/>
          </a:p>
        </p:txBody>
      </p:sp>
      <p:sp>
        <p:nvSpPr>
          <p:cNvPr id="35" name="Value"/>
          <p:cNvSpPr txBox="1"/>
          <p:nvPr/>
        </p:nvSpPr>
        <p:spPr>
          <a:xfrm>
            <a:off x="5513832" y="3800856"/>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60%</a:t>
            </a:r>
            <a:endParaRPr lang="en-US" sz="1100" dirty="0"/>
          </a:p>
        </p:txBody>
      </p:sp>
      <p:sp>
        <p:nvSpPr>
          <p:cNvPr id="36" name="Label"/>
          <p:cNvSpPr txBox="1"/>
          <p:nvPr/>
        </p:nvSpPr>
        <p:spPr>
          <a:xfrm>
            <a:off x="548640" y="4102608"/>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Men</a:t>
            </a:r>
            <a:endParaRPr lang="en-US" sz="1100" dirty="0"/>
          </a:p>
        </p:txBody>
      </p:sp>
      <p:sp>
        <p:nvSpPr>
          <p:cNvPr id="37" name="Bar track"/>
          <p:cNvSpPr/>
          <p:nvPr/>
        </p:nvSpPr>
        <p:spPr>
          <a:xfrm>
            <a:off x="2743200" y="4159941"/>
            <a:ext cx="2697480" cy="187086"/>
          </a:xfrm>
          <a:prstGeom prst="rect">
            <a:avLst/>
          </a:prstGeom>
          <a:solidFill>
            <a:srgbClr val="EFF1F1"/>
          </a:solidFill>
          <a:ln/>
        </p:spPr>
        <p:txBody>
          <a:bodyPr/>
          <a:lstStyle/>
          <a:p>
            <a:endParaRPr/>
          </a:p>
        </p:txBody>
      </p:sp>
      <p:sp>
        <p:nvSpPr>
          <p:cNvPr id="38" name="Bar"/>
          <p:cNvSpPr/>
          <p:nvPr/>
        </p:nvSpPr>
        <p:spPr>
          <a:xfrm>
            <a:off x="2743200" y="4159941"/>
            <a:ext cx="1642342" cy="187086"/>
          </a:xfrm>
          <a:prstGeom prst="rect">
            <a:avLst/>
          </a:prstGeom>
          <a:solidFill>
            <a:srgbClr val="9CC3BF"/>
          </a:solidFill>
          <a:ln/>
        </p:spPr>
        <p:txBody>
          <a:bodyPr/>
          <a:lstStyle/>
          <a:p>
            <a:endParaRPr/>
          </a:p>
        </p:txBody>
      </p:sp>
      <p:sp>
        <p:nvSpPr>
          <p:cNvPr id="39" name="Value"/>
          <p:cNvSpPr txBox="1"/>
          <p:nvPr/>
        </p:nvSpPr>
        <p:spPr>
          <a:xfrm>
            <a:off x="5513832" y="4102608"/>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61%</a:t>
            </a:r>
            <a:endParaRPr lang="en-US" sz="1100" dirty="0"/>
          </a:p>
        </p:txBody>
      </p:sp>
      <p:sp>
        <p:nvSpPr>
          <p:cNvPr id="40" name="Label"/>
          <p:cNvSpPr txBox="1"/>
          <p:nvPr/>
        </p:nvSpPr>
        <p:spPr>
          <a:xfrm>
            <a:off x="548640" y="4404360"/>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Christians</a:t>
            </a:r>
            <a:endParaRPr lang="en-US" sz="1100" dirty="0"/>
          </a:p>
        </p:txBody>
      </p:sp>
      <p:sp>
        <p:nvSpPr>
          <p:cNvPr id="41" name="Bar track"/>
          <p:cNvSpPr/>
          <p:nvPr/>
        </p:nvSpPr>
        <p:spPr>
          <a:xfrm>
            <a:off x="2743200" y="4461693"/>
            <a:ext cx="2697480" cy="187086"/>
          </a:xfrm>
          <a:prstGeom prst="rect">
            <a:avLst/>
          </a:prstGeom>
          <a:solidFill>
            <a:srgbClr val="EFF1F1"/>
          </a:solidFill>
          <a:ln/>
        </p:spPr>
        <p:txBody>
          <a:bodyPr/>
          <a:lstStyle/>
          <a:p>
            <a:endParaRPr/>
          </a:p>
        </p:txBody>
      </p:sp>
      <p:sp>
        <p:nvSpPr>
          <p:cNvPr id="42" name="Bar"/>
          <p:cNvSpPr/>
          <p:nvPr/>
        </p:nvSpPr>
        <p:spPr>
          <a:xfrm>
            <a:off x="2743200" y="4461693"/>
            <a:ext cx="1649952" cy="187086"/>
          </a:xfrm>
          <a:prstGeom prst="rect">
            <a:avLst/>
          </a:prstGeom>
          <a:solidFill>
            <a:srgbClr val="9CC3BF"/>
          </a:solidFill>
          <a:ln/>
        </p:spPr>
        <p:txBody>
          <a:bodyPr/>
          <a:lstStyle/>
          <a:p>
            <a:endParaRPr/>
          </a:p>
        </p:txBody>
      </p:sp>
      <p:sp>
        <p:nvSpPr>
          <p:cNvPr id="43" name="Value"/>
          <p:cNvSpPr txBox="1"/>
          <p:nvPr/>
        </p:nvSpPr>
        <p:spPr>
          <a:xfrm>
            <a:off x="5513832" y="4404360"/>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61%</a:t>
            </a:r>
            <a:endParaRPr lang="en-US" sz="1100" dirty="0"/>
          </a:p>
        </p:txBody>
      </p:sp>
      <p:sp>
        <p:nvSpPr>
          <p:cNvPr id="44" name="Label"/>
          <p:cNvSpPr txBox="1"/>
          <p:nvPr/>
        </p:nvSpPr>
        <p:spPr>
          <a:xfrm>
            <a:off x="548640" y="4706112"/>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Yoruba</a:t>
            </a:r>
            <a:endParaRPr lang="en-US" sz="1100" dirty="0"/>
          </a:p>
        </p:txBody>
      </p:sp>
      <p:sp>
        <p:nvSpPr>
          <p:cNvPr id="45" name="Bar track"/>
          <p:cNvSpPr/>
          <p:nvPr/>
        </p:nvSpPr>
        <p:spPr>
          <a:xfrm>
            <a:off x="2743200" y="4763445"/>
            <a:ext cx="2697480" cy="187086"/>
          </a:xfrm>
          <a:prstGeom prst="rect">
            <a:avLst/>
          </a:prstGeom>
          <a:solidFill>
            <a:srgbClr val="EFF1F1"/>
          </a:solidFill>
          <a:ln/>
        </p:spPr>
        <p:txBody>
          <a:bodyPr/>
          <a:lstStyle/>
          <a:p>
            <a:endParaRPr/>
          </a:p>
        </p:txBody>
      </p:sp>
      <p:sp>
        <p:nvSpPr>
          <p:cNvPr id="46" name="Bar"/>
          <p:cNvSpPr/>
          <p:nvPr/>
        </p:nvSpPr>
        <p:spPr>
          <a:xfrm>
            <a:off x="2743200" y="4763445"/>
            <a:ext cx="1669480" cy="187086"/>
          </a:xfrm>
          <a:prstGeom prst="rect">
            <a:avLst/>
          </a:prstGeom>
          <a:solidFill>
            <a:srgbClr val="9CC3BF"/>
          </a:solidFill>
          <a:ln/>
        </p:spPr>
        <p:txBody>
          <a:bodyPr/>
          <a:lstStyle/>
          <a:p>
            <a:endParaRPr/>
          </a:p>
        </p:txBody>
      </p:sp>
      <p:sp>
        <p:nvSpPr>
          <p:cNvPr id="47" name="Value"/>
          <p:cNvSpPr txBox="1"/>
          <p:nvPr/>
        </p:nvSpPr>
        <p:spPr>
          <a:xfrm>
            <a:off x="5513832" y="4706112"/>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62%</a:t>
            </a:r>
            <a:endParaRPr lang="en-US" sz="1100" dirty="0"/>
          </a:p>
        </p:txBody>
      </p:sp>
      <p:sp>
        <p:nvSpPr>
          <p:cNvPr id="48" name="Label"/>
          <p:cNvSpPr txBox="1"/>
          <p:nvPr/>
        </p:nvSpPr>
        <p:spPr>
          <a:xfrm>
            <a:off x="548640" y="5007864"/>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Hausa or Fulani</a:t>
            </a:r>
            <a:endParaRPr lang="en-US" sz="1100" dirty="0"/>
          </a:p>
        </p:txBody>
      </p:sp>
      <p:sp>
        <p:nvSpPr>
          <p:cNvPr id="49" name="Bar track"/>
          <p:cNvSpPr/>
          <p:nvPr/>
        </p:nvSpPr>
        <p:spPr>
          <a:xfrm>
            <a:off x="2743200" y="5065197"/>
            <a:ext cx="2697480" cy="187086"/>
          </a:xfrm>
          <a:prstGeom prst="rect">
            <a:avLst/>
          </a:prstGeom>
          <a:solidFill>
            <a:srgbClr val="EFF1F1"/>
          </a:solidFill>
          <a:ln/>
        </p:spPr>
        <p:txBody>
          <a:bodyPr/>
          <a:lstStyle/>
          <a:p>
            <a:endParaRPr/>
          </a:p>
        </p:txBody>
      </p:sp>
      <p:sp>
        <p:nvSpPr>
          <p:cNvPr id="50" name="Bar"/>
          <p:cNvSpPr/>
          <p:nvPr/>
        </p:nvSpPr>
        <p:spPr>
          <a:xfrm>
            <a:off x="2743200" y="5065197"/>
            <a:ext cx="1670941" cy="187086"/>
          </a:xfrm>
          <a:prstGeom prst="rect">
            <a:avLst/>
          </a:prstGeom>
          <a:solidFill>
            <a:srgbClr val="9CC3BF"/>
          </a:solidFill>
          <a:ln/>
        </p:spPr>
        <p:txBody>
          <a:bodyPr/>
          <a:lstStyle/>
          <a:p>
            <a:endParaRPr/>
          </a:p>
        </p:txBody>
      </p:sp>
      <p:sp>
        <p:nvSpPr>
          <p:cNvPr id="51" name="Value"/>
          <p:cNvSpPr txBox="1"/>
          <p:nvPr/>
        </p:nvSpPr>
        <p:spPr>
          <a:xfrm>
            <a:off x="5513832" y="5007864"/>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62%</a:t>
            </a:r>
            <a:endParaRPr lang="en-US" sz="1100" dirty="0"/>
          </a:p>
        </p:txBody>
      </p:sp>
      <p:sp>
        <p:nvSpPr>
          <p:cNvPr id="52" name="Label"/>
          <p:cNvSpPr txBox="1"/>
          <p:nvPr/>
        </p:nvSpPr>
        <p:spPr>
          <a:xfrm>
            <a:off x="548640" y="5309616"/>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Artisans</a:t>
            </a:r>
            <a:endParaRPr lang="en-US" sz="1100" dirty="0"/>
          </a:p>
        </p:txBody>
      </p:sp>
      <p:sp>
        <p:nvSpPr>
          <p:cNvPr id="53" name="Bar track"/>
          <p:cNvSpPr/>
          <p:nvPr/>
        </p:nvSpPr>
        <p:spPr>
          <a:xfrm>
            <a:off x="2743200" y="5366949"/>
            <a:ext cx="2697480" cy="187086"/>
          </a:xfrm>
          <a:prstGeom prst="rect">
            <a:avLst/>
          </a:prstGeom>
          <a:solidFill>
            <a:srgbClr val="EFF1F1"/>
          </a:solidFill>
          <a:ln/>
        </p:spPr>
        <p:txBody>
          <a:bodyPr/>
          <a:lstStyle/>
          <a:p>
            <a:endParaRPr/>
          </a:p>
        </p:txBody>
      </p:sp>
      <p:sp>
        <p:nvSpPr>
          <p:cNvPr id="54" name="Bar"/>
          <p:cNvSpPr/>
          <p:nvPr/>
        </p:nvSpPr>
        <p:spPr>
          <a:xfrm>
            <a:off x="2743200" y="5366949"/>
            <a:ext cx="1697364" cy="187086"/>
          </a:xfrm>
          <a:prstGeom prst="rect">
            <a:avLst/>
          </a:prstGeom>
          <a:solidFill>
            <a:srgbClr val="9CC3BF"/>
          </a:solidFill>
          <a:ln/>
        </p:spPr>
        <p:txBody>
          <a:bodyPr/>
          <a:lstStyle/>
          <a:p>
            <a:endParaRPr/>
          </a:p>
        </p:txBody>
      </p:sp>
      <p:sp>
        <p:nvSpPr>
          <p:cNvPr id="55" name="Value"/>
          <p:cNvSpPr txBox="1"/>
          <p:nvPr/>
        </p:nvSpPr>
        <p:spPr>
          <a:xfrm>
            <a:off x="5513832" y="5309616"/>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63%</a:t>
            </a:r>
            <a:endParaRPr lang="en-US" sz="1100" dirty="0"/>
          </a:p>
        </p:txBody>
      </p:sp>
      <p:sp>
        <p:nvSpPr>
          <p:cNvPr id="56" name="Label"/>
          <p:cNvSpPr txBox="1"/>
          <p:nvPr/>
        </p:nvSpPr>
        <p:spPr>
          <a:xfrm>
            <a:off x="548640" y="5611368"/>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Muslims</a:t>
            </a:r>
            <a:endParaRPr lang="en-US" sz="1100" dirty="0"/>
          </a:p>
        </p:txBody>
      </p:sp>
      <p:sp>
        <p:nvSpPr>
          <p:cNvPr id="57" name="Bar track"/>
          <p:cNvSpPr/>
          <p:nvPr/>
        </p:nvSpPr>
        <p:spPr>
          <a:xfrm>
            <a:off x="2743200" y="5668701"/>
            <a:ext cx="2697480" cy="187086"/>
          </a:xfrm>
          <a:prstGeom prst="rect">
            <a:avLst/>
          </a:prstGeom>
          <a:solidFill>
            <a:srgbClr val="EFF1F1"/>
          </a:solidFill>
          <a:ln/>
        </p:spPr>
        <p:txBody>
          <a:bodyPr/>
          <a:lstStyle/>
          <a:p>
            <a:endParaRPr/>
          </a:p>
        </p:txBody>
      </p:sp>
      <p:sp>
        <p:nvSpPr>
          <p:cNvPr id="58" name="Bar"/>
          <p:cNvSpPr/>
          <p:nvPr/>
        </p:nvSpPr>
        <p:spPr>
          <a:xfrm>
            <a:off x="2743200" y="5668701"/>
            <a:ext cx="1697841" cy="187086"/>
          </a:xfrm>
          <a:prstGeom prst="rect">
            <a:avLst/>
          </a:prstGeom>
          <a:solidFill>
            <a:srgbClr val="9CC3BF"/>
          </a:solidFill>
          <a:ln/>
        </p:spPr>
        <p:txBody>
          <a:bodyPr/>
          <a:lstStyle/>
          <a:p>
            <a:endParaRPr/>
          </a:p>
        </p:txBody>
      </p:sp>
      <p:sp>
        <p:nvSpPr>
          <p:cNvPr id="59" name="Value"/>
          <p:cNvSpPr txBox="1"/>
          <p:nvPr/>
        </p:nvSpPr>
        <p:spPr>
          <a:xfrm>
            <a:off x="5513832" y="5611368"/>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63%</a:t>
            </a:r>
            <a:endParaRPr lang="en-US" sz="1100" dirty="0"/>
          </a:p>
        </p:txBody>
      </p:sp>
      <p:sp>
        <p:nvSpPr>
          <p:cNvPr id="60" name="Reference line"/>
          <p:cNvSpPr/>
          <p:nvPr/>
        </p:nvSpPr>
        <p:spPr>
          <a:xfrm>
            <a:off x="4091940" y="1642872"/>
            <a:ext cx="91" cy="4315968"/>
          </a:xfrm>
          <a:prstGeom prst="line">
            <a:avLst/>
          </a:prstGeom>
          <a:noFill/>
          <a:ln w="12700">
            <a:solidFill>
              <a:srgbClr val="666B73"/>
            </a:solidFill>
            <a:prstDash val="dash"/>
          </a:ln>
        </p:spPr>
        <p:txBody>
          <a:bodyPr/>
          <a:lstStyle/>
          <a:p>
            <a:endParaRPr/>
          </a:p>
        </p:txBody>
      </p:sp>
      <p:sp>
        <p:nvSpPr>
          <p:cNvPr id="61" name="Label"/>
          <p:cNvSpPr txBox="1"/>
          <p:nvPr/>
        </p:nvSpPr>
        <p:spPr>
          <a:xfrm>
            <a:off x="6263640" y="1688592"/>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Traders</a:t>
            </a:r>
            <a:endParaRPr lang="en-US" sz="1100" dirty="0"/>
          </a:p>
        </p:txBody>
      </p:sp>
      <p:sp>
        <p:nvSpPr>
          <p:cNvPr id="62" name="Bar track"/>
          <p:cNvSpPr/>
          <p:nvPr/>
        </p:nvSpPr>
        <p:spPr>
          <a:xfrm>
            <a:off x="8458200" y="1745925"/>
            <a:ext cx="2697480" cy="187086"/>
          </a:xfrm>
          <a:prstGeom prst="rect">
            <a:avLst/>
          </a:prstGeom>
          <a:solidFill>
            <a:srgbClr val="EFF1F1"/>
          </a:solidFill>
          <a:ln/>
        </p:spPr>
        <p:txBody>
          <a:bodyPr/>
          <a:lstStyle/>
          <a:p>
            <a:endParaRPr/>
          </a:p>
        </p:txBody>
      </p:sp>
      <p:sp>
        <p:nvSpPr>
          <p:cNvPr id="63" name="Bar"/>
          <p:cNvSpPr/>
          <p:nvPr/>
        </p:nvSpPr>
        <p:spPr>
          <a:xfrm>
            <a:off x="8458200" y="1745925"/>
            <a:ext cx="1702683" cy="187086"/>
          </a:xfrm>
          <a:prstGeom prst="rect">
            <a:avLst/>
          </a:prstGeom>
          <a:solidFill>
            <a:srgbClr val="9CC3BF"/>
          </a:solidFill>
          <a:ln/>
        </p:spPr>
        <p:txBody>
          <a:bodyPr/>
          <a:lstStyle/>
          <a:p>
            <a:endParaRPr/>
          </a:p>
        </p:txBody>
      </p:sp>
      <p:sp>
        <p:nvSpPr>
          <p:cNvPr id="64" name="Value"/>
          <p:cNvSpPr txBox="1"/>
          <p:nvPr/>
        </p:nvSpPr>
        <p:spPr>
          <a:xfrm>
            <a:off x="11228832" y="1688592"/>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63%</a:t>
            </a:r>
            <a:endParaRPr lang="en-US" sz="1100" dirty="0"/>
          </a:p>
        </p:txBody>
      </p:sp>
      <p:sp>
        <p:nvSpPr>
          <p:cNvPr id="65" name="Label"/>
          <p:cNvSpPr txBox="1"/>
          <p:nvPr/>
        </p:nvSpPr>
        <p:spPr>
          <a:xfrm>
            <a:off x="6263640" y="1990344"/>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Public servants</a:t>
            </a:r>
            <a:endParaRPr lang="en-US" sz="1100" dirty="0"/>
          </a:p>
        </p:txBody>
      </p:sp>
      <p:sp>
        <p:nvSpPr>
          <p:cNvPr id="66" name="Bar track"/>
          <p:cNvSpPr/>
          <p:nvPr/>
        </p:nvSpPr>
        <p:spPr>
          <a:xfrm>
            <a:off x="8458200" y="2047677"/>
            <a:ext cx="2697480" cy="187086"/>
          </a:xfrm>
          <a:prstGeom prst="rect">
            <a:avLst/>
          </a:prstGeom>
          <a:solidFill>
            <a:srgbClr val="EFF1F1"/>
          </a:solidFill>
          <a:ln/>
        </p:spPr>
        <p:txBody>
          <a:bodyPr/>
          <a:lstStyle/>
          <a:p>
            <a:endParaRPr/>
          </a:p>
        </p:txBody>
      </p:sp>
      <p:sp>
        <p:nvSpPr>
          <p:cNvPr id="67" name="Bar"/>
          <p:cNvSpPr/>
          <p:nvPr/>
        </p:nvSpPr>
        <p:spPr>
          <a:xfrm>
            <a:off x="8458200" y="2047677"/>
            <a:ext cx="1707477" cy="187086"/>
          </a:xfrm>
          <a:prstGeom prst="rect">
            <a:avLst/>
          </a:prstGeom>
          <a:solidFill>
            <a:srgbClr val="9CC3BF"/>
          </a:solidFill>
          <a:ln/>
        </p:spPr>
        <p:txBody>
          <a:bodyPr/>
          <a:lstStyle/>
          <a:p>
            <a:endParaRPr/>
          </a:p>
        </p:txBody>
      </p:sp>
      <p:sp>
        <p:nvSpPr>
          <p:cNvPr id="68" name="Value"/>
          <p:cNvSpPr txBox="1"/>
          <p:nvPr/>
        </p:nvSpPr>
        <p:spPr>
          <a:xfrm>
            <a:off x="11228832" y="1990344"/>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63%</a:t>
            </a:r>
            <a:endParaRPr lang="en-US" sz="1100" dirty="0"/>
          </a:p>
        </p:txBody>
      </p:sp>
      <p:sp>
        <p:nvSpPr>
          <p:cNvPr id="69" name="Label"/>
          <p:cNvSpPr txBox="1"/>
          <p:nvPr/>
        </p:nvSpPr>
        <p:spPr>
          <a:xfrm>
            <a:off x="6263640" y="2292096"/>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Women</a:t>
            </a:r>
            <a:endParaRPr lang="en-US" sz="1100" dirty="0"/>
          </a:p>
        </p:txBody>
      </p:sp>
      <p:sp>
        <p:nvSpPr>
          <p:cNvPr id="70" name="Bar track"/>
          <p:cNvSpPr/>
          <p:nvPr/>
        </p:nvSpPr>
        <p:spPr>
          <a:xfrm>
            <a:off x="8458200" y="2349429"/>
            <a:ext cx="2697480" cy="187086"/>
          </a:xfrm>
          <a:prstGeom prst="rect">
            <a:avLst/>
          </a:prstGeom>
          <a:solidFill>
            <a:srgbClr val="EFF1F1"/>
          </a:solidFill>
          <a:ln/>
        </p:spPr>
        <p:txBody>
          <a:bodyPr/>
          <a:lstStyle/>
          <a:p>
            <a:endParaRPr/>
          </a:p>
        </p:txBody>
      </p:sp>
      <p:sp>
        <p:nvSpPr>
          <p:cNvPr id="71" name="Bar"/>
          <p:cNvSpPr/>
          <p:nvPr/>
        </p:nvSpPr>
        <p:spPr>
          <a:xfrm>
            <a:off x="8458200" y="2349429"/>
            <a:ext cx="1740600" cy="187086"/>
          </a:xfrm>
          <a:prstGeom prst="rect">
            <a:avLst/>
          </a:prstGeom>
          <a:solidFill>
            <a:srgbClr val="9CC3BF"/>
          </a:solidFill>
          <a:ln/>
        </p:spPr>
        <p:txBody>
          <a:bodyPr/>
          <a:lstStyle/>
          <a:p>
            <a:endParaRPr/>
          </a:p>
        </p:txBody>
      </p:sp>
      <p:sp>
        <p:nvSpPr>
          <p:cNvPr id="72" name="Value"/>
          <p:cNvSpPr txBox="1"/>
          <p:nvPr/>
        </p:nvSpPr>
        <p:spPr>
          <a:xfrm>
            <a:off x="11228832" y="2292096"/>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65%</a:t>
            </a:r>
            <a:endParaRPr lang="en-US" sz="1100" dirty="0"/>
          </a:p>
        </p:txBody>
      </p:sp>
      <p:sp>
        <p:nvSpPr>
          <p:cNvPr id="73" name="Label"/>
          <p:cNvSpPr txBox="1"/>
          <p:nvPr/>
        </p:nvSpPr>
        <p:spPr>
          <a:xfrm>
            <a:off x="6263640" y="2593848"/>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Nupe</a:t>
            </a:r>
            <a:endParaRPr lang="en-US" sz="1100" dirty="0"/>
          </a:p>
        </p:txBody>
      </p:sp>
      <p:sp>
        <p:nvSpPr>
          <p:cNvPr id="74" name="Bar track"/>
          <p:cNvSpPr/>
          <p:nvPr/>
        </p:nvSpPr>
        <p:spPr>
          <a:xfrm>
            <a:off x="8458200" y="2651181"/>
            <a:ext cx="2697480" cy="187086"/>
          </a:xfrm>
          <a:prstGeom prst="rect">
            <a:avLst/>
          </a:prstGeom>
          <a:solidFill>
            <a:srgbClr val="EFF1F1"/>
          </a:solidFill>
          <a:ln/>
        </p:spPr>
        <p:txBody>
          <a:bodyPr/>
          <a:lstStyle/>
          <a:p>
            <a:endParaRPr/>
          </a:p>
        </p:txBody>
      </p:sp>
      <p:sp>
        <p:nvSpPr>
          <p:cNvPr id="75" name="Bar"/>
          <p:cNvSpPr/>
          <p:nvPr/>
        </p:nvSpPr>
        <p:spPr>
          <a:xfrm>
            <a:off x="8458200" y="2651181"/>
            <a:ext cx="1747887" cy="187086"/>
          </a:xfrm>
          <a:prstGeom prst="rect">
            <a:avLst/>
          </a:prstGeom>
          <a:solidFill>
            <a:srgbClr val="9CC3BF"/>
          </a:solidFill>
          <a:ln/>
        </p:spPr>
        <p:txBody>
          <a:bodyPr/>
          <a:lstStyle/>
          <a:p>
            <a:endParaRPr/>
          </a:p>
        </p:txBody>
      </p:sp>
      <p:sp>
        <p:nvSpPr>
          <p:cNvPr id="76" name="Value"/>
          <p:cNvSpPr txBox="1"/>
          <p:nvPr/>
        </p:nvSpPr>
        <p:spPr>
          <a:xfrm>
            <a:off x="11228832" y="2593848"/>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65%</a:t>
            </a:r>
            <a:endParaRPr lang="en-US" sz="1100" dirty="0"/>
          </a:p>
        </p:txBody>
      </p:sp>
      <p:sp>
        <p:nvSpPr>
          <p:cNvPr id="77" name="Label"/>
          <p:cNvSpPr txBox="1"/>
          <p:nvPr/>
        </p:nvSpPr>
        <p:spPr>
          <a:xfrm>
            <a:off x="6263640" y="2895600"/>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Aged 45 to 59</a:t>
            </a:r>
            <a:endParaRPr lang="en-US" sz="1100" dirty="0"/>
          </a:p>
        </p:txBody>
      </p:sp>
      <p:sp>
        <p:nvSpPr>
          <p:cNvPr id="78" name="Bar track"/>
          <p:cNvSpPr/>
          <p:nvPr/>
        </p:nvSpPr>
        <p:spPr>
          <a:xfrm>
            <a:off x="8458200" y="2952933"/>
            <a:ext cx="2697480" cy="187086"/>
          </a:xfrm>
          <a:prstGeom prst="rect">
            <a:avLst/>
          </a:prstGeom>
          <a:solidFill>
            <a:srgbClr val="EFF1F1"/>
          </a:solidFill>
          <a:ln/>
        </p:spPr>
        <p:txBody>
          <a:bodyPr/>
          <a:lstStyle/>
          <a:p>
            <a:endParaRPr/>
          </a:p>
        </p:txBody>
      </p:sp>
      <p:sp>
        <p:nvSpPr>
          <p:cNvPr id="79" name="Bar"/>
          <p:cNvSpPr/>
          <p:nvPr/>
        </p:nvSpPr>
        <p:spPr>
          <a:xfrm>
            <a:off x="8458200" y="2952933"/>
            <a:ext cx="1756691" cy="187086"/>
          </a:xfrm>
          <a:prstGeom prst="rect">
            <a:avLst/>
          </a:prstGeom>
          <a:solidFill>
            <a:srgbClr val="9CC3BF"/>
          </a:solidFill>
          <a:ln/>
        </p:spPr>
        <p:txBody>
          <a:bodyPr/>
          <a:lstStyle/>
          <a:p>
            <a:endParaRPr/>
          </a:p>
        </p:txBody>
      </p:sp>
      <p:sp>
        <p:nvSpPr>
          <p:cNvPr id="80" name="Value"/>
          <p:cNvSpPr txBox="1"/>
          <p:nvPr/>
        </p:nvSpPr>
        <p:spPr>
          <a:xfrm>
            <a:off x="11228832" y="2895600"/>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65%</a:t>
            </a:r>
            <a:endParaRPr lang="en-US" sz="1100" dirty="0"/>
          </a:p>
        </p:txBody>
      </p:sp>
      <p:sp>
        <p:nvSpPr>
          <p:cNvPr id="81" name="Label"/>
          <p:cNvSpPr txBox="1"/>
          <p:nvPr/>
        </p:nvSpPr>
        <p:spPr>
          <a:xfrm>
            <a:off x="6263640" y="3197352"/>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Aged 30 to 44</a:t>
            </a:r>
            <a:endParaRPr lang="en-US" sz="1100" dirty="0"/>
          </a:p>
        </p:txBody>
      </p:sp>
      <p:sp>
        <p:nvSpPr>
          <p:cNvPr id="82" name="Bar track"/>
          <p:cNvSpPr/>
          <p:nvPr/>
        </p:nvSpPr>
        <p:spPr>
          <a:xfrm>
            <a:off x="8458200" y="3254685"/>
            <a:ext cx="2697480" cy="187086"/>
          </a:xfrm>
          <a:prstGeom prst="rect">
            <a:avLst/>
          </a:prstGeom>
          <a:solidFill>
            <a:srgbClr val="EFF1F1"/>
          </a:solidFill>
          <a:ln/>
        </p:spPr>
        <p:txBody>
          <a:bodyPr/>
          <a:lstStyle/>
          <a:p>
            <a:endParaRPr/>
          </a:p>
        </p:txBody>
      </p:sp>
      <p:sp>
        <p:nvSpPr>
          <p:cNvPr id="83" name="Bar"/>
          <p:cNvSpPr/>
          <p:nvPr/>
        </p:nvSpPr>
        <p:spPr>
          <a:xfrm>
            <a:off x="8458200" y="3254685"/>
            <a:ext cx="1766452" cy="187086"/>
          </a:xfrm>
          <a:prstGeom prst="rect">
            <a:avLst/>
          </a:prstGeom>
          <a:solidFill>
            <a:srgbClr val="9CC3BF"/>
          </a:solidFill>
          <a:ln/>
        </p:spPr>
        <p:txBody>
          <a:bodyPr/>
          <a:lstStyle/>
          <a:p>
            <a:endParaRPr/>
          </a:p>
        </p:txBody>
      </p:sp>
      <p:sp>
        <p:nvSpPr>
          <p:cNvPr id="84" name="Value"/>
          <p:cNvSpPr txBox="1"/>
          <p:nvPr/>
        </p:nvSpPr>
        <p:spPr>
          <a:xfrm>
            <a:off x="11228832" y="3197352"/>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65%</a:t>
            </a:r>
            <a:endParaRPr lang="en-US" sz="1100" dirty="0"/>
          </a:p>
        </p:txBody>
      </p:sp>
      <p:sp>
        <p:nvSpPr>
          <p:cNvPr id="85" name="Label"/>
          <p:cNvSpPr txBox="1"/>
          <p:nvPr/>
        </p:nvSpPr>
        <p:spPr>
          <a:xfrm>
            <a:off x="6263640" y="3499104"/>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Aged 60 and over</a:t>
            </a:r>
            <a:endParaRPr lang="en-US" sz="1100" dirty="0"/>
          </a:p>
        </p:txBody>
      </p:sp>
      <p:sp>
        <p:nvSpPr>
          <p:cNvPr id="86" name="Bar track"/>
          <p:cNvSpPr/>
          <p:nvPr/>
        </p:nvSpPr>
        <p:spPr>
          <a:xfrm>
            <a:off x="8458200" y="3556437"/>
            <a:ext cx="2697480" cy="187086"/>
          </a:xfrm>
          <a:prstGeom prst="rect">
            <a:avLst/>
          </a:prstGeom>
          <a:solidFill>
            <a:srgbClr val="EFF1F1"/>
          </a:solidFill>
          <a:ln/>
        </p:spPr>
        <p:txBody>
          <a:bodyPr/>
          <a:lstStyle/>
          <a:p>
            <a:endParaRPr/>
          </a:p>
        </p:txBody>
      </p:sp>
      <p:sp>
        <p:nvSpPr>
          <p:cNvPr id="87" name="Bar"/>
          <p:cNvSpPr/>
          <p:nvPr/>
        </p:nvSpPr>
        <p:spPr>
          <a:xfrm>
            <a:off x="8458200" y="3556437"/>
            <a:ext cx="1777656" cy="187086"/>
          </a:xfrm>
          <a:prstGeom prst="rect">
            <a:avLst/>
          </a:prstGeom>
          <a:solidFill>
            <a:srgbClr val="9CC3BF"/>
          </a:solidFill>
          <a:ln/>
        </p:spPr>
        <p:txBody>
          <a:bodyPr/>
          <a:lstStyle/>
          <a:p>
            <a:endParaRPr/>
          </a:p>
        </p:txBody>
      </p:sp>
      <p:sp>
        <p:nvSpPr>
          <p:cNvPr id="88" name="Value"/>
          <p:cNvSpPr txBox="1"/>
          <p:nvPr/>
        </p:nvSpPr>
        <p:spPr>
          <a:xfrm>
            <a:off x="11228832" y="3499104"/>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66%</a:t>
            </a:r>
            <a:endParaRPr lang="en-US" sz="1100" dirty="0"/>
          </a:p>
        </p:txBody>
      </p:sp>
      <p:sp>
        <p:nvSpPr>
          <p:cNvPr id="89" name="Label"/>
          <p:cNvSpPr txBox="1"/>
          <p:nvPr/>
        </p:nvSpPr>
        <p:spPr>
          <a:xfrm>
            <a:off x="6263640" y="3800856"/>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Primary schooling</a:t>
            </a:r>
            <a:endParaRPr lang="en-US" sz="1100" dirty="0"/>
          </a:p>
        </p:txBody>
      </p:sp>
      <p:sp>
        <p:nvSpPr>
          <p:cNvPr id="90" name="Bar track"/>
          <p:cNvSpPr/>
          <p:nvPr/>
        </p:nvSpPr>
        <p:spPr>
          <a:xfrm>
            <a:off x="8458200" y="3858189"/>
            <a:ext cx="2697480" cy="187086"/>
          </a:xfrm>
          <a:prstGeom prst="rect">
            <a:avLst/>
          </a:prstGeom>
          <a:solidFill>
            <a:srgbClr val="EFF1F1"/>
          </a:solidFill>
          <a:ln/>
        </p:spPr>
        <p:txBody>
          <a:bodyPr/>
          <a:lstStyle/>
          <a:p>
            <a:endParaRPr/>
          </a:p>
        </p:txBody>
      </p:sp>
      <p:sp>
        <p:nvSpPr>
          <p:cNvPr id="91" name="Bar"/>
          <p:cNvSpPr/>
          <p:nvPr/>
        </p:nvSpPr>
        <p:spPr>
          <a:xfrm>
            <a:off x="8458200" y="3858189"/>
            <a:ext cx="1856085" cy="187086"/>
          </a:xfrm>
          <a:prstGeom prst="rect">
            <a:avLst/>
          </a:prstGeom>
          <a:solidFill>
            <a:srgbClr val="9CC3BF"/>
          </a:solidFill>
          <a:ln/>
        </p:spPr>
        <p:txBody>
          <a:bodyPr/>
          <a:lstStyle/>
          <a:p>
            <a:endParaRPr/>
          </a:p>
        </p:txBody>
      </p:sp>
      <p:sp>
        <p:nvSpPr>
          <p:cNvPr id="92" name="Value"/>
          <p:cNvSpPr txBox="1"/>
          <p:nvPr/>
        </p:nvSpPr>
        <p:spPr>
          <a:xfrm>
            <a:off x="11228832" y="3800856"/>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69%</a:t>
            </a:r>
            <a:endParaRPr lang="en-US" sz="1100" dirty="0"/>
          </a:p>
        </p:txBody>
      </p:sp>
      <p:sp>
        <p:nvSpPr>
          <p:cNvPr id="93" name="Label"/>
          <p:cNvSpPr txBox="1"/>
          <p:nvPr/>
        </p:nvSpPr>
        <p:spPr>
          <a:xfrm>
            <a:off x="6263640" y="4102608"/>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Rural voters</a:t>
            </a:r>
            <a:endParaRPr lang="en-US" sz="1100" dirty="0"/>
          </a:p>
        </p:txBody>
      </p:sp>
      <p:sp>
        <p:nvSpPr>
          <p:cNvPr id="94" name="Bar track"/>
          <p:cNvSpPr/>
          <p:nvPr/>
        </p:nvSpPr>
        <p:spPr>
          <a:xfrm>
            <a:off x="8458200" y="4159941"/>
            <a:ext cx="2697480" cy="187086"/>
          </a:xfrm>
          <a:prstGeom prst="rect">
            <a:avLst/>
          </a:prstGeom>
          <a:solidFill>
            <a:srgbClr val="EFF1F1"/>
          </a:solidFill>
          <a:ln/>
        </p:spPr>
        <p:txBody>
          <a:bodyPr/>
          <a:lstStyle/>
          <a:p>
            <a:endParaRPr/>
          </a:p>
        </p:txBody>
      </p:sp>
      <p:sp>
        <p:nvSpPr>
          <p:cNvPr id="95" name="Bar"/>
          <p:cNvSpPr/>
          <p:nvPr/>
        </p:nvSpPr>
        <p:spPr>
          <a:xfrm>
            <a:off x="8458200" y="4159941"/>
            <a:ext cx="1881100" cy="187086"/>
          </a:xfrm>
          <a:prstGeom prst="rect">
            <a:avLst/>
          </a:prstGeom>
          <a:solidFill>
            <a:srgbClr val="9CC3BF"/>
          </a:solidFill>
          <a:ln/>
        </p:spPr>
        <p:txBody>
          <a:bodyPr/>
          <a:lstStyle/>
          <a:p>
            <a:endParaRPr/>
          </a:p>
        </p:txBody>
      </p:sp>
      <p:sp>
        <p:nvSpPr>
          <p:cNvPr id="96" name="Value"/>
          <p:cNvSpPr txBox="1"/>
          <p:nvPr/>
        </p:nvSpPr>
        <p:spPr>
          <a:xfrm>
            <a:off x="11228832" y="4102608"/>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70%</a:t>
            </a:r>
            <a:endParaRPr lang="en-US" sz="1100" dirty="0"/>
          </a:p>
        </p:txBody>
      </p:sp>
      <p:sp>
        <p:nvSpPr>
          <p:cNvPr id="97" name="Label"/>
          <p:cNvSpPr txBox="1"/>
          <p:nvPr/>
        </p:nvSpPr>
        <p:spPr>
          <a:xfrm>
            <a:off x="6263640" y="4404360"/>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No formal schooling</a:t>
            </a:r>
            <a:endParaRPr lang="en-US" sz="1100" dirty="0"/>
          </a:p>
        </p:txBody>
      </p:sp>
      <p:sp>
        <p:nvSpPr>
          <p:cNvPr id="98" name="Bar track"/>
          <p:cNvSpPr/>
          <p:nvPr/>
        </p:nvSpPr>
        <p:spPr>
          <a:xfrm>
            <a:off x="8458200" y="4461693"/>
            <a:ext cx="2697480" cy="187086"/>
          </a:xfrm>
          <a:prstGeom prst="rect">
            <a:avLst/>
          </a:prstGeom>
          <a:solidFill>
            <a:srgbClr val="EFF1F1"/>
          </a:solidFill>
          <a:ln/>
        </p:spPr>
        <p:txBody>
          <a:bodyPr/>
          <a:lstStyle/>
          <a:p>
            <a:endParaRPr/>
          </a:p>
        </p:txBody>
      </p:sp>
      <p:sp>
        <p:nvSpPr>
          <p:cNvPr id="99" name="Bar"/>
          <p:cNvSpPr/>
          <p:nvPr/>
        </p:nvSpPr>
        <p:spPr>
          <a:xfrm>
            <a:off x="8458200" y="4461693"/>
            <a:ext cx="1892272" cy="187086"/>
          </a:xfrm>
          <a:prstGeom prst="rect">
            <a:avLst/>
          </a:prstGeom>
          <a:solidFill>
            <a:srgbClr val="9CC3BF"/>
          </a:solidFill>
          <a:ln/>
        </p:spPr>
        <p:txBody>
          <a:bodyPr/>
          <a:lstStyle/>
          <a:p>
            <a:endParaRPr/>
          </a:p>
        </p:txBody>
      </p:sp>
      <p:sp>
        <p:nvSpPr>
          <p:cNvPr id="100" name="Value"/>
          <p:cNvSpPr txBox="1"/>
          <p:nvPr/>
        </p:nvSpPr>
        <p:spPr>
          <a:xfrm>
            <a:off x="11228832" y="4404360"/>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70%</a:t>
            </a:r>
            <a:endParaRPr lang="en-US" sz="1100" dirty="0"/>
          </a:p>
        </p:txBody>
      </p:sp>
      <p:sp>
        <p:nvSpPr>
          <p:cNvPr id="101" name="Label"/>
          <p:cNvSpPr txBox="1"/>
          <p:nvPr/>
        </p:nvSpPr>
        <p:spPr>
          <a:xfrm>
            <a:off x="6263640" y="4706112"/>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Quranic schooling only</a:t>
            </a:r>
            <a:endParaRPr lang="en-US" sz="1100" dirty="0"/>
          </a:p>
        </p:txBody>
      </p:sp>
      <p:sp>
        <p:nvSpPr>
          <p:cNvPr id="102" name="Bar track"/>
          <p:cNvSpPr/>
          <p:nvPr/>
        </p:nvSpPr>
        <p:spPr>
          <a:xfrm>
            <a:off x="8458200" y="4763445"/>
            <a:ext cx="2697480" cy="187086"/>
          </a:xfrm>
          <a:prstGeom prst="rect">
            <a:avLst/>
          </a:prstGeom>
          <a:solidFill>
            <a:srgbClr val="EFF1F1"/>
          </a:solidFill>
          <a:ln/>
        </p:spPr>
        <p:txBody>
          <a:bodyPr/>
          <a:lstStyle/>
          <a:p>
            <a:endParaRPr/>
          </a:p>
        </p:txBody>
      </p:sp>
      <p:sp>
        <p:nvSpPr>
          <p:cNvPr id="103" name="Bar"/>
          <p:cNvSpPr/>
          <p:nvPr/>
        </p:nvSpPr>
        <p:spPr>
          <a:xfrm>
            <a:off x="8458200" y="4763445"/>
            <a:ext cx="1936343" cy="187086"/>
          </a:xfrm>
          <a:prstGeom prst="rect">
            <a:avLst/>
          </a:prstGeom>
          <a:solidFill>
            <a:srgbClr val="145C5A"/>
          </a:solidFill>
          <a:ln/>
        </p:spPr>
        <p:txBody>
          <a:bodyPr/>
          <a:lstStyle/>
          <a:p>
            <a:endParaRPr/>
          </a:p>
        </p:txBody>
      </p:sp>
      <p:sp>
        <p:nvSpPr>
          <p:cNvPr id="104" name="Value"/>
          <p:cNvSpPr txBox="1"/>
          <p:nvPr/>
        </p:nvSpPr>
        <p:spPr>
          <a:xfrm>
            <a:off x="11228832" y="4706112"/>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72%</a:t>
            </a:r>
            <a:endParaRPr lang="en-US" sz="1100" dirty="0"/>
          </a:p>
        </p:txBody>
      </p:sp>
      <p:sp>
        <p:nvSpPr>
          <p:cNvPr id="105" name="Label"/>
          <p:cNvSpPr txBox="1"/>
          <p:nvPr/>
        </p:nvSpPr>
        <p:spPr>
          <a:xfrm>
            <a:off x="6263640" y="5007864"/>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Farmers</a:t>
            </a:r>
            <a:endParaRPr lang="en-US" sz="1100" dirty="0"/>
          </a:p>
        </p:txBody>
      </p:sp>
      <p:sp>
        <p:nvSpPr>
          <p:cNvPr id="106" name="Bar track"/>
          <p:cNvSpPr/>
          <p:nvPr/>
        </p:nvSpPr>
        <p:spPr>
          <a:xfrm>
            <a:off x="8458200" y="5065197"/>
            <a:ext cx="2697480" cy="187086"/>
          </a:xfrm>
          <a:prstGeom prst="rect">
            <a:avLst/>
          </a:prstGeom>
          <a:solidFill>
            <a:srgbClr val="EFF1F1"/>
          </a:solidFill>
          <a:ln/>
        </p:spPr>
        <p:txBody>
          <a:bodyPr/>
          <a:lstStyle/>
          <a:p>
            <a:endParaRPr/>
          </a:p>
        </p:txBody>
      </p:sp>
      <p:sp>
        <p:nvSpPr>
          <p:cNvPr id="107" name="Bar"/>
          <p:cNvSpPr/>
          <p:nvPr/>
        </p:nvSpPr>
        <p:spPr>
          <a:xfrm>
            <a:off x="8458200" y="5065197"/>
            <a:ext cx="1960489" cy="187086"/>
          </a:xfrm>
          <a:prstGeom prst="rect">
            <a:avLst/>
          </a:prstGeom>
          <a:solidFill>
            <a:srgbClr val="145C5A"/>
          </a:solidFill>
          <a:ln/>
        </p:spPr>
        <p:txBody>
          <a:bodyPr/>
          <a:lstStyle/>
          <a:p>
            <a:endParaRPr/>
          </a:p>
        </p:txBody>
      </p:sp>
      <p:sp>
        <p:nvSpPr>
          <p:cNvPr id="108" name="Value"/>
          <p:cNvSpPr txBox="1"/>
          <p:nvPr/>
        </p:nvSpPr>
        <p:spPr>
          <a:xfrm>
            <a:off x="11228832" y="5007864"/>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73%</a:t>
            </a:r>
            <a:endParaRPr lang="en-US" sz="1100" dirty="0"/>
          </a:p>
        </p:txBody>
      </p:sp>
      <p:sp>
        <p:nvSpPr>
          <p:cNvPr id="109" name="Label"/>
          <p:cNvSpPr txBox="1"/>
          <p:nvPr/>
        </p:nvSpPr>
        <p:spPr>
          <a:xfrm>
            <a:off x="6263640" y="5309616"/>
            <a:ext cx="2103120" cy="301752"/>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Baruba</a:t>
            </a:r>
            <a:endParaRPr lang="en-US" sz="1100" dirty="0"/>
          </a:p>
        </p:txBody>
      </p:sp>
      <p:sp>
        <p:nvSpPr>
          <p:cNvPr id="110" name="Bar track"/>
          <p:cNvSpPr/>
          <p:nvPr/>
        </p:nvSpPr>
        <p:spPr>
          <a:xfrm>
            <a:off x="8458200" y="5366949"/>
            <a:ext cx="2697480" cy="187086"/>
          </a:xfrm>
          <a:prstGeom prst="rect">
            <a:avLst/>
          </a:prstGeom>
          <a:solidFill>
            <a:srgbClr val="EFF1F1"/>
          </a:solidFill>
          <a:ln/>
        </p:spPr>
        <p:txBody>
          <a:bodyPr/>
          <a:lstStyle/>
          <a:p>
            <a:endParaRPr/>
          </a:p>
        </p:txBody>
      </p:sp>
      <p:sp>
        <p:nvSpPr>
          <p:cNvPr id="111" name="Bar"/>
          <p:cNvSpPr/>
          <p:nvPr/>
        </p:nvSpPr>
        <p:spPr>
          <a:xfrm>
            <a:off x="8458200" y="5366949"/>
            <a:ext cx="2076409" cy="187086"/>
          </a:xfrm>
          <a:prstGeom prst="rect">
            <a:avLst/>
          </a:prstGeom>
          <a:solidFill>
            <a:srgbClr val="145C5A"/>
          </a:solidFill>
          <a:ln/>
        </p:spPr>
        <p:txBody>
          <a:bodyPr/>
          <a:lstStyle/>
          <a:p>
            <a:endParaRPr/>
          </a:p>
        </p:txBody>
      </p:sp>
      <p:sp>
        <p:nvSpPr>
          <p:cNvPr id="112" name="Value"/>
          <p:cNvSpPr txBox="1"/>
          <p:nvPr/>
        </p:nvSpPr>
        <p:spPr>
          <a:xfrm>
            <a:off x="11228832" y="5309616"/>
            <a:ext cx="502920" cy="301752"/>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77%</a:t>
            </a:r>
            <a:endParaRPr lang="en-US" sz="1100" dirty="0"/>
          </a:p>
        </p:txBody>
      </p:sp>
      <p:sp>
        <p:nvSpPr>
          <p:cNvPr id="113" name="Reference line"/>
          <p:cNvSpPr/>
          <p:nvPr/>
        </p:nvSpPr>
        <p:spPr>
          <a:xfrm>
            <a:off x="9806940" y="1642872"/>
            <a:ext cx="91" cy="4014216"/>
          </a:xfrm>
          <a:prstGeom prst="line">
            <a:avLst/>
          </a:prstGeom>
          <a:noFill/>
          <a:ln w="12700">
            <a:solidFill>
              <a:srgbClr val="666B73"/>
            </a:solidFill>
            <a:prstDash val="dash"/>
          </a:ln>
        </p:spPr>
        <p:txBody>
          <a:bodyPr/>
          <a:lstStyle/>
          <a:p>
            <a:endParaRPr/>
          </a:p>
        </p:txBody>
      </p:sp>
      <p:sp>
        <p:nvSpPr>
          <p:cNvPr id="114" name="Note"/>
          <p:cNvSpPr txBox="1"/>
          <p:nvPr/>
        </p:nvSpPr>
        <p:spPr>
          <a:xfrm>
            <a:off x="548640" y="6004560"/>
            <a:ext cx="10972800" cy="274320"/>
          </a:xfrm>
          <a:prstGeom prst="rect">
            <a:avLst/>
          </a:prstGeom>
          <a:noFill/>
          <a:ln/>
        </p:spPr>
        <p:txBody>
          <a:bodyPr wrap="square" lIns="0" tIns="0" rIns="0" bIns="0" rtlCol="0" anchor="t"/>
          <a:lstStyle/>
          <a:p>
            <a:pPr marL="0" indent="0" algn="l">
              <a:buNone/>
            </a:pPr>
            <a:r>
              <a:rPr lang="en-US" sz="1000" dirty="0">
                <a:solidFill>
                  <a:srgbClr val="666B73"/>
                </a:solidFill>
                <a:latin typeface="Arial" pitchFamily="34" charset="0"/>
                <a:ea typeface="Arial" pitchFamily="34" charset="-122"/>
                <a:cs typeface="Arial" pitchFamily="34" charset="-120"/>
              </a:rPr>
              <a:t>Orange: his three weakest groups. Dark green: his three strongest. Dashed line marks 50%.</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How firm each candidate's support is</a:t>
            </a:r>
            <a:endParaRPr lang="en-US" sz="2600" dirty="0"/>
          </a:p>
        </p:txBody>
      </p:sp>
      <p:sp>
        <p:nvSpPr>
          <p:cNvPr id="3" name="Takeaway"/>
          <p:cNvSpPr txBox="1"/>
          <p:nvPr/>
        </p:nvSpPr>
        <p:spPr>
          <a:xfrm>
            <a:off x="548640" y="987552"/>
            <a:ext cx="11094415" cy="25908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83% of Danladi voters say their mind is made up, against 76% of Kawu voters. Voters aged 18 to 29 are the least firm.</a:t>
            </a:r>
            <a:endParaRPr lang="en-US" sz="1400" dirty="0"/>
          </a:p>
        </p:txBody>
      </p:sp>
      <p:sp>
        <p:nvSpPr>
          <p:cNvPr id="6" name="Key"/>
          <p:cNvSpPr txBox="1"/>
          <p:nvPr/>
        </p:nvSpPr>
        <p:spPr>
          <a:xfrm>
            <a:off x="548640" y="147523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Mind is made up      </a:t>
            </a:r>
            <a:r>
              <a:rPr lang="en-US" sz="1300" dirty="0">
                <a:solidFill>
                  <a:srgbClr val="D9822B"/>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Could still change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Don't know      </a:t>
            </a:r>
            <a:endParaRPr lang="en-US" sz="1300" dirty="0"/>
          </a:p>
        </p:txBody>
      </p:sp>
      <p:sp>
        <p:nvSpPr>
          <p:cNvPr id="7" name="Label"/>
          <p:cNvSpPr txBox="1"/>
          <p:nvPr/>
        </p:nvSpPr>
        <p:spPr>
          <a:xfrm>
            <a:off x="548640" y="1886712"/>
            <a:ext cx="2103120" cy="54864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Danladi voters</a:t>
            </a:r>
            <a:endParaRPr lang="en-US" sz="1200" dirty="0"/>
          </a:p>
        </p:txBody>
      </p:sp>
      <p:sp>
        <p:nvSpPr>
          <p:cNvPr id="8" name="Bar segment"/>
          <p:cNvSpPr/>
          <p:nvPr/>
        </p:nvSpPr>
        <p:spPr>
          <a:xfrm>
            <a:off x="2743200" y="1969008"/>
            <a:ext cx="5335100" cy="384048"/>
          </a:xfrm>
          <a:prstGeom prst="rect">
            <a:avLst/>
          </a:prstGeom>
          <a:solidFill>
            <a:srgbClr val="145C5A"/>
          </a:solidFill>
          <a:ln/>
        </p:spPr>
        <p:txBody>
          <a:bodyPr/>
          <a:lstStyle/>
          <a:p>
            <a:endParaRPr/>
          </a:p>
        </p:txBody>
      </p:sp>
      <p:sp>
        <p:nvSpPr>
          <p:cNvPr id="9" name="Segment value"/>
          <p:cNvSpPr txBox="1"/>
          <p:nvPr/>
        </p:nvSpPr>
        <p:spPr>
          <a:xfrm>
            <a:off x="2743200" y="1969008"/>
            <a:ext cx="533510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83</a:t>
            </a:r>
            <a:endParaRPr lang="en-US" sz="1100" dirty="0"/>
          </a:p>
        </p:txBody>
      </p:sp>
      <p:sp>
        <p:nvSpPr>
          <p:cNvPr id="10" name="Bar segment"/>
          <p:cNvSpPr/>
          <p:nvPr/>
        </p:nvSpPr>
        <p:spPr>
          <a:xfrm>
            <a:off x="8078300" y="1969008"/>
            <a:ext cx="887722" cy="384048"/>
          </a:xfrm>
          <a:prstGeom prst="rect">
            <a:avLst/>
          </a:prstGeom>
          <a:solidFill>
            <a:srgbClr val="D9822B"/>
          </a:solidFill>
          <a:ln/>
        </p:spPr>
        <p:txBody>
          <a:bodyPr/>
          <a:lstStyle/>
          <a:p>
            <a:endParaRPr/>
          </a:p>
        </p:txBody>
      </p:sp>
      <p:sp>
        <p:nvSpPr>
          <p:cNvPr id="11" name="Segment value"/>
          <p:cNvSpPr txBox="1"/>
          <p:nvPr/>
        </p:nvSpPr>
        <p:spPr>
          <a:xfrm>
            <a:off x="8078300" y="1969008"/>
            <a:ext cx="887722" cy="384048"/>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14</a:t>
            </a:r>
            <a:endParaRPr lang="en-US" sz="1100" dirty="0"/>
          </a:p>
        </p:txBody>
      </p:sp>
      <p:sp>
        <p:nvSpPr>
          <p:cNvPr id="12" name="Bar segment"/>
          <p:cNvSpPr/>
          <p:nvPr/>
        </p:nvSpPr>
        <p:spPr>
          <a:xfrm>
            <a:off x="8966021" y="1969008"/>
            <a:ext cx="177979" cy="384048"/>
          </a:xfrm>
          <a:prstGeom prst="rect">
            <a:avLst/>
          </a:prstGeom>
          <a:solidFill>
            <a:srgbClr val="C4C8CC"/>
          </a:solidFill>
          <a:ln/>
        </p:spPr>
        <p:txBody>
          <a:bodyPr/>
          <a:lstStyle/>
          <a:p>
            <a:endParaRPr/>
          </a:p>
        </p:txBody>
      </p:sp>
      <p:sp>
        <p:nvSpPr>
          <p:cNvPr id="13" name="Label"/>
          <p:cNvSpPr txBox="1"/>
          <p:nvPr/>
        </p:nvSpPr>
        <p:spPr>
          <a:xfrm>
            <a:off x="548640" y="2435352"/>
            <a:ext cx="2103120" cy="54864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Kawu voters</a:t>
            </a:r>
            <a:endParaRPr lang="en-US" sz="1200" dirty="0"/>
          </a:p>
        </p:txBody>
      </p:sp>
      <p:sp>
        <p:nvSpPr>
          <p:cNvPr id="14" name="Bar segment"/>
          <p:cNvSpPr/>
          <p:nvPr/>
        </p:nvSpPr>
        <p:spPr>
          <a:xfrm>
            <a:off x="2743200" y="2517648"/>
            <a:ext cx="4840108" cy="384048"/>
          </a:xfrm>
          <a:prstGeom prst="rect">
            <a:avLst/>
          </a:prstGeom>
          <a:solidFill>
            <a:srgbClr val="145C5A"/>
          </a:solidFill>
          <a:ln/>
        </p:spPr>
        <p:txBody>
          <a:bodyPr/>
          <a:lstStyle/>
          <a:p>
            <a:endParaRPr/>
          </a:p>
        </p:txBody>
      </p:sp>
      <p:sp>
        <p:nvSpPr>
          <p:cNvPr id="15" name="Segment value"/>
          <p:cNvSpPr txBox="1"/>
          <p:nvPr/>
        </p:nvSpPr>
        <p:spPr>
          <a:xfrm>
            <a:off x="2743200" y="2517648"/>
            <a:ext cx="484010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76</a:t>
            </a:r>
            <a:endParaRPr lang="en-US" sz="1100" dirty="0"/>
          </a:p>
        </p:txBody>
      </p:sp>
      <p:sp>
        <p:nvSpPr>
          <p:cNvPr id="16" name="Bar segment"/>
          <p:cNvSpPr/>
          <p:nvPr/>
        </p:nvSpPr>
        <p:spPr>
          <a:xfrm>
            <a:off x="7583308" y="2517648"/>
            <a:ext cx="1371503" cy="384048"/>
          </a:xfrm>
          <a:prstGeom prst="rect">
            <a:avLst/>
          </a:prstGeom>
          <a:solidFill>
            <a:srgbClr val="D9822B"/>
          </a:solidFill>
          <a:ln/>
        </p:spPr>
        <p:txBody>
          <a:bodyPr/>
          <a:lstStyle/>
          <a:p>
            <a:endParaRPr/>
          </a:p>
        </p:txBody>
      </p:sp>
      <p:sp>
        <p:nvSpPr>
          <p:cNvPr id="17" name="Segment value"/>
          <p:cNvSpPr txBox="1"/>
          <p:nvPr/>
        </p:nvSpPr>
        <p:spPr>
          <a:xfrm>
            <a:off x="7583308" y="2517648"/>
            <a:ext cx="1371503" cy="384048"/>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21</a:t>
            </a:r>
            <a:endParaRPr lang="en-US" sz="1100" dirty="0"/>
          </a:p>
        </p:txBody>
      </p:sp>
      <p:sp>
        <p:nvSpPr>
          <p:cNvPr id="18" name="Bar segment"/>
          <p:cNvSpPr/>
          <p:nvPr/>
        </p:nvSpPr>
        <p:spPr>
          <a:xfrm>
            <a:off x="8954811" y="2517648"/>
            <a:ext cx="189189" cy="384048"/>
          </a:xfrm>
          <a:prstGeom prst="rect">
            <a:avLst/>
          </a:prstGeom>
          <a:solidFill>
            <a:srgbClr val="C4C8CC"/>
          </a:solidFill>
          <a:ln/>
        </p:spPr>
        <p:txBody>
          <a:bodyPr/>
          <a:lstStyle/>
          <a:p>
            <a:endParaRPr/>
          </a:p>
        </p:txBody>
      </p:sp>
      <p:sp>
        <p:nvSpPr>
          <p:cNvPr id="19" name="Label"/>
          <p:cNvSpPr txBox="1"/>
          <p:nvPr/>
        </p:nvSpPr>
        <p:spPr>
          <a:xfrm>
            <a:off x="548640" y="3212592"/>
            <a:ext cx="210312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Aged 18 to 29</a:t>
            </a:r>
            <a:endParaRPr lang="en-US" sz="1200" dirty="0"/>
          </a:p>
        </p:txBody>
      </p:sp>
      <p:sp>
        <p:nvSpPr>
          <p:cNvPr id="20" name="Bar segment"/>
          <p:cNvSpPr/>
          <p:nvPr/>
        </p:nvSpPr>
        <p:spPr>
          <a:xfrm>
            <a:off x="2743200" y="3281172"/>
            <a:ext cx="4740509" cy="320040"/>
          </a:xfrm>
          <a:prstGeom prst="rect">
            <a:avLst/>
          </a:prstGeom>
          <a:solidFill>
            <a:srgbClr val="145C5A"/>
          </a:solidFill>
          <a:ln/>
        </p:spPr>
        <p:txBody>
          <a:bodyPr/>
          <a:lstStyle/>
          <a:p>
            <a:endParaRPr/>
          </a:p>
        </p:txBody>
      </p:sp>
      <p:sp>
        <p:nvSpPr>
          <p:cNvPr id="21" name="Segment value"/>
          <p:cNvSpPr txBox="1"/>
          <p:nvPr/>
        </p:nvSpPr>
        <p:spPr>
          <a:xfrm>
            <a:off x="2743200" y="3281172"/>
            <a:ext cx="4740509"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74</a:t>
            </a:r>
            <a:endParaRPr lang="en-US" sz="1100" dirty="0"/>
          </a:p>
        </p:txBody>
      </p:sp>
      <p:sp>
        <p:nvSpPr>
          <p:cNvPr id="22" name="Bar segment"/>
          <p:cNvSpPr/>
          <p:nvPr/>
        </p:nvSpPr>
        <p:spPr>
          <a:xfrm>
            <a:off x="7483709" y="3281172"/>
            <a:ext cx="1472035" cy="320040"/>
          </a:xfrm>
          <a:prstGeom prst="rect">
            <a:avLst/>
          </a:prstGeom>
          <a:solidFill>
            <a:srgbClr val="D9822B"/>
          </a:solidFill>
          <a:ln/>
        </p:spPr>
        <p:txBody>
          <a:bodyPr/>
          <a:lstStyle/>
          <a:p>
            <a:endParaRPr/>
          </a:p>
        </p:txBody>
      </p:sp>
      <p:sp>
        <p:nvSpPr>
          <p:cNvPr id="23" name="Segment value"/>
          <p:cNvSpPr txBox="1"/>
          <p:nvPr/>
        </p:nvSpPr>
        <p:spPr>
          <a:xfrm>
            <a:off x="7483709" y="3281172"/>
            <a:ext cx="1472035"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23</a:t>
            </a:r>
            <a:endParaRPr lang="en-US" sz="1100" dirty="0"/>
          </a:p>
        </p:txBody>
      </p:sp>
      <p:sp>
        <p:nvSpPr>
          <p:cNvPr id="24" name="Bar segment"/>
          <p:cNvSpPr/>
          <p:nvPr/>
        </p:nvSpPr>
        <p:spPr>
          <a:xfrm>
            <a:off x="8955744" y="3281172"/>
            <a:ext cx="188256" cy="320040"/>
          </a:xfrm>
          <a:prstGeom prst="rect">
            <a:avLst/>
          </a:prstGeom>
          <a:solidFill>
            <a:srgbClr val="C4C8CC"/>
          </a:solidFill>
          <a:ln/>
        </p:spPr>
        <p:txBody>
          <a:bodyPr/>
          <a:lstStyle/>
          <a:p>
            <a:endParaRPr/>
          </a:p>
        </p:txBody>
      </p:sp>
      <p:sp>
        <p:nvSpPr>
          <p:cNvPr id="25" name="Label"/>
          <p:cNvSpPr txBox="1"/>
          <p:nvPr/>
        </p:nvSpPr>
        <p:spPr>
          <a:xfrm>
            <a:off x="548640" y="3669792"/>
            <a:ext cx="210312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Aged 30 to 44</a:t>
            </a:r>
            <a:endParaRPr lang="en-US" sz="1200" dirty="0"/>
          </a:p>
        </p:txBody>
      </p:sp>
      <p:sp>
        <p:nvSpPr>
          <p:cNvPr id="26" name="Bar segment"/>
          <p:cNvSpPr/>
          <p:nvPr/>
        </p:nvSpPr>
        <p:spPr>
          <a:xfrm>
            <a:off x="2743200" y="3738372"/>
            <a:ext cx="5250949" cy="320040"/>
          </a:xfrm>
          <a:prstGeom prst="rect">
            <a:avLst/>
          </a:prstGeom>
          <a:solidFill>
            <a:srgbClr val="145C5A"/>
          </a:solidFill>
          <a:ln/>
        </p:spPr>
        <p:txBody>
          <a:bodyPr/>
          <a:lstStyle/>
          <a:p>
            <a:endParaRPr/>
          </a:p>
        </p:txBody>
      </p:sp>
      <p:sp>
        <p:nvSpPr>
          <p:cNvPr id="27" name="Segment value"/>
          <p:cNvSpPr txBox="1"/>
          <p:nvPr/>
        </p:nvSpPr>
        <p:spPr>
          <a:xfrm>
            <a:off x="2743200" y="3738372"/>
            <a:ext cx="5250949"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82</a:t>
            </a:r>
            <a:endParaRPr lang="en-US" sz="1100" dirty="0"/>
          </a:p>
        </p:txBody>
      </p:sp>
      <p:sp>
        <p:nvSpPr>
          <p:cNvPr id="28" name="Bar segment"/>
          <p:cNvSpPr/>
          <p:nvPr/>
        </p:nvSpPr>
        <p:spPr>
          <a:xfrm>
            <a:off x="7994149" y="3738372"/>
            <a:ext cx="977212" cy="320040"/>
          </a:xfrm>
          <a:prstGeom prst="rect">
            <a:avLst/>
          </a:prstGeom>
          <a:solidFill>
            <a:srgbClr val="D9822B"/>
          </a:solidFill>
          <a:ln/>
        </p:spPr>
        <p:txBody>
          <a:bodyPr/>
          <a:lstStyle/>
          <a:p>
            <a:endParaRPr/>
          </a:p>
        </p:txBody>
      </p:sp>
      <p:sp>
        <p:nvSpPr>
          <p:cNvPr id="29" name="Segment value"/>
          <p:cNvSpPr txBox="1"/>
          <p:nvPr/>
        </p:nvSpPr>
        <p:spPr>
          <a:xfrm>
            <a:off x="7994149" y="3738372"/>
            <a:ext cx="977212"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15</a:t>
            </a:r>
            <a:endParaRPr lang="en-US" sz="1100" dirty="0"/>
          </a:p>
        </p:txBody>
      </p:sp>
      <p:sp>
        <p:nvSpPr>
          <p:cNvPr id="30" name="Bar segment"/>
          <p:cNvSpPr/>
          <p:nvPr/>
        </p:nvSpPr>
        <p:spPr>
          <a:xfrm>
            <a:off x="8971361" y="3738372"/>
            <a:ext cx="172639" cy="320040"/>
          </a:xfrm>
          <a:prstGeom prst="rect">
            <a:avLst/>
          </a:prstGeom>
          <a:solidFill>
            <a:srgbClr val="C4C8CC"/>
          </a:solidFill>
          <a:ln/>
        </p:spPr>
        <p:txBody>
          <a:bodyPr/>
          <a:lstStyle/>
          <a:p>
            <a:endParaRPr/>
          </a:p>
        </p:txBody>
      </p:sp>
      <p:sp>
        <p:nvSpPr>
          <p:cNvPr id="31" name="Label"/>
          <p:cNvSpPr txBox="1"/>
          <p:nvPr/>
        </p:nvSpPr>
        <p:spPr>
          <a:xfrm>
            <a:off x="548640" y="4126992"/>
            <a:ext cx="210312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Aged 45 to 59</a:t>
            </a:r>
            <a:endParaRPr lang="en-US" sz="1200" dirty="0"/>
          </a:p>
        </p:txBody>
      </p:sp>
      <p:sp>
        <p:nvSpPr>
          <p:cNvPr id="32" name="Bar segment"/>
          <p:cNvSpPr/>
          <p:nvPr/>
        </p:nvSpPr>
        <p:spPr>
          <a:xfrm>
            <a:off x="2743200" y="4195572"/>
            <a:ext cx="5247717" cy="320040"/>
          </a:xfrm>
          <a:prstGeom prst="rect">
            <a:avLst/>
          </a:prstGeom>
          <a:solidFill>
            <a:srgbClr val="145C5A"/>
          </a:solidFill>
          <a:ln/>
        </p:spPr>
        <p:txBody>
          <a:bodyPr/>
          <a:lstStyle/>
          <a:p>
            <a:endParaRPr/>
          </a:p>
        </p:txBody>
      </p:sp>
      <p:sp>
        <p:nvSpPr>
          <p:cNvPr id="33" name="Segment value"/>
          <p:cNvSpPr txBox="1"/>
          <p:nvPr/>
        </p:nvSpPr>
        <p:spPr>
          <a:xfrm>
            <a:off x="2743200" y="4195572"/>
            <a:ext cx="5247717"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82</a:t>
            </a:r>
            <a:endParaRPr lang="en-US" sz="1100" dirty="0"/>
          </a:p>
        </p:txBody>
      </p:sp>
      <p:sp>
        <p:nvSpPr>
          <p:cNvPr id="34" name="Bar segment"/>
          <p:cNvSpPr/>
          <p:nvPr/>
        </p:nvSpPr>
        <p:spPr>
          <a:xfrm>
            <a:off x="7990917" y="4195572"/>
            <a:ext cx="971462" cy="320040"/>
          </a:xfrm>
          <a:prstGeom prst="rect">
            <a:avLst/>
          </a:prstGeom>
          <a:solidFill>
            <a:srgbClr val="D9822B"/>
          </a:solidFill>
          <a:ln/>
        </p:spPr>
        <p:txBody>
          <a:bodyPr/>
          <a:lstStyle/>
          <a:p>
            <a:endParaRPr/>
          </a:p>
        </p:txBody>
      </p:sp>
      <p:sp>
        <p:nvSpPr>
          <p:cNvPr id="35" name="Segment value"/>
          <p:cNvSpPr txBox="1"/>
          <p:nvPr/>
        </p:nvSpPr>
        <p:spPr>
          <a:xfrm>
            <a:off x="7990917" y="4195572"/>
            <a:ext cx="971462"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15</a:t>
            </a:r>
            <a:endParaRPr lang="en-US" sz="1100" dirty="0"/>
          </a:p>
        </p:txBody>
      </p:sp>
      <p:sp>
        <p:nvSpPr>
          <p:cNvPr id="36" name="Bar segment"/>
          <p:cNvSpPr/>
          <p:nvPr/>
        </p:nvSpPr>
        <p:spPr>
          <a:xfrm>
            <a:off x="8962378" y="4195572"/>
            <a:ext cx="181622" cy="320040"/>
          </a:xfrm>
          <a:prstGeom prst="rect">
            <a:avLst/>
          </a:prstGeom>
          <a:solidFill>
            <a:srgbClr val="C4C8CC"/>
          </a:solidFill>
          <a:ln/>
        </p:spPr>
        <p:txBody>
          <a:bodyPr/>
          <a:lstStyle/>
          <a:p>
            <a:endParaRPr/>
          </a:p>
        </p:txBody>
      </p:sp>
      <p:sp>
        <p:nvSpPr>
          <p:cNvPr id="37" name="Label"/>
          <p:cNvSpPr txBox="1"/>
          <p:nvPr/>
        </p:nvSpPr>
        <p:spPr>
          <a:xfrm>
            <a:off x="548640" y="4584192"/>
            <a:ext cx="210312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Aged 60 and over</a:t>
            </a:r>
            <a:endParaRPr lang="en-US" sz="1200" dirty="0"/>
          </a:p>
        </p:txBody>
      </p:sp>
      <p:sp>
        <p:nvSpPr>
          <p:cNvPr id="38" name="Bar segment"/>
          <p:cNvSpPr/>
          <p:nvPr/>
        </p:nvSpPr>
        <p:spPr>
          <a:xfrm>
            <a:off x="2743200" y="4652772"/>
            <a:ext cx="5473953" cy="320040"/>
          </a:xfrm>
          <a:prstGeom prst="rect">
            <a:avLst/>
          </a:prstGeom>
          <a:solidFill>
            <a:srgbClr val="145C5A"/>
          </a:solidFill>
          <a:ln/>
        </p:spPr>
        <p:txBody>
          <a:bodyPr/>
          <a:lstStyle/>
          <a:p>
            <a:endParaRPr/>
          </a:p>
        </p:txBody>
      </p:sp>
      <p:sp>
        <p:nvSpPr>
          <p:cNvPr id="39" name="Segment value"/>
          <p:cNvSpPr txBox="1"/>
          <p:nvPr/>
        </p:nvSpPr>
        <p:spPr>
          <a:xfrm>
            <a:off x="2743200" y="4652772"/>
            <a:ext cx="5473953"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86</a:t>
            </a:r>
            <a:endParaRPr lang="en-US" sz="1100" dirty="0"/>
          </a:p>
        </p:txBody>
      </p:sp>
      <p:sp>
        <p:nvSpPr>
          <p:cNvPr id="40" name="Bar segment"/>
          <p:cNvSpPr/>
          <p:nvPr/>
        </p:nvSpPr>
        <p:spPr>
          <a:xfrm>
            <a:off x="8217153" y="4652772"/>
            <a:ext cx="719089" cy="320040"/>
          </a:xfrm>
          <a:prstGeom prst="rect">
            <a:avLst/>
          </a:prstGeom>
          <a:solidFill>
            <a:srgbClr val="D9822B"/>
          </a:solidFill>
          <a:ln/>
        </p:spPr>
        <p:txBody>
          <a:bodyPr/>
          <a:lstStyle/>
          <a:p>
            <a:endParaRPr/>
          </a:p>
        </p:txBody>
      </p:sp>
      <p:sp>
        <p:nvSpPr>
          <p:cNvPr id="41" name="Segment value"/>
          <p:cNvSpPr txBox="1"/>
          <p:nvPr/>
        </p:nvSpPr>
        <p:spPr>
          <a:xfrm>
            <a:off x="8217153" y="4652772"/>
            <a:ext cx="719089"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11</a:t>
            </a:r>
            <a:endParaRPr lang="en-US" sz="1100" dirty="0"/>
          </a:p>
        </p:txBody>
      </p:sp>
      <p:sp>
        <p:nvSpPr>
          <p:cNvPr id="42" name="Bar segment"/>
          <p:cNvSpPr/>
          <p:nvPr/>
        </p:nvSpPr>
        <p:spPr>
          <a:xfrm>
            <a:off x="8936242" y="4652772"/>
            <a:ext cx="207758" cy="320040"/>
          </a:xfrm>
          <a:prstGeom prst="rect">
            <a:avLst/>
          </a:prstGeom>
          <a:solidFill>
            <a:srgbClr val="C4C8CC"/>
          </a:solidFill>
          <a:ln/>
        </p:spPr>
        <p:txBody>
          <a:bodyPr/>
          <a:lstStyle/>
          <a:p>
            <a:endParaRPr/>
          </a:p>
        </p:txBody>
      </p:sp>
      <p:sp>
        <p:nvSpPr>
          <p:cNvPr id="43" name="Point"/>
          <p:cNvSpPr txBox="1"/>
          <p:nvPr/>
        </p:nvSpPr>
        <p:spPr>
          <a:xfrm>
            <a:off x="9418320" y="1886712"/>
            <a:ext cx="2240280" cy="1133856"/>
          </a:xfrm>
          <a:prstGeom prst="rect">
            <a:avLst/>
          </a:prstGeom>
          <a:noFill/>
          <a:ln/>
        </p:spPr>
        <p:txBody>
          <a:bodyPr wrap="square" lIns="0" tIns="0" rIns="0" bIns="0" rtlCol="0" anchor="t"/>
          <a:lstStyle/>
          <a:p>
            <a:pPr marL="0" indent="0" algn="l">
              <a:buNone/>
            </a:pPr>
            <a:r>
              <a:rPr lang="en-US" sz="1200" b="1" dirty="0">
                <a:solidFill>
                  <a:srgbClr val="1F2328"/>
                </a:solidFill>
                <a:latin typeface="Arial" pitchFamily="34" charset="0"/>
                <a:ea typeface="Arial" pitchFamily="34" charset="-122"/>
                <a:cs typeface="Arial" pitchFamily="34" charset="-120"/>
              </a:rPr>
              <a:t>Soft support. </a:t>
            </a:r>
            <a:r>
              <a:rPr lang="en-US" sz="1200" dirty="0">
                <a:solidFill>
                  <a:srgbClr val="1F2328"/>
                </a:solidFill>
                <a:latin typeface="Arial" pitchFamily="34" charset="0"/>
                <a:ea typeface="Arial" pitchFamily="34" charset="-122"/>
                <a:cs typeface="Arial" pitchFamily="34" charset="-120"/>
              </a:rPr>
              <a:t>Voters who named a candidate but could still change are 11% of all registered voters. Add the 31% undecided and 42% of the electorate is still open.</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Who the undecided voters are</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Undecided voters are younger, better educated and more often in Kwara South than voters who have chosen. 4 in 10 undecided voters are aged 18 to 29.</a:t>
            </a:r>
            <a:endParaRPr lang="en-US" sz="1400" dirty="0"/>
          </a:p>
        </p:txBody>
      </p:sp>
      <p:sp>
        <p:nvSpPr>
          <p:cNvPr id="6" name="Chart title"/>
          <p:cNvSpPr txBox="1"/>
          <p:nvPr/>
        </p:nvSpPr>
        <p:spPr>
          <a:xfrm>
            <a:off x="548640" y="1688592"/>
            <a:ext cx="530352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By senatorial district, % not yet decided</a:t>
            </a:r>
            <a:endParaRPr lang="en-US" sz="1200" dirty="0"/>
          </a:p>
        </p:txBody>
      </p:sp>
      <p:sp>
        <p:nvSpPr>
          <p:cNvPr id="7" name="Label"/>
          <p:cNvSpPr txBox="1"/>
          <p:nvPr/>
        </p:nvSpPr>
        <p:spPr>
          <a:xfrm>
            <a:off x="548640" y="2008632"/>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Kwara Central</a:t>
            </a:r>
            <a:endParaRPr lang="en-US" sz="1100" dirty="0"/>
          </a:p>
        </p:txBody>
      </p:sp>
      <p:sp>
        <p:nvSpPr>
          <p:cNvPr id="8" name="Bar"/>
          <p:cNvSpPr/>
          <p:nvPr/>
        </p:nvSpPr>
        <p:spPr>
          <a:xfrm>
            <a:off x="2286000" y="2071177"/>
            <a:ext cx="1406163" cy="204094"/>
          </a:xfrm>
          <a:prstGeom prst="rect">
            <a:avLst/>
          </a:prstGeom>
          <a:solidFill>
            <a:srgbClr val="9CC3BF"/>
          </a:solidFill>
          <a:ln/>
        </p:spPr>
        <p:txBody>
          <a:bodyPr/>
          <a:lstStyle/>
          <a:p>
            <a:endParaRPr/>
          </a:p>
        </p:txBody>
      </p:sp>
      <p:sp>
        <p:nvSpPr>
          <p:cNvPr id="9" name="Value"/>
          <p:cNvSpPr txBox="1"/>
          <p:nvPr/>
        </p:nvSpPr>
        <p:spPr>
          <a:xfrm>
            <a:off x="3765315" y="2008632"/>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28%</a:t>
            </a:r>
            <a:endParaRPr lang="en-US" sz="1100" dirty="0"/>
          </a:p>
        </p:txBody>
      </p:sp>
      <p:sp>
        <p:nvSpPr>
          <p:cNvPr id="10" name="Label"/>
          <p:cNvSpPr txBox="1"/>
          <p:nvPr/>
        </p:nvSpPr>
        <p:spPr>
          <a:xfrm>
            <a:off x="548640" y="2337816"/>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Kwara South</a:t>
            </a:r>
            <a:endParaRPr lang="en-US" sz="1100" dirty="0"/>
          </a:p>
        </p:txBody>
      </p:sp>
      <p:sp>
        <p:nvSpPr>
          <p:cNvPr id="11" name="Bar"/>
          <p:cNvSpPr/>
          <p:nvPr/>
        </p:nvSpPr>
        <p:spPr>
          <a:xfrm>
            <a:off x="2286000" y="2400361"/>
            <a:ext cx="2153231" cy="204094"/>
          </a:xfrm>
          <a:prstGeom prst="rect">
            <a:avLst/>
          </a:prstGeom>
          <a:solidFill>
            <a:srgbClr val="D9822B"/>
          </a:solidFill>
          <a:ln/>
        </p:spPr>
        <p:txBody>
          <a:bodyPr/>
          <a:lstStyle/>
          <a:p>
            <a:endParaRPr/>
          </a:p>
        </p:txBody>
      </p:sp>
      <p:sp>
        <p:nvSpPr>
          <p:cNvPr id="12" name="Value"/>
          <p:cNvSpPr txBox="1"/>
          <p:nvPr/>
        </p:nvSpPr>
        <p:spPr>
          <a:xfrm>
            <a:off x="4512383" y="2337816"/>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43%</a:t>
            </a:r>
            <a:endParaRPr lang="en-US" sz="1100" dirty="0"/>
          </a:p>
        </p:txBody>
      </p:sp>
      <p:sp>
        <p:nvSpPr>
          <p:cNvPr id="13" name="Label"/>
          <p:cNvSpPr txBox="1"/>
          <p:nvPr/>
        </p:nvSpPr>
        <p:spPr>
          <a:xfrm>
            <a:off x="548640" y="2667000"/>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Kwara North</a:t>
            </a:r>
            <a:endParaRPr lang="en-US" sz="1100" dirty="0"/>
          </a:p>
        </p:txBody>
      </p:sp>
      <p:sp>
        <p:nvSpPr>
          <p:cNvPr id="14" name="Bar"/>
          <p:cNvSpPr/>
          <p:nvPr/>
        </p:nvSpPr>
        <p:spPr>
          <a:xfrm>
            <a:off x="2286000" y="2729545"/>
            <a:ext cx="1186851" cy="204094"/>
          </a:xfrm>
          <a:prstGeom prst="rect">
            <a:avLst/>
          </a:prstGeom>
          <a:solidFill>
            <a:srgbClr val="9CC3BF"/>
          </a:solidFill>
          <a:ln/>
        </p:spPr>
        <p:txBody>
          <a:bodyPr/>
          <a:lstStyle/>
          <a:p>
            <a:endParaRPr/>
          </a:p>
        </p:txBody>
      </p:sp>
      <p:sp>
        <p:nvSpPr>
          <p:cNvPr id="15" name="Value"/>
          <p:cNvSpPr txBox="1"/>
          <p:nvPr/>
        </p:nvSpPr>
        <p:spPr>
          <a:xfrm>
            <a:off x="3546003" y="2667000"/>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24%</a:t>
            </a:r>
            <a:endParaRPr lang="en-US" sz="1100" dirty="0"/>
          </a:p>
        </p:txBody>
      </p:sp>
      <p:sp>
        <p:nvSpPr>
          <p:cNvPr id="16" name="Chart title"/>
          <p:cNvSpPr txBox="1"/>
          <p:nvPr/>
        </p:nvSpPr>
        <p:spPr>
          <a:xfrm>
            <a:off x="6217920" y="1688592"/>
            <a:ext cx="530352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By age, % not yet decided</a:t>
            </a:r>
            <a:endParaRPr lang="en-US" sz="1200" dirty="0"/>
          </a:p>
        </p:txBody>
      </p:sp>
      <p:sp>
        <p:nvSpPr>
          <p:cNvPr id="17" name="Label"/>
          <p:cNvSpPr txBox="1"/>
          <p:nvPr/>
        </p:nvSpPr>
        <p:spPr>
          <a:xfrm>
            <a:off x="6217920" y="2008632"/>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18 to 29</a:t>
            </a:r>
            <a:endParaRPr lang="en-US" sz="1100" dirty="0"/>
          </a:p>
        </p:txBody>
      </p:sp>
      <p:sp>
        <p:nvSpPr>
          <p:cNvPr id="18" name="Bar"/>
          <p:cNvSpPr/>
          <p:nvPr/>
        </p:nvSpPr>
        <p:spPr>
          <a:xfrm>
            <a:off x="7955280" y="2071177"/>
            <a:ext cx="1884693" cy="204094"/>
          </a:xfrm>
          <a:prstGeom prst="rect">
            <a:avLst/>
          </a:prstGeom>
          <a:solidFill>
            <a:srgbClr val="D9822B"/>
          </a:solidFill>
          <a:ln/>
        </p:spPr>
        <p:txBody>
          <a:bodyPr/>
          <a:lstStyle/>
          <a:p>
            <a:endParaRPr/>
          </a:p>
        </p:txBody>
      </p:sp>
      <p:sp>
        <p:nvSpPr>
          <p:cNvPr id="19" name="Value"/>
          <p:cNvSpPr txBox="1"/>
          <p:nvPr/>
        </p:nvSpPr>
        <p:spPr>
          <a:xfrm>
            <a:off x="9913125" y="2008632"/>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37%</a:t>
            </a:r>
            <a:endParaRPr lang="en-US" sz="1100" dirty="0"/>
          </a:p>
        </p:txBody>
      </p:sp>
      <p:sp>
        <p:nvSpPr>
          <p:cNvPr id="20" name="Label"/>
          <p:cNvSpPr txBox="1"/>
          <p:nvPr/>
        </p:nvSpPr>
        <p:spPr>
          <a:xfrm>
            <a:off x="6217920" y="2337816"/>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30 to 44</a:t>
            </a:r>
            <a:endParaRPr lang="en-US" sz="1100" dirty="0"/>
          </a:p>
        </p:txBody>
      </p:sp>
      <p:sp>
        <p:nvSpPr>
          <p:cNvPr id="21" name="Bar"/>
          <p:cNvSpPr/>
          <p:nvPr/>
        </p:nvSpPr>
        <p:spPr>
          <a:xfrm>
            <a:off x="7955280" y="2400361"/>
            <a:ext cx="1454966" cy="204094"/>
          </a:xfrm>
          <a:prstGeom prst="rect">
            <a:avLst/>
          </a:prstGeom>
          <a:solidFill>
            <a:srgbClr val="9CC3BF"/>
          </a:solidFill>
          <a:ln/>
        </p:spPr>
        <p:txBody>
          <a:bodyPr/>
          <a:lstStyle/>
          <a:p>
            <a:endParaRPr/>
          </a:p>
        </p:txBody>
      </p:sp>
      <p:sp>
        <p:nvSpPr>
          <p:cNvPr id="22" name="Value"/>
          <p:cNvSpPr txBox="1"/>
          <p:nvPr/>
        </p:nvSpPr>
        <p:spPr>
          <a:xfrm>
            <a:off x="9483398" y="2337816"/>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29%</a:t>
            </a:r>
            <a:endParaRPr lang="en-US" sz="1100" dirty="0"/>
          </a:p>
        </p:txBody>
      </p:sp>
      <p:sp>
        <p:nvSpPr>
          <p:cNvPr id="23" name="Label"/>
          <p:cNvSpPr txBox="1"/>
          <p:nvPr/>
        </p:nvSpPr>
        <p:spPr>
          <a:xfrm>
            <a:off x="6217920" y="2667000"/>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45 to 59</a:t>
            </a:r>
            <a:endParaRPr lang="en-US" sz="1100" dirty="0"/>
          </a:p>
        </p:txBody>
      </p:sp>
      <p:sp>
        <p:nvSpPr>
          <p:cNvPr id="24" name="Bar"/>
          <p:cNvSpPr/>
          <p:nvPr/>
        </p:nvSpPr>
        <p:spPr>
          <a:xfrm>
            <a:off x="7955280" y="2729545"/>
            <a:ext cx="1379158" cy="204094"/>
          </a:xfrm>
          <a:prstGeom prst="rect">
            <a:avLst/>
          </a:prstGeom>
          <a:solidFill>
            <a:srgbClr val="9CC3BF"/>
          </a:solidFill>
          <a:ln/>
        </p:spPr>
        <p:txBody>
          <a:bodyPr/>
          <a:lstStyle/>
          <a:p>
            <a:endParaRPr/>
          </a:p>
        </p:txBody>
      </p:sp>
      <p:sp>
        <p:nvSpPr>
          <p:cNvPr id="25" name="Value"/>
          <p:cNvSpPr txBox="1"/>
          <p:nvPr/>
        </p:nvSpPr>
        <p:spPr>
          <a:xfrm>
            <a:off x="9407590" y="2667000"/>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27%</a:t>
            </a:r>
            <a:endParaRPr lang="en-US" sz="1100" dirty="0"/>
          </a:p>
        </p:txBody>
      </p:sp>
      <p:sp>
        <p:nvSpPr>
          <p:cNvPr id="26" name="Label"/>
          <p:cNvSpPr txBox="1"/>
          <p:nvPr/>
        </p:nvSpPr>
        <p:spPr>
          <a:xfrm>
            <a:off x="6217920" y="2996184"/>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60 and over</a:t>
            </a:r>
            <a:endParaRPr lang="en-US" sz="1100" dirty="0"/>
          </a:p>
        </p:txBody>
      </p:sp>
      <p:sp>
        <p:nvSpPr>
          <p:cNvPr id="27" name="Bar"/>
          <p:cNvSpPr/>
          <p:nvPr/>
        </p:nvSpPr>
        <p:spPr>
          <a:xfrm>
            <a:off x="7955280" y="3058729"/>
            <a:ext cx="1289617" cy="204094"/>
          </a:xfrm>
          <a:prstGeom prst="rect">
            <a:avLst/>
          </a:prstGeom>
          <a:solidFill>
            <a:srgbClr val="9CC3BF"/>
          </a:solidFill>
          <a:ln/>
        </p:spPr>
        <p:txBody>
          <a:bodyPr/>
          <a:lstStyle/>
          <a:p>
            <a:endParaRPr/>
          </a:p>
        </p:txBody>
      </p:sp>
      <p:sp>
        <p:nvSpPr>
          <p:cNvPr id="28" name="Value"/>
          <p:cNvSpPr txBox="1"/>
          <p:nvPr/>
        </p:nvSpPr>
        <p:spPr>
          <a:xfrm>
            <a:off x="9318049" y="2996184"/>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26%</a:t>
            </a:r>
            <a:endParaRPr lang="en-US" sz="1100" dirty="0"/>
          </a:p>
        </p:txBody>
      </p:sp>
      <p:sp>
        <p:nvSpPr>
          <p:cNvPr id="29" name="Chart title"/>
          <p:cNvSpPr txBox="1"/>
          <p:nvPr/>
        </p:nvSpPr>
        <p:spPr>
          <a:xfrm>
            <a:off x="548640" y="3837432"/>
            <a:ext cx="530352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By area, % not yet decided</a:t>
            </a:r>
            <a:endParaRPr lang="en-US" sz="1200" dirty="0"/>
          </a:p>
        </p:txBody>
      </p:sp>
      <p:sp>
        <p:nvSpPr>
          <p:cNvPr id="30" name="Label"/>
          <p:cNvSpPr txBox="1"/>
          <p:nvPr/>
        </p:nvSpPr>
        <p:spPr>
          <a:xfrm>
            <a:off x="548640" y="4157472"/>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Urban</a:t>
            </a:r>
            <a:endParaRPr lang="en-US" sz="1100" dirty="0"/>
          </a:p>
        </p:txBody>
      </p:sp>
      <p:sp>
        <p:nvSpPr>
          <p:cNvPr id="31" name="Bar"/>
          <p:cNvSpPr/>
          <p:nvPr/>
        </p:nvSpPr>
        <p:spPr>
          <a:xfrm>
            <a:off x="2286000" y="4220017"/>
            <a:ext cx="1576969" cy="204094"/>
          </a:xfrm>
          <a:prstGeom prst="rect">
            <a:avLst/>
          </a:prstGeom>
          <a:solidFill>
            <a:srgbClr val="9CC3BF"/>
          </a:solidFill>
          <a:ln/>
        </p:spPr>
        <p:txBody>
          <a:bodyPr/>
          <a:lstStyle/>
          <a:p>
            <a:endParaRPr/>
          </a:p>
        </p:txBody>
      </p:sp>
      <p:sp>
        <p:nvSpPr>
          <p:cNvPr id="32" name="Value"/>
          <p:cNvSpPr txBox="1"/>
          <p:nvPr/>
        </p:nvSpPr>
        <p:spPr>
          <a:xfrm>
            <a:off x="3936121" y="4157472"/>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31%</a:t>
            </a:r>
            <a:endParaRPr lang="en-US" sz="1100" dirty="0"/>
          </a:p>
        </p:txBody>
      </p:sp>
      <p:sp>
        <p:nvSpPr>
          <p:cNvPr id="33" name="Label"/>
          <p:cNvSpPr txBox="1"/>
          <p:nvPr/>
        </p:nvSpPr>
        <p:spPr>
          <a:xfrm>
            <a:off x="548640" y="4486656"/>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Rural</a:t>
            </a:r>
            <a:endParaRPr lang="en-US" sz="1100" dirty="0"/>
          </a:p>
        </p:txBody>
      </p:sp>
      <p:sp>
        <p:nvSpPr>
          <p:cNvPr id="34" name="Bar"/>
          <p:cNvSpPr/>
          <p:nvPr/>
        </p:nvSpPr>
        <p:spPr>
          <a:xfrm>
            <a:off x="2286000" y="4549201"/>
            <a:ext cx="1556557" cy="204094"/>
          </a:xfrm>
          <a:prstGeom prst="rect">
            <a:avLst/>
          </a:prstGeom>
          <a:solidFill>
            <a:srgbClr val="9CC3BF"/>
          </a:solidFill>
          <a:ln/>
        </p:spPr>
        <p:txBody>
          <a:bodyPr/>
          <a:lstStyle/>
          <a:p>
            <a:endParaRPr/>
          </a:p>
        </p:txBody>
      </p:sp>
      <p:sp>
        <p:nvSpPr>
          <p:cNvPr id="35" name="Value"/>
          <p:cNvSpPr txBox="1"/>
          <p:nvPr/>
        </p:nvSpPr>
        <p:spPr>
          <a:xfrm>
            <a:off x="3915709" y="4486656"/>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31%</a:t>
            </a:r>
            <a:endParaRPr lang="en-US" sz="1100" dirty="0"/>
          </a:p>
        </p:txBody>
      </p:sp>
      <p:sp>
        <p:nvSpPr>
          <p:cNvPr id="36" name="Chart title"/>
          <p:cNvSpPr txBox="1"/>
          <p:nvPr/>
        </p:nvSpPr>
        <p:spPr>
          <a:xfrm>
            <a:off x="6217920" y="3837432"/>
            <a:ext cx="530352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By education, % not yet decided</a:t>
            </a:r>
            <a:endParaRPr lang="en-US" sz="1200" dirty="0"/>
          </a:p>
        </p:txBody>
      </p:sp>
      <p:sp>
        <p:nvSpPr>
          <p:cNvPr id="37" name="Label"/>
          <p:cNvSpPr txBox="1"/>
          <p:nvPr/>
        </p:nvSpPr>
        <p:spPr>
          <a:xfrm>
            <a:off x="6217920" y="4157472"/>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No formal schooling</a:t>
            </a:r>
            <a:endParaRPr lang="en-US" sz="1100" dirty="0"/>
          </a:p>
        </p:txBody>
      </p:sp>
      <p:sp>
        <p:nvSpPr>
          <p:cNvPr id="38" name="Bar"/>
          <p:cNvSpPr/>
          <p:nvPr/>
        </p:nvSpPr>
        <p:spPr>
          <a:xfrm>
            <a:off x="7955280" y="4220017"/>
            <a:ext cx="1301020" cy="204094"/>
          </a:xfrm>
          <a:prstGeom prst="rect">
            <a:avLst/>
          </a:prstGeom>
          <a:solidFill>
            <a:srgbClr val="9CC3BF"/>
          </a:solidFill>
          <a:ln/>
        </p:spPr>
        <p:txBody>
          <a:bodyPr/>
          <a:lstStyle/>
          <a:p>
            <a:endParaRPr/>
          </a:p>
        </p:txBody>
      </p:sp>
      <p:sp>
        <p:nvSpPr>
          <p:cNvPr id="39" name="Value"/>
          <p:cNvSpPr txBox="1"/>
          <p:nvPr/>
        </p:nvSpPr>
        <p:spPr>
          <a:xfrm>
            <a:off x="9329452" y="4157472"/>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26%</a:t>
            </a:r>
            <a:endParaRPr lang="en-US" sz="1100" dirty="0"/>
          </a:p>
        </p:txBody>
      </p:sp>
      <p:sp>
        <p:nvSpPr>
          <p:cNvPr id="40" name="Label"/>
          <p:cNvSpPr txBox="1"/>
          <p:nvPr/>
        </p:nvSpPr>
        <p:spPr>
          <a:xfrm>
            <a:off x="6217920" y="4486656"/>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Primary</a:t>
            </a:r>
            <a:endParaRPr lang="en-US" sz="1100" dirty="0"/>
          </a:p>
        </p:txBody>
      </p:sp>
      <p:sp>
        <p:nvSpPr>
          <p:cNvPr id="41" name="Bar"/>
          <p:cNvSpPr/>
          <p:nvPr/>
        </p:nvSpPr>
        <p:spPr>
          <a:xfrm>
            <a:off x="7955280" y="4549201"/>
            <a:ext cx="1552365" cy="204094"/>
          </a:xfrm>
          <a:prstGeom prst="rect">
            <a:avLst/>
          </a:prstGeom>
          <a:solidFill>
            <a:srgbClr val="9CC3BF"/>
          </a:solidFill>
          <a:ln/>
        </p:spPr>
        <p:txBody>
          <a:bodyPr/>
          <a:lstStyle/>
          <a:p>
            <a:endParaRPr/>
          </a:p>
        </p:txBody>
      </p:sp>
      <p:sp>
        <p:nvSpPr>
          <p:cNvPr id="42" name="Value"/>
          <p:cNvSpPr txBox="1"/>
          <p:nvPr/>
        </p:nvSpPr>
        <p:spPr>
          <a:xfrm>
            <a:off x="9580797" y="4486656"/>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31%</a:t>
            </a:r>
            <a:endParaRPr lang="en-US" sz="1100" dirty="0"/>
          </a:p>
        </p:txBody>
      </p:sp>
      <p:sp>
        <p:nvSpPr>
          <p:cNvPr id="43" name="Label"/>
          <p:cNvSpPr txBox="1"/>
          <p:nvPr/>
        </p:nvSpPr>
        <p:spPr>
          <a:xfrm>
            <a:off x="6217920" y="4815840"/>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Secondary</a:t>
            </a:r>
            <a:endParaRPr lang="en-US" sz="1100" dirty="0"/>
          </a:p>
        </p:txBody>
      </p:sp>
      <p:sp>
        <p:nvSpPr>
          <p:cNvPr id="44" name="Bar"/>
          <p:cNvSpPr/>
          <p:nvPr/>
        </p:nvSpPr>
        <p:spPr>
          <a:xfrm>
            <a:off x="7955280" y="4878385"/>
            <a:ext cx="1604661" cy="204094"/>
          </a:xfrm>
          <a:prstGeom prst="rect">
            <a:avLst/>
          </a:prstGeom>
          <a:solidFill>
            <a:srgbClr val="9CC3BF"/>
          </a:solidFill>
          <a:ln/>
        </p:spPr>
        <p:txBody>
          <a:bodyPr/>
          <a:lstStyle/>
          <a:p>
            <a:endParaRPr/>
          </a:p>
        </p:txBody>
      </p:sp>
      <p:sp>
        <p:nvSpPr>
          <p:cNvPr id="45" name="Value"/>
          <p:cNvSpPr txBox="1"/>
          <p:nvPr/>
        </p:nvSpPr>
        <p:spPr>
          <a:xfrm>
            <a:off x="9633093" y="4815840"/>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32%</a:t>
            </a:r>
            <a:endParaRPr lang="en-US" sz="1100" dirty="0"/>
          </a:p>
        </p:txBody>
      </p:sp>
      <p:sp>
        <p:nvSpPr>
          <p:cNvPr id="46" name="Label"/>
          <p:cNvSpPr txBox="1"/>
          <p:nvPr/>
        </p:nvSpPr>
        <p:spPr>
          <a:xfrm>
            <a:off x="6217920" y="5145024"/>
            <a:ext cx="1645920" cy="329184"/>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Tertiary</a:t>
            </a:r>
            <a:endParaRPr lang="en-US" sz="1100" dirty="0"/>
          </a:p>
        </p:txBody>
      </p:sp>
      <p:sp>
        <p:nvSpPr>
          <p:cNvPr id="47" name="Bar"/>
          <p:cNvSpPr/>
          <p:nvPr/>
        </p:nvSpPr>
        <p:spPr>
          <a:xfrm>
            <a:off x="7955280" y="5207569"/>
            <a:ext cx="1769546" cy="204094"/>
          </a:xfrm>
          <a:prstGeom prst="rect">
            <a:avLst/>
          </a:prstGeom>
          <a:solidFill>
            <a:srgbClr val="D9822B"/>
          </a:solidFill>
          <a:ln/>
        </p:spPr>
        <p:txBody>
          <a:bodyPr/>
          <a:lstStyle/>
          <a:p>
            <a:endParaRPr/>
          </a:p>
        </p:txBody>
      </p:sp>
      <p:sp>
        <p:nvSpPr>
          <p:cNvPr id="48" name="Value"/>
          <p:cNvSpPr txBox="1"/>
          <p:nvPr/>
        </p:nvSpPr>
        <p:spPr>
          <a:xfrm>
            <a:off x="9797978" y="5145024"/>
            <a:ext cx="457200" cy="329184"/>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35%</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Which way the undecided voters lean</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Most undecided voters lean to nobody yet. Those who do lean favour Danladi by about 2 to 1, Of all undecided voters, 26% like Danladi and 8% like Kawu.</a:t>
            </a:r>
            <a:endParaRPr lang="en-US" sz="1400" dirty="0"/>
          </a:p>
        </p:txBody>
      </p:sp>
      <p:sp>
        <p:nvSpPr>
          <p:cNvPr id="6" name="Chart title"/>
          <p:cNvSpPr txBox="1"/>
          <p:nvPr/>
        </p:nvSpPr>
        <p:spPr>
          <a:xfrm>
            <a:off x="548640" y="1688592"/>
            <a:ext cx="54864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Which way are you leaning?  % of undecided voters</a:t>
            </a:r>
            <a:endParaRPr lang="en-US" sz="1200" dirty="0"/>
          </a:p>
        </p:txBody>
      </p:sp>
      <p:sp>
        <p:nvSpPr>
          <p:cNvPr id="7" name="Label"/>
          <p:cNvSpPr txBox="1"/>
          <p:nvPr/>
        </p:nvSpPr>
        <p:spPr>
          <a:xfrm>
            <a:off x="548640" y="2054352"/>
            <a:ext cx="201168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Towards Danladi</a:t>
            </a:r>
            <a:endParaRPr lang="en-US" sz="1200" dirty="0"/>
          </a:p>
        </p:txBody>
      </p:sp>
      <p:sp>
        <p:nvSpPr>
          <p:cNvPr id="8" name="Bar"/>
          <p:cNvSpPr/>
          <p:nvPr/>
        </p:nvSpPr>
        <p:spPr>
          <a:xfrm>
            <a:off x="2651760" y="2141220"/>
            <a:ext cx="655193" cy="283464"/>
          </a:xfrm>
          <a:prstGeom prst="rect">
            <a:avLst/>
          </a:prstGeom>
          <a:solidFill>
            <a:srgbClr val="145C5A"/>
          </a:solidFill>
          <a:ln/>
        </p:spPr>
        <p:txBody>
          <a:bodyPr/>
          <a:lstStyle/>
          <a:p>
            <a:endParaRPr/>
          </a:p>
        </p:txBody>
      </p:sp>
      <p:sp>
        <p:nvSpPr>
          <p:cNvPr id="9" name="Value"/>
          <p:cNvSpPr txBox="1"/>
          <p:nvPr/>
        </p:nvSpPr>
        <p:spPr>
          <a:xfrm>
            <a:off x="3380105" y="2054352"/>
            <a:ext cx="54864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17%</a:t>
            </a:r>
            <a:endParaRPr lang="en-US" sz="1200" dirty="0"/>
          </a:p>
        </p:txBody>
      </p:sp>
      <p:sp>
        <p:nvSpPr>
          <p:cNvPr id="10" name="Label"/>
          <p:cNvSpPr txBox="1"/>
          <p:nvPr/>
        </p:nvSpPr>
        <p:spPr>
          <a:xfrm>
            <a:off x="548640" y="2511552"/>
            <a:ext cx="201168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Towards Kawu</a:t>
            </a:r>
            <a:endParaRPr lang="en-US" sz="1200" dirty="0"/>
          </a:p>
        </p:txBody>
      </p:sp>
      <p:sp>
        <p:nvSpPr>
          <p:cNvPr id="11" name="Bar"/>
          <p:cNvSpPr/>
          <p:nvPr/>
        </p:nvSpPr>
        <p:spPr>
          <a:xfrm>
            <a:off x="2651760" y="2598420"/>
            <a:ext cx="280847" cy="283464"/>
          </a:xfrm>
          <a:prstGeom prst="rect">
            <a:avLst/>
          </a:prstGeom>
          <a:solidFill>
            <a:srgbClr val="9CC3BF"/>
          </a:solidFill>
          <a:ln/>
        </p:spPr>
        <p:txBody>
          <a:bodyPr/>
          <a:lstStyle/>
          <a:p>
            <a:endParaRPr/>
          </a:p>
        </p:txBody>
      </p:sp>
      <p:sp>
        <p:nvSpPr>
          <p:cNvPr id="12" name="Value"/>
          <p:cNvSpPr txBox="1"/>
          <p:nvPr/>
        </p:nvSpPr>
        <p:spPr>
          <a:xfrm>
            <a:off x="3005759" y="2511552"/>
            <a:ext cx="54864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7%</a:t>
            </a:r>
            <a:endParaRPr lang="en-US" sz="1200" dirty="0"/>
          </a:p>
        </p:txBody>
      </p:sp>
      <p:sp>
        <p:nvSpPr>
          <p:cNvPr id="13" name="Label"/>
          <p:cNvSpPr txBox="1"/>
          <p:nvPr/>
        </p:nvSpPr>
        <p:spPr>
          <a:xfrm>
            <a:off x="548640" y="2968752"/>
            <a:ext cx="201168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Not leaning to anyone</a:t>
            </a:r>
            <a:endParaRPr lang="en-US" sz="1200" dirty="0"/>
          </a:p>
        </p:txBody>
      </p:sp>
      <p:sp>
        <p:nvSpPr>
          <p:cNvPr id="14" name="Bar"/>
          <p:cNvSpPr/>
          <p:nvPr/>
        </p:nvSpPr>
        <p:spPr>
          <a:xfrm>
            <a:off x="2651760" y="3055620"/>
            <a:ext cx="2066310" cy="283464"/>
          </a:xfrm>
          <a:prstGeom prst="rect">
            <a:avLst/>
          </a:prstGeom>
          <a:solidFill>
            <a:srgbClr val="C4C8CC"/>
          </a:solidFill>
          <a:ln/>
        </p:spPr>
        <p:txBody>
          <a:bodyPr/>
          <a:lstStyle/>
          <a:p>
            <a:endParaRPr/>
          </a:p>
        </p:txBody>
      </p:sp>
      <p:sp>
        <p:nvSpPr>
          <p:cNvPr id="15" name="Value"/>
          <p:cNvSpPr txBox="1"/>
          <p:nvPr/>
        </p:nvSpPr>
        <p:spPr>
          <a:xfrm>
            <a:off x="4791222" y="2968752"/>
            <a:ext cx="54864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53%</a:t>
            </a:r>
            <a:endParaRPr lang="en-US" sz="1200" dirty="0"/>
          </a:p>
        </p:txBody>
      </p:sp>
      <p:sp>
        <p:nvSpPr>
          <p:cNvPr id="16" name="Label"/>
          <p:cNvSpPr txBox="1"/>
          <p:nvPr/>
        </p:nvSpPr>
        <p:spPr>
          <a:xfrm>
            <a:off x="548640" y="3425952"/>
            <a:ext cx="201168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Would not say</a:t>
            </a:r>
            <a:endParaRPr lang="en-US" sz="1200" dirty="0"/>
          </a:p>
        </p:txBody>
      </p:sp>
      <p:sp>
        <p:nvSpPr>
          <p:cNvPr id="17" name="Bar"/>
          <p:cNvSpPr/>
          <p:nvPr/>
        </p:nvSpPr>
        <p:spPr>
          <a:xfrm>
            <a:off x="2651760" y="3512820"/>
            <a:ext cx="916508" cy="283464"/>
          </a:xfrm>
          <a:prstGeom prst="rect">
            <a:avLst/>
          </a:prstGeom>
          <a:solidFill>
            <a:srgbClr val="C4C8CC"/>
          </a:solidFill>
          <a:ln/>
        </p:spPr>
        <p:txBody>
          <a:bodyPr/>
          <a:lstStyle/>
          <a:p>
            <a:endParaRPr/>
          </a:p>
        </p:txBody>
      </p:sp>
      <p:sp>
        <p:nvSpPr>
          <p:cNvPr id="18" name="Value"/>
          <p:cNvSpPr txBox="1"/>
          <p:nvPr/>
        </p:nvSpPr>
        <p:spPr>
          <a:xfrm>
            <a:off x="3641420" y="3425952"/>
            <a:ext cx="54864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23%</a:t>
            </a:r>
            <a:endParaRPr lang="en-US" sz="1200" dirty="0"/>
          </a:p>
        </p:txBody>
      </p:sp>
      <p:sp>
        <p:nvSpPr>
          <p:cNvPr id="19" name="Chart title"/>
          <p:cNvSpPr txBox="1"/>
          <p:nvPr/>
        </p:nvSpPr>
        <p:spPr>
          <a:xfrm>
            <a:off x="6309360" y="1688592"/>
            <a:ext cx="54864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Undecided voters who like each candidate, %</a:t>
            </a:r>
            <a:endParaRPr lang="en-US" sz="1200" dirty="0"/>
          </a:p>
        </p:txBody>
      </p:sp>
      <p:sp>
        <p:nvSpPr>
          <p:cNvPr id="20" name="Label"/>
          <p:cNvSpPr txBox="1"/>
          <p:nvPr/>
        </p:nvSpPr>
        <p:spPr>
          <a:xfrm>
            <a:off x="6309360" y="2054352"/>
            <a:ext cx="118872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Danladi</a:t>
            </a:r>
            <a:endParaRPr lang="en-US" sz="1200" dirty="0"/>
          </a:p>
        </p:txBody>
      </p:sp>
      <p:sp>
        <p:nvSpPr>
          <p:cNvPr id="21" name="Bar"/>
          <p:cNvSpPr/>
          <p:nvPr/>
        </p:nvSpPr>
        <p:spPr>
          <a:xfrm>
            <a:off x="7589520" y="2141220"/>
            <a:ext cx="1269610" cy="283464"/>
          </a:xfrm>
          <a:prstGeom prst="rect">
            <a:avLst/>
          </a:prstGeom>
          <a:solidFill>
            <a:srgbClr val="145C5A"/>
          </a:solidFill>
          <a:ln/>
        </p:spPr>
        <p:txBody>
          <a:bodyPr/>
          <a:lstStyle/>
          <a:p>
            <a:endParaRPr/>
          </a:p>
        </p:txBody>
      </p:sp>
      <p:sp>
        <p:nvSpPr>
          <p:cNvPr id="22" name="Value"/>
          <p:cNvSpPr txBox="1"/>
          <p:nvPr/>
        </p:nvSpPr>
        <p:spPr>
          <a:xfrm>
            <a:off x="8932282" y="2054352"/>
            <a:ext cx="54864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26%</a:t>
            </a:r>
            <a:endParaRPr lang="en-US" sz="1200" dirty="0"/>
          </a:p>
        </p:txBody>
      </p:sp>
      <p:sp>
        <p:nvSpPr>
          <p:cNvPr id="23" name="Label"/>
          <p:cNvSpPr txBox="1"/>
          <p:nvPr/>
        </p:nvSpPr>
        <p:spPr>
          <a:xfrm>
            <a:off x="6309360" y="2511552"/>
            <a:ext cx="118872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Kawu</a:t>
            </a:r>
            <a:endParaRPr lang="en-US" sz="1200" dirty="0"/>
          </a:p>
        </p:txBody>
      </p:sp>
      <p:sp>
        <p:nvSpPr>
          <p:cNvPr id="24" name="Bar"/>
          <p:cNvSpPr/>
          <p:nvPr/>
        </p:nvSpPr>
        <p:spPr>
          <a:xfrm>
            <a:off x="7589520" y="2598420"/>
            <a:ext cx="401986" cy="283464"/>
          </a:xfrm>
          <a:prstGeom prst="rect">
            <a:avLst/>
          </a:prstGeom>
          <a:solidFill>
            <a:srgbClr val="9CC3BF"/>
          </a:solidFill>
          <a:ln/>
        </p:spPr>
        <p:txBody>
          <a:bodyPr/>
          <a:lstStyle/>
          <a:p>
            <a:endParaRPr/>
          </a:p>
        </p:txBody>
      </p:sp>
      <p:sp>
        <p:nvSpPr>
          <p:cNvPr id="25" name="Value"/>
          <p:cNvSpPr txBox="1"/>
          <p:nvPr/>
        </p:nvSpPr>
        <p:spPr>
          <a:xfrm>
            <a:off x="8064658" y="2511552"/>
            <a:ext cx="548640" cy="457200"/>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8%</a:t>
            </a:r>
            <a:endParaRPr lang="en-US" sz="1200" dirty="0"/>
          </a:p>
        </p:txBody>
      </p:sp>
      <p:sp>
        <p:nvSpPr>
          <p:cNvPr id="26" name="Note"/>
          <p:cNvSpPr txBox="1"/>
          <p:nvPr/>
        </p:nvSpPr>
        <p:spPr>
          <a:xfrm>
            <a:off x="6309360" y="3151632"/>
            <a:ext cx="5303520" cy="1463040"/>
          </a:xfrm>
          <a:prstGeom prst="rect">
            <a:avLst/>
          </a:prstGeom>
          <a:noFill/>
          <a:ln/>
        </p:spPr>
        <p:txBody>
          <a:bodyPr wrap="square" lIns="0" tIns="0" rIns="0" bIns="0" rtlCol="0" anchor="t"/>
          <a:lstStyle/>
          <a:p>
            <a:pPr marL="0" indent="0" algn="l">
              <a:buNone/>
            </a:pPr>
            <a:r>
              <a:rPr lang="en-US" sz="1100" dirty="0">
                <a:solidFill>
                  <a:srgbClr val="666B73"/>
                </a:solidFill>
                <a:latin typeface="Arial" pitchFamily="34" charset="0"/>
                <a:ea typeface="Arial" pitchFamily="34" charset="-122"/>
                <a:cs typeface="Arial" pitchFamily="34" charset="-120"/>
              </a:rPr>
              <a:t>These are shares of all undecided voters, including those who have never heard of the candidate.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Why voters choose their candidate</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Danladi's voters choose him mostly to continue the work of this government (27%) and because they trust him (23%). Kawu's voters want change (32%). Only 13% of Danladi's voters name zoning to Kwara North as the main reason.</a:t>
            </a:r>
            <a:endParaRPr lang="en-US" sz="1400" dirty="0"/>
          </a:p>
        </p:txBody>
      </p:sp>
      <p:sp>
        <p:nvSpPr>
          <p:cNvPr id="6" name="Chart title"/>
          <p:cNvSpPr txBox="1"/>
          <p:nvPr/>
        </p:nvSpPr>
        <p:spPr>
          <a:xfrm>
            <a:off x="548640" y="1688592"/>
            <a:ext cx="5486400" cy="274320"/>
          </a:xfrm>
          <a:prstGeom prst="rect">
            <a:avLst/>
          </a:prstGeom>
          <a:noFill/>
          <a:ln/>
        </p:spPr>
        <p:txBody>
          <a:bodyPr wrap="square" lIns="0" tIns="0" rIns="0" bIns="0" rtlCol="0" anchor="t"/>
          <a:lstStyle/>
          <a:p>
            <a:pPr marL="0" indent="0" algn="l">
              <a:buNone/>
            </a:pPr>
            <a:r>
              <a:rPr lang="en-US" sz="1200" b="1" dirty="0">
                <a:solidFill>
                  <a:srgbClr val="145C5A"/>
                </a:solidFill>
                <a:latin typeface="Arial" pitchFamily="34" charset="0"/>
                <a:ea typeface="Arial" pitchFamily="34" charset="-122"/>
                <a:cs typeface="Arial" pitchFamily="34" charset="-120"/>
              </a:rPr>
              <a:t>Danladi voters, %</a:t>
            </a:r>
            <a:endParaRPr lang="en-US" sz="1200" dirty="0"/>
          </a:p>
        </p:txBody>
      </p:sp>
      <p:sp>
        <p:nvSpPr>
          <p:cNvPr id="7" name="Label"/>
          <p:cNvSpPr txBox="1"/>
          <p:nvPr/>
        </p:nvSpPr>
        <p:spPr>
          <a:xfrm>
            <a:off x="548640" y="200863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He will continue the work of this government</a:t>
            </a:r>
            <a:endParaRPr lang="en-US" sz="1100" dirty="0"/>
          </a:p>
        </p:txBody>
      </p:sp>
      <p:sp>
        <p:nvSpPr>
          <p:cNvPr id="8" name="Bar"/>
          <p:cNvSpPr/>
          <p:nvPr/>
        </p:nvSpPr>
        <p:spPr>
          <a:xfrm>
            <a:off x="3840480" y="2078126"/>
            <a:ext cx="935384" cy="226771"/>
          </a:xfrm>
          <a:prstGeom prst="rect">
            <a:avLst/>
          </a:prstGeom>
          <a:solidFill>
            <a:srgbClr val="145C5A"/>
          </a:solidFill>
          <a:ln/>
        </p:spPr>
        <p:txBody>
          <a:bodyPr/>
          <a:lstStyle/>
          <a:p>
            <a:endParaRPr/>
          </a:p>
        </p:txBody>
      </p:sp>
      <p:sp>
        <p:nvSpPr>
          <p:cNvPr id="9" name="Value"/>
          <p:cNvSpPr txBox="1"/>
          <p:nvPr/>
        </p:nvSpPr>
        <p:spPr>
          <a:xfrm>
            <a:off x="4849016" y="200863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27%</a:t>
            </a:r>
            <a:endParaRPr lang="en-US" sz="1100" dirty="0"/>
          </a:p>
        </p:txBody>
      </p:sp>
      <p:sp>
        <p:nvSpPr>
          <p:cNvPr id="10" name="Label"/>
          <p:cNvSpPr txBox="1"/>
          <p:nvPr/>
        </p:nvSpPr>
        <p:spPr>
          <a:xfrm>
            <a:off x="548640" y="237439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 trust him to keep his word</a:t>
            </a:r>
            <a:endParaRPr lang="en-US" sz="1100" dirty="0"/>
          </a:p>
        </p:txBody>
      </p:sp>
      <p:sp>
        <p:nvSpPr>
          <p:cNvPr id="11" name="Bar"/>
          <p:cNvSpPr/>
          <p:nvPr/>
        </p:nvSpPr>
        <p:spPr>
          <a:xfrm>
            <a:off x="3840480" y="2443886"/>
            <a:ext cx="789958" cy="226771"/>
          </a:xfrm>
          <a:prstGeom prst="rect">
            <a:avLst/>
          </a:prstGeom>
          <a:solidFill>
            <a:srgbClr val="C9DEDB"/>
          </a:solidFill>
          <a:ln/>
        </p:spPr>
        <p:txBody>
          <a:bodyPr/>
          <a:lstStyle/>
          <a:p>
            <a:endParaRPr/>
          </a:p>
        </p:txBody>
      </p:sp>
      <p:sp>
        <p:nvSpPr>
          <p:cNvPr id="12" name="Value"/>
          <p:cNvSpPr txBox="1"/>
          <p:nvPr/>
        </p:nvSpPr>
        <p:spPr>
          <a:xfrm>
            <a:off x="4703590" y="237439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23%</a:t>
            </a:r>
            <a:endParaRPr lang="en-US" sz="1100" dirty="0"/>
          </a:p>
        </p:txBody>
      </p:sp>
      <p:sp>
        <p:nvSpPr>
          <p:cNvPr id="13" name="Label"/>
          <p:cNvSpPr txBox="1"/>
          <p:nvPr/>
        </p:nvSpPr>
        <p:spPr>
          <a:xfrm>
            <a:off x="548640" y="274015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It is the turn of Kwara North</a:t>
            </a:r>
            <a:endParaRPr lang="en-US" sz="1100" dirty="0"/>
          </a:p>
        </p:txBody>
      </p:sp>
      <p:sp>
        <p:nvSpPr>
          <p:cNvPr id="14" name="Bar"/>
          <p:cNvSpPr/>
          <p:nvPr/>
        </p:nvSpPr>
        <p:spPr>
          <a:xfrm>
            <a:off x="3840480" y="2809646"/>
            <a:ext cx="449303" cy="226771"/>
          </a:xfrm>
          <a:prstGeom prst="rect">
            <a:avLst/>
          </a:prstGeom>
          <a:solidFill>
            <a:srgbClr val="C9DEDB"/>
          </a:solidFill>
          <a:ln/>
        </p:spPr>
        <p:txBody>
          <a:bodyPr/>
          <a:lstStyle/>
          <a:p>
            <a:endParaRPr/>
          </a:p>
        </p:txBody>
      </p:sp>
      <p:sp>
        <p:nvSpPr>
          <p:cNvPr id="15" name="Value"/>
          <p:cNvSpPr txBox="1"/>
          <p:nvPr/>
        </p:nvSpPr>
        <p:spPr>
          <a:xfrm>
            <a:off x="4362935" y="274015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13%</a:t>
            </a:r>
            <a:endParaRPr lang="en-US" sz="1100" dirty="0"/>
          </a:p>
        </p:txBody>
      </p:sp>
      <p:sp>
        <p:nvSpPr>
          <p:cNvPr id="16" name="Label"/>
          <p:cNvSpPr txBox="1"/>
          <p:nvPr/>
        </p:nvSpPr>
        <p:spPr>
          <a:xfrm>
            <a:off x="548640" y="310591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His party</a:t>
            </a:r>
            <a:endParaRPr lang="en-US" sz="1100" dirty="0"/>
          </a:p>
        </p:txBody>
      </p:sp>
      <p:sp>
        <p:nvSpPr>
          <p:cNvPr id="17" name="Bar"/>
          <p:cNvSpPr/>
          <p:nvPr/>
        </p:nvSpPr>
        <p:spPr>
          <a:xfrm>
            <a:off x="3840480" y="3175406"/>
            <a:ext cx="354813" cy="226771"/>
          </a:xfrm>
          <a:prstGeom prst="rect">
            <a:avLst/>
          </a:prstGeom>
          <a:solidFill>
            <a:srgbClr val="C9DEDB"/>
          </a:solidFill>
          <a:ln/>
        </p:spPr>
        <p:txBody>
          <a:bodyPr/>
          <a:lstStyle/>
          <a:p>
            <a:endParaRPr/>
          </a:p>
        </p:txBody>
      </p:sp>
      <p:sp>
        <p:nvSpPr>
          <p:cNvPr id="18" name="Value"/>
          <p:cNvSpPr txBox="1"/>
          <p:nvPr/>
        </p:nvSpPr>
        <p:spPr>
          <a:xfrm>
            <a:off x="4268445" y="310591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10%</a:t>
            </a:r>
            <a:endParaRPr lang="en-US" sz="1100" dirty="0"/>
          </a:p>
        </p:txBody>
      </p:sp>
      <p:sp>
        <p:nvSpPr>
          <p:cNvPr id="19" name="Label"/>
          <p:cNvSpPr txBox="1"/>
          <p:nvPr/>
        </p:nvSpPr>
        <p:spPr>
          <a:xfrm>
            <a:off x="548640" y="347167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What he has done before</a:t>
            </a:r>
            <a:endParaRPr lang="en-US" sz="1100" dirty="0"/>
          </a:p>
        </p:txBody>
      </p:sp>
      <p:sp>
        <p:nvSpPr>
          <p:cNvPr id="20" name="Bar"/>
          <p:cNvSpPr/>
          <p:nvPr/>
        </p:nvSpPr>
        <p:spPr>
          <a:xfrm>
            <a:off x="3840480" y="3541166"/>
            <a:ext cx="251501" cy="226771"/>
          </a:xfrm>
          <a:prstGeom prst="rect">
            <a:avLst/>
          </a:prstGeom>
          <a:solidFill>
            <a:srgbClr val="C9DEDB"/>
          </a:solidFill>
          <a:ln/>
        </p:spPr>
        <p:txBody>
          <a:bodyPr/>
          <a:lstStyle/>
          <a:p>
            <a:endParaRPr/>
          </a:p>
        </p:txBody>
      </p:sp>
      <p:sp>
        <p:nvSpPr>
          <p:cNvPr id="21" name="Value"/>
          <p:cNvSpPr txBox="1"/>
          <p:nvPr/>
        </p:nvSpPr>
        <p:spPr>
          <a:xfrm>
            <a:off x="4165133" y="347167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7%</a:t>
            </a:r>
            <a:endParaRPr lang="en-US" sz="1100" dirty="0"/>
          </a:p>
        </p:txBody>
      </p:sp>
      <p:sp>
        <p:nvSpPr>
          <p:cNvPr id="22" name="Label"/>
          <p:cNvSpPr txBox="1"/>
          <p:nvPr/>
        </p:nvSpPr>
        <p:spPr>
          <a:xfrm>
            <a:off x="548640" y="383743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The leader backing him</a:t>
            </a:r>
            <a:endParaRPr lang="en-US" sz="1100" dirty="0"/>
          </a:p>
        </p:txBody>
      </p:sp>
      <p:sp>
        <p:nvSpPr>
          <p:cNvPr id="23" name="Bar"/>
          <p:cNvSpPr/>
          <p:nvPr/>
        </p:nvSpPr>
        <p:spPr>
          <a:xfrm>
            <a:off x="3840480" y="3906926"/>
            <a:ext cx="207436" cy="226771"/>
          </a:xfrm>
          <a:prstGeom prst="rect">
            <a:avLst/>
          </a:prstGeom>
          <a:solidFill>
            <a:srgbClr val="C9DEDB"/>
          </a:solidFill>
          <a:ln/>
        </p:spPr>
        <p:txBody>
          <a:bodyPr/>
          <a:lstStyle/>
          <a:p>
            <a:endParaRPr/>
          </a:p>
        </p:txBody>
      </p:sp>
      <p:sp>
        <p:nvSpPr>
          <p:cNvPr id="24" name="Value"/>
          <p:cNvSpPr txBox="1"/>
          <p:nvPr/>
        </p:nvSpPr>
        <p:spPr>
          <a:xfrm>
            <a:off x="4121068" y="383743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a:t>
            </a:r>
            <a:endParaRPr lang="en-US" sz="1100" dirty="0"/>
          </a:p>
        </p:txBody>
      </p:sp>
      <p:sp>
        <p:nvSpPr>
          <p:cNvPr id="25" name="Label"/>
          <p:cNvSpPr txBox="1"/>
          <p:nvPr/>
        </p:nvSpPr>
        <p:spPr>
          <a:xfrm>
            <a:off x="548640" y="420319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He helps people</a:t>
            </a:r>
            <a:endParaRPr lang="en-US" sz="1100" dirty="0"/>
          </a:p>
        </p:txBody>
      </p:sp>
      <p:sp>
        <p:nvSpPr>
          <p:cNvPr id="26" name="Bar"/>
          <p:cNvSpPr/>
          <p:nvPr/>
        </p:nvSpPr>
        <p:spPr>
          <a:xfrm>
            <a:off x="3840480" y="4272686"/>
            <a:ext cx="169249" cy="226771"/>
          </a:xfrm>
          <a:prstGeom prst="rect">
            <a:avLst/>
          </a:prstGeom>
          <a:solidFill>
            <a:srgbClr val="C9DEDB"/>
          </a:solidFill>
          <a:ln/>
        </p:spPr>
        <p:txBody>
          <a:bodyPr/>
          <a:lstStyle/>
          <a:p>
            <a:endParaRPr/>
          </a:p>
        </p:txBody>
      </p:sp>
      <p:sp>
        <p:nvSpPr>
          <p:cNvPr id="27" name="Value"/>
          <p:cNvSpPr txBox="1"/>
          <p:nvPr/>
        </p:nvSpPr>
        <p:spPr>
          <a:xfrm>
            <a:off x="4082881" y="420319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5%</a:t>
            </a:r>
            <a:endParaRPr lang="en-US" sz="1100" dirty="0"/>
          </a:p>
        </p:txBody>
      </p:sp>
      <p:sp>
        <p:nvSpPr>
          <p:cNvPr id="28" name="Label"/>
          <p:cNvSpPr txBox="1"/>
          <p:nvPr/>
        </p:nvSpPr>
        <p:spPr>
          <a:xfrm>
            <a:off x="548640" y="456895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He will bring change</a:t>
            </a:r>
            <a:endParaRPr lang="en-US" sz="1100" dirty="0"/>
          </a:p>
        </p:txBody>
      </p:sp>
      <p:sp>
        <p:nvSpPr>
          <p:cNvPr id="29" name="Bar"/>
          <p:cNvSpPr/>
          <p:nvPr/>
        </p:nvSpPr>
        <p:spPr>
          <a:xfrm>
            <a:off x="3840480" y="4638446"/>
            <a:ext cx="114246" cy="226771"/>
          </a:xfrm>
          <a:prstGeom prst="rect">
            <a:avLst/>
          </a:prstGeom>
          <a:solidFill>
            <a:srgbClr val="C9DEDB"/>
          </a:solidFill>
          <a:ln/>
        </p:spPr>
        <p:txBody>
          <a:bodyPr/>
          <a:lstStyle/>
          <a:p>
            <a:endParaRPr/>
          </a:p>
        </p:txBody>
      </p:sp>
      <p:sp>
        <p:nvSpPr>
          <p:cNvPr id="30" name="Value"/>
          <p:cNvSpPr txBox="1"/>
          <p:nvPr/>
        </p:nvSpPr>
        <p:spPr>
          <a:xfrm>
            <a:off x="4027878" y="456895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a:t>
            </a:r>
            <a:endParaRPr lang="en-US" sz="1100" dirty="0"/>
          </a:p>
        </p:txBody>
      </p:sp>
      <p:sp>
        <p:nvSpPr>
          <p:cNvPr id="31" name="Label"/>
          <p:cNvSpPr txBox="1"/>
          <p:nvPr/>
        </p:nvSpPr>
        <p:spPr>
          <a:xfrm>
            <a:off x="548640" y="493471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Other or no reason</a:t>
            </a:r>
            <a:endParaRPr lang="en-US" sz="1100" dirty="0"/>
          </a:p>
        </p:txBody>
      </p:sp>
      <p:sp>
        <p:nvSpPr>
          <p:cNvPr id="32" name="Bar"/>
          <p:cNvSpPr/>
          <p:nvPr/>
        </p:nvSpPr>
        <p:spPr>
          <a:xfrm>
            <a:off x="3840480" y="5004206"/>
            <a:ext cx="96667" cy="226771"/>
          </a:xfrm>
          <a:prstGeom prst="rect">
            <a:avLst/>
          </a:prstGeom>
          <a:solidFill>
            <a:srgbClr val="C9DEDB"/>
          </a:solidFill>
          <a:ln/>
        </p:spPr>
        <p:txBody>
          <a:bodyPr/>
          <a:lstStyle/>
          <a:p>
            <a:endParaRPr/>
          </a:p>
        </p:txBody>
      </p:sp>
      <p:sp>
        <p:nvSpPr>
          <p:cNvPr id="33" name="Value"/>
          <p:cNvSpPr txBox="1"/>
          <p:nvPr/>
        </p:nvSpPr>
        <p:spPr>
          <a:xfrm>
            <a:off x="4010299" y="493471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a:t>
            </a:r>
            <a:endParaRPr lang="en-US" sz="1100" dirty="0"/>
          </a:p>
        </p:txBody>
      </p:sp>
      <p:sp>
        <p:nvSpPr>
          <p:cNvPr id="34" name="Label"/>
          <p:cNvSpPr txBox="1"/>
          <p:nvPr/>
        </p:nvSpPr>
        <p:spPr>
          <a:xfrm>
            <a:off x="548640" y="530047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He is from my area</a:t>
            </a:r>
            <a:endParaRPr lang="en-US" sz="1100" dirty="0"/>
          </a:p>
        </p:txBody>
      </p:sp>
      <p:sp>
        <p:nvSpPr>
          <p:cNvPr id="35" name="Bar"/>
          <p:cNvSpPr/>
          <p:nvPr/>
        </p:nvSpPr>
        <p:spPr>
          <a:xfrm>
            <a:off x="3840480" y="5369966"/>
            <a:ext cx="85842" cy="226771"/>
          </a:xfrm>
          <a:prstGeom prst="rect">
            <a:avLst/>
          </a:prstGeom>
          <a:solidFill>
            <a:srgbClr val="C9DEDB"/>
          </a:solidFill>
          <a:ln/>
        </p:spPr>
        <p:txBody>
          <a:bodyPr/>
          <a:lstStyle/>
          <a:p>
            <a:endParaRPr/>
          </a:p>
        </p:txBody>
      </p:sp>
      <p:sp>
        <p:nvSpPr>
          <p:cNvPr id="36" name="Value"/>
          <p:cNvSpPr txBox="1"/>
          <p:nvPr/>
        </p:nvSpPr>
        <p:spPr>
          <a:xfrm>
            <a:off x="3999474" y="530047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a:t>
            </a:r>
            <a:endParaRPr lang="en-US" sz="1100" dirty="0"/>
          </a:p>
        </p:txBody>
      </p:sp>
      <p:sp>
        <p:nvSpPr>
          <p:cNvPr id="37" name="Chart title"/>
          <p:cNvSpPr txBox="1"/>
          <p:nvPr/>
        </p:nvSpPr>
        <p:spPr>
          <a:xfrm>
            <a:off x="6309360" y="1688592"/>
            <a:ext cx="5486400" cy="274320"/>
          </a:xfrm>
          <a:prstGeom prst="rect">
            <a:avLst/>
          </a:prstGeom>
          <a:noFill/>
          <a:ln/>
        </p:spPr>
        <p:txBody>
          <a:bodyPr wrap="square" lIns="0" tIns="0" rIns="0" bIns="0" rtlCol="0" anchor="t"/>
          <a:lstStyle/>
          <a:p>
            <a:pPr marL="0" indent="0" algn="l">
              <a:buNone/>
            </a:pPr>
            <a:r>
              <a:rPr lang="en-US" sz="1200" b="1" dirty="0">
                <a:solidFill>
                  <a:srgbClr val="145C5A"/>
                </a:solidFill>
                <a:latin typeface="Arial" pitchFamily="34" charset="0"/>
                <a:ea typeface="Arial" pitchFamily="34" charset="-122"/>
                <a:cs typeface="Arial" pitchFamily="34" charset="-120"/>
              </a:rPr>
              <a:t>Kawu voters, %</a:t>
            </a:r>
            <a:endParaRPr lang="en-US" sz="1200" dirty="0"/>
          </a:p>
        </p:txBody>
      </p:sp>
      <p:sp>
        <p:nvSpPr>
          <p:cNvPr id="38" name="Label"/>
          <p:cNvSpPr txBox="1"/>
          <p:nvPr/>
        </p:nvSpPr>
        <p:spPr>
          <a:xfrm>
            <a:off x="6309360" y="200863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He will bring change</a:t>
            </a:r>
            <a:endParaRPr lang="en-US" sz="1100" dirty="0"/>
          </a:p>
        </p:txBody>
      </p:sp>
      <p:sp>
        <p:nvSpPr>
          <p:cNvPr id="39" name="Bar"/>
          <p:cNvSpPr/>
          <p:nvPr/>
        </p:nvSpPr>
        <p:spPr>
          <a:xfrm>
            <a:off x="9601200" y="2078126"/>
            <a:ext cx="1068038" cy="226771"/>
          </a:xfrm>
          <a:prstGeom prst="rect">
            <a:avLst/>
          </a:prstGeom>
          <a:solidFill>
            <a:srgbClr val="145C5A"/>
          </a:solidFill>
          <a:ln/>
        </p:spPr>
        <p:txBody>
          <a:bodyPr/>
          <a:lstStyle/>
          <a:p>
            <a:endParaRPr/>
          </a:p>
        </p:txBody>
      </p:sp>
      <p:sp>
        <p:nvSpPr>
          <p:cNvPr id="40" name="Value"/>
          <p:cNvSpPr txBox="1"/>
          <p:nvPr/>
        </p:nvSpPr>
        <p:spPr>
          <a:xfrm>
            <a:off x="10742390" y="200863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32%</a:t>
            </a:r>
            <a:endParaRPr lang="en-US" sz="1100" dirty="0"/>
          </a:p>
        </p:txBody>
      </p:sp>
      <p:sp>
        <p:nvSpPr>
          <p:cNvPr id="41" name="Label"/>
          <p:cNvSpPr txBox="1"/>
          <p:nvPr/>
        </p:nvSpPr>
        <p:spPr>
          <a:xfrm>
            <a:off x="6309360" y="237439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 trust him to keep his word</a:t>
            </a:r>
            <a:endParaRPr lang="en-US" sz="1100" dirty="0"/>
          </a:p>
        </p:txBody>
      </p:sp>
      <p:sp>
        <p:nvSpPr>
          <p:cNvPr id="42" name="Bar"/>
          <p:cNvSpPr/>
          <p:nvPr/>
        </p:nvSpPr>
        <p:spPr>
          <a:xfrm>
            <a:off x="9601200" y="2443886"/>
            <a:ext cx="782397" cy="226771"/>
          </a:xfrm>
          <a:prstGeom prst="rect">
            <a:avLst/>
          </a:prstGeom>
          <a:solidFill>
            <a:srgbClr val="C9DEDB"/>
          </a:solidFill>
          <a:ln/>
        </p:spPr>
        <p:txBody>
          <a:bodyPr/>
          <a:lstStyle/>
          <a:p>
            <a:endParaRPr/>
          </a:p>
        </p:txBody>
      </p:sp>
      <p:sp>
        <p:nvSpPr>
          <p:cNvPr id="43" name="Value"/>
          <p:cNvSpPr txBox="1"/>
          <p:nvPr/>
        </p:nvSpPr>
        <p:spPr>
          <a:xfrm>
            <a:off x="10456749" y="237439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23%</a:t>
            </a:r>
            <a:endParaRPr lang="en-US" sz="1100" dirty="0"/>
          </a:p>
        </p:txBody>
      </p:sp>
      <p:sp>
        <p:nvSpPr>
          <p:cNvPr id="44" name="Label"/>
          <p:cNvSpPr txBox="1"/>
          <p:nvPr/>
        </p:nvSpPr>
        <p:spPr>
          <a:xfrm>
            <a:off x="6309360" y="274015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What he has done before</a:t>
            </a:r>
            <a:endParaRPr lang="en-US" sz="1100" dirty="0"/>
          </a:p>
        </p:txBody>
      </p:sp>
      <p:sp>
        <p:nvSpPr>
          <p:cNvPr id="45" name="Bar"/>
          <p:cNvSpPr/>
          <p:nvPr/>
        </p:nvSpPr>
        <p:spPr>
          <a:xfrm>
            <a:off x="9601200" y="2809646"/>
            <a:ext cx="457402" cy="226771"/>
          </a:xfrm>
          <a:prstGeom prst="rect">
            <a:avLst/>
          </a:prstGeom>
          <a:solidFill>
            <a:srgbClr val="C9DEDB"/>
          </a:solidFill>
          <a:ln/>
        </p:spPr>
        <p:txBody>
          <a:bodyPr/>
          <a:lstStyle/>
          <a:p>
            <a:endParaRPr/>
          </a:p>
        </p:txBody>
      </p:sp>
      <p:sp>
        <p:nvSpPr>
          <p:cNvPr id="46" name="Value"/>
          <p:cNvSpPr txBox="1"/>
          <p:nvPr/>
        </p:nvSpPr>
        <p:spPr>
          <a:xfrm>
            <a:off x="10131754" y="274015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14%</a:t>
            </a:r>
            <a:endParaRPr lang="en-US" sz="1100" dirty="0"/>
          </a:p>
        </p:txBody>
      </p:sp>
      <p:sp>
        <p:nvSpPr>
          <p:cNvPr id="47" name="Label"/>
          <p:cNvSpPr txBox="1"/>
          <p:nvPr/>
        </p:nvSpPr>
        <p:spPr>
          <a:xfrm>
            <a:off x="6309360" y="310591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His party</a:t>
            </a:r>
            <a:endParaRPr lang="en-US" sz="1100" dirty="0"/>
          </a:p>
        </p:txBody>
      </p:sp>
      <p:sp>
        <p:nvSpPr>
          <p:cNvPr id="48" name="Bar"/>
          <p:cNvSpPr/>
          <p:nvPr/>
        </p:nvSpPr>
        <p:spPr>
          <a:xfrm>
            <a:off x="9601200" y="3175406"/>
            <a:ext cx="387880" cy="226771"/>
          </a:xfrm>
          <a:prstGeom prst="rect">
            <a:avLst/>
          </a:prstGeom>
          <a:solidFill>
            <a:srgbClr val="C9DEDB"/>
          </a:solidFill>
          <a:ln/>
        </p:spPr>
        <p:txBody>
          <a:bodyPr/>
          <a:lstStyle/>
          <a:p>
            <a:endParaRPr/>
          </a:p>
        </p:txBody>
      </p:sp>
      <p:sp>
        <p:nvSpPr>
          <p:cNvPr id="49" name="Value"/>
          <p:cNvSpPr txBox="1"/>
          <p:nvPr/>
        </p:nvSpPr>
        <p:spPr>
          <a:xfrm>
            <a:off x="10062232" y="310591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12%</a:t>
            </a:r>
            <a:endParaRPr lang="en-US" sz="1100" dirty="0"/>
          </a:p>
        </p:txBody>
      </p:sp>
      <p:sp>
        <p:nvSpPr>
          <p:cNvPr id="50" name="Label"/>
          <p:cNvSpPr txBox="1"/>
          <p:nvPr/>
        </p:nvSpPr>
        <p:spPr>
          <a:xfrm>
            <a:off x="6309360" y="347167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He helps people</a:t>
            </a:r>
            <a:endParaRPr lang="en-US" sz="1100" dirty="0"/>
          </a:p>
        </p:txBody>
      </p:sp>
      <p:sp>
        <p:nvSpPr>
          <p:cNvPr id="51" name="Bar"/>
          <p:cNvSpPr/>
          <p:nvPr/>
        </p:nvSpPr>
        <p:spPr>
          <a:xfrm>
            <a:off x="9601200" y="3541166"/>
            <a:ext cx="242464" cy="226771"/>
          </a:xfrm>
          <a:prstGeom prst="rect">
            <a:avLst/>
          </a:prstGeom>
          <a:solidFill>
            <a:srgbClr val="C9DEDB"/>
          </a:solidFill>
          <a:ln/>
        </p:spPr>
        <p:txBody>
          <a:bodyPr/>
          <a:lstStyle/>
          <a:p>
            <a:endParaRPr/>
          </a:p>
        </p:txBody>
      </p:sp>
      <p:sp>
        <p:nvSpPr>
          <p:cNvPr id="52" name="Value"/>
          <p:cNvSpPr txBox="1"/>
          <p:nvPr/>
        </p:nvSpPr>
        <p:spPr>
          <a:xfrm>
            <a:off x="9916816" y="347167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7%</a:t>
            </a:r>
            <a:endParaRPr lang="en-US" sz="1100" dirty="0"/>
          </a:p>
        </p:txBody>
      </p:sp>
      <p:sp>
        <p:nvSpPr>
          <p:cNvPr id="53" name="Label"/>
          <p:cNvSpPr txBox="1"/>
          <p:nvPr/>
        </p:nvSpPr>
        <p:spPr>
          <a:xfrm>
            <a:off x="6309360" y="383743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He is from my area</a:t>
            </a:r>
            <a:endParaRPr lang="en-US" sz="1100" dirty="0"/>
          </a:p>
        </p:txBody>
      </p:sp>
      <p:sp>
        <p:nvSpPr>
          <p:cNvPr id="54" name="Bar"/>
          <p:cNvSpPr/>
          <p:nvPr/>
        </p:nvSpPr>
        <p:spPr>
          <a:xfrm>
            <a:off x="9601200" y="3906926"/>
            <a:ext cx="197046" cy="226771"/>
          </a:xfrm>
          <a:prstGeom prst="rect">
            <a:avLst/>
          </a:prstGeom>
          <a:solidFill>
            <a:srgbClr val="C9DEDB"/>
          </a:solidFill>
          <a:ln/>
        </p:spPr>
        <p:txBody>
          <a:bodyPr/>
          <a:lstStyle/>
          <a:p>
            <a:endParaRPr/>
          </a:p>
        </p:txBody>
      </p:sp>
      <p:sp>
        <p:nvSpPr>
          <p:cNvPr id="55" name="Value"/>
          <p:cNvSpPr txBox="1"/>
          <p:nvPr/>
        </p:nvSpPr>
        <p:spPr>
          <a:xfrm>
            <a:off x="9871398" y="383743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6%</a:t>
            </a:r>
            <a:endParaRPr lang="en-US" sz="1100" dirty="0"/>
          </a:p>
        </p:txBody>
      </p:sp>
      <p:sp>
        <p:nvSpPr>
          <p:cNvPr id="56" name="Label"/>
          <p:cNvSpPr txBox="1"/>
          <p:nvPr/>
        </p:nvSpPr>
        <p:spPr>
          <a:xfrm>
            <a:off x="6309360" y="420319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The leader backing him</a:t>
            </a:r>
            <a:endParaRPr lang="en-US" sz="1100" dirty="0"/>
          </a:p>
        </p:txBody>
      </p:sp>
      <p:sp>
        <p:nvSpPr>
          <p:cNvPr id="57" name="Bar"/>
          <p:cNvSpPr/>
          <p:nvPr/>
        </p:nvSpPr>
        <p:spPr>
          <a:xfrm>
            <a:off x="9601200" y="4272686"/>
            <a:ext cx="100884" cy="226771"/>
          </a:xfrm>
          <a:prstGeom prst="rect">
            <a:avLst/>
          </a:prstGeom>
          <a:solidFill>
            <a:srgbClr val="C9DEDB"/>
          </a:solidFill>
          <a:ln/>
        </p:spPr>
        <p:txBody>
          <a:bodyPr/>
          <a:lstStyle/>
          <a:p>
            <a:endParaRPr/>
          </a:p>
        </p:txBody>
      </p:sp>
      <p:sp>
        <p:nvSpPr>
          <p:cNvPr id="58" name="Value"/>
          <p:cNvSpPr txBox="1"/>
          <p:nvPr/>
        </p:nvSpPr>
        <p:spPr>
          <a:xfrm>
            <a:off x="9775236" y="420319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a:t>
            </a:r>
            <a:endParaRPr lang="en-US" sz="1100" dirty="0"/>
          </a:p>
        </p:txBody>
      </p:sp>
      <p:sp>
        <p:nvSpPr>
          <p:cNvPr id="59" name="Label"/>
          <p:cNvSpPr txBox="1"/>
          <p:nvPr/>
        </p:nvSpPr>
        <p:spPr>
          <a:xfrm>
            <a:off x="6309360" y="456895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Other or no reason</a:t>
            </a:r>
            <a:endParaRPr lang="en-US" sz="1100" dirty="0"/>
          </a:p>
        </p:txBody>
      </p:sp>
      <p:sp>
        <p:nvSpPr>
          <p:cNvPr id="60" name="Bar"/>
          <p:cNvSpPr/>
          <p:nvPr/>
        </p:nvSpPr>
        <p:spPr>
          <a:xfrm>
            <a:off x="9601200" y="4638446"/>
            <a:ext cx="82680" cy="226771"/>
          </a:xfrm>
          <a:prstGeom prst="rect">
            <a:avLst/>
          </a:prstGeom>
          <a:solidFill>
            <a:srgbClr val="C9DEDB"/>
          </a:solidFill>
          <a:ln/>
        </p:spPr>
        <p:txBody>
          <a:bodyPr/>
          <a:lstStyle/>
          <a:p>
            <a:endParaRPr/>
          </a:p>
        </p:txBody>
      </p:sp>
      <p:sp>
        <p:nvSpPr>
          <p:cNvPr id="61" name="Value"/>
          <p:cNvSpPr txBox="1"/>
          <p:nvPr/>
        </p:nvSpPr>
        <p:spPr>
          <a:xfrm>
            <a:off x="9757032" y="456895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a:t>
            </a:r>
            <a:endParaRPr lang="en-US" sz="1100" dirty="0"/>
          </a:p>
        </p:txBody>
      </p:sp>
      <p:sp>
        <p:nvSpPr>
          <p:cNvPr id="62" name="Label"/>
          <p:cNvSpPr txBox="1"/>
          <p:nvPr/>
        </p:nvSpPr>
        <p:spPr>
          <a:xfrm>
            <a:off x="6309360" y="493471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He will continue the work of this government</a:t>
            </a:r>
            <a:endParaRPr lang="en-US" sz="1100" dirty="0"/>
          </a:p>
        </p:txBody>
      </p:sp>
      <p:sp>
        <p:nvSpPr>
          <p:cNvPr id="63" name="Bar"/>
          <p:cNvSpPr/>
          <p:nvPr/>
        </p:nvSpPr>
        <p:spPr>
          <a:xfrm>
            <a:off x="9601200" y="5004206"/>
            <a:ext cx="34008" cy="226771"/>
          </a:xfrm>
          <a:prstGeom prst="rect">
            <a:avLst/>
          </a:prstGeom>
          <a:solidFill>
            <a:srgbClr val="C9DEDB"/>
          </a:solidFill>
          <a:ln/>
        </p:spPr>
        <p:txBody>
          <a:bodyPr/>
          <a:lstStyle/>
          <a:p>
            <a:endParaRPr/>
          </a:p>
        </p:txBody>
      </p:sp>
      <p:sp>
        <p:nvSpPr>
          <p:cNvPr id="64" name="Value"/>
          <p:cNvSpPr txBox="1"/>
          <p:nvPr/>
        </p:nvSpPr>
        <p:spPr>
          <a:xfrm>
            <a:off x="9708360" y="493471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1%</a:t>
            </a:r>
            <a:endParaRPr lang="en-US" sz="1100" dirty="0"/>
          </a:p>
        </p:txBody>
      </p:sp>
      <p:sp>
        <p:nvSpPr>
          <p:cNvPr id="65" name="Label"/>
          <p:cNvSpPr txBox="1"/>
          <p:nvPr/>
        </p:nvSpPr>
        <p:spPr>
          <a:xfrm>
            <a:off x="6309360" y="5300472"/>
            <a:ext cx="320040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It is the turn of Kwara North</a:t>
            </a:r>
            <a:endParaRPr lang="en-US" sz="1100" dirty="0"/>
          </a:p>
        </p:txBody>
      </p:sp>
      <p:sp>
        <p:nvSpPr>
          <p:cNvPr id="66" name="Bar"/>
          <p:cNvSpPr/>
          <p:nvPr/>
        </p:nvSpPr>
        <p:spPr>
          <a:xfrm>
            <a:off x="9601200" y="5369966"/>
            <a:ext cx="18288" cy="226771"/>
          </a:xfrm>
          <a:prstGeom prst="rect">
            <a:avLst/>
          </a:prstGeom>
          <a:solidFill>
            <a:srgbClr val="C9DEDB"/>
          </a:solidFill>
          <a:ln/>
        </p:spPr>
        <p:txBody>
          <a:bodyPr/>
          <a:lstStyle/>
          <a:p>
            <a:endParaRPr/>
          </a:p>
        </p:txBody>
      </p:sp>
      <p:sp>
        <p:nvSpPr>
          <p:cNvPr id="67" name="Value"/>
          <p:cNvSpPr txBox="1"/>
          <p:nvPr/>
        </p:nvSpPr>
        <p:spPr>
          <a:xfrm>
            <a:off x="9692640" y="530047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0%</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How well known each candidate is</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Danladi is known to 87% of voters and Kawu to 73%. Each is best known at home: Danladi in Kwara North (95%), Kawu in Kwara Central (85%). In Kwara South, 20% have never heard of Danladi.</a:t>
            </a:r>
            <a:endParaRPr lang="en-US" sz="1400" dirty="0"/>
          </a:p>
        </p:txBody>
      </p:sp>
      <p:sp>
        <p:nvSpPr>
          <p:cNvPr id="6" name="Key"/>
          <p:cNvSpPr txBox="1"/>
          <p:nvPr/>
        </p:nvSpPr>
        <p:spPr>
          <a:xfrm>
            <a:off x="548640" y="168859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Knows him well      </a:t>
            </a:r>
            <a:r>
              <a:rPr lang="en-US" sz="1300" dirty="0">
                <a:solidFill>
                  <a:srgbClr val="9CC3BF"/>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Knows him a little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Never heard of him      </a:t>
            </a:r>
            <a:endParaRPr lang="en-US" sz="1300" dirty="0"/>
          </a:p>
        </p:txBody>
      </p:sp>
      <p:sp>
        <p:nvSpPr>
          <p:cNvPr id="7" name="Label"/>
          <p:cNvSpPr txBox="1"/>
          <p:nvPr/>
        </p:nvSpPr>
        <p:spPr>
          <a:xfrm>
            <a:off x="548640" y="2100072"/>
            <a:ext cx="228600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Salihu Yakubu Danladi, APC</a:t>
            </a:r>
            <a:endParaRPr lang="en-US" sz="1200" dirty="0"/>
          </a:p>
        </p:txBody>
      </p:sp>
      <p:sp>
        <p:nvSpPr>
          <p:cNvPr id="8" name="Bar segment"/>
          <p:cNvSpPr/>
          <p:nvPr/>
        </p:nvSpPr>
        <p:spPr>
          <a:xfrm>
            <a:off x="2926080" y="2185111"/>
            <a:ext cx="2462851" cy="396850"/>
          </a:xfrm>
          <a:prstGeom prst="rect">
            <a:avLst/>
          </a:prstGeom>
          <a:solidFill>
            <a:srgbClr val="145C5A"/>
          </a:solidFill>
          <a:ln/>
        </p:spPr>
        <p:txBody>
          <a:bodyPr/>
          <a:lstStyle/>
          <a:p>
            <a:endParaRPr/>
          </a:p>
        </p:txBody>
      </p:sp>
      <p:sp>
        <p:nvSpPr>
          <p:cNvPr id="9" name="Segment value"/>
          <p:cNvSpPr txBox="1"/>
          <p:nvPr/>
        </p:nvSpPr>
        <p:spPr>
          <a:xfrm>
            <a:off x="2926080" y="2185111"/>
            <a:ext cx="2462851"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54</a:t>
            </a:r>
            <a:endParaRPr lang="en-US" sz="1100" dirty="0"/>
          </a:p>
        </p:txBody>
      </p:sp>
      <p:sp>
        <p:nvSpPr>
          <p:cNvPr id="10" name="Bar segment"/>
          <p:cNvSpPr/>
          <p:nvPr/>
        </p:nvSpPr>
        <p:spPr>
          <a:xfrm>
            <a:off x="5388931" y="2185111"/>
            <a:ext cx="1515998" cy="396850"/>
          </a:xfrm>
          <a:prstGeom prst="rect">
            <a:avLst/>
          </a:prstGeom>
          <a:solidFill>
            <a:srgbClr val="9CC3BF"/>
          </a:solidFill>
          <a:ln/>
        </p:spPr>
        <p:txBody>
          <a:bodyPr/>
          <a:lstStyle/>
          <a:p>
            <a:endParaRPr/>
          </a:p>
        </p:txBody>
      </p:sp>
      <p:sp>
        <p:nvSpPr>
          <p:cNvPr id="11" name="Segment value"/>
          <p:cNvSpPr txBox="1"/>
          <p:nvPr/>
        </p:nvSpPr>
        <p:spPr>
          <a:xfrm>
            <a:off x="5388931" y="2185111"/>
            <a:ext cx="1515998" cy="39685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33</a:t>
            </a:r>
            <a:endParaRPr lang="en-US" sz="1100" dirty="0"/>
          </a:p>
        </p:txBody>
      </p:sp>
      <p:sp>
        <p:nvSpPr>
          <p:cNvPr id="12" name="Bar segment"/>
          <p:cNvSpPr/>
          <p:nvPr/>
        </p:nvSpPr>
        <p:spPr>
          <a:xfrm>
            <a:off x="6904928" y="2185111"/>
            <a:ext cx="593152" cy="396850"/>
          </a:xfrm>
          <a:prstGeom prst="rect">
            <a:avLst/>
          </a:prstGeom>
          <a:solidFill>
            <a:srgbClr val="EFF1F1"/>
          </a:solidFill>
          <a:ln/>
        </p:spPr>
        <p:txBody>
          <a:bodyPr/>
          <a:lstStyle/>
          <a:p>
            <a:endParaRPr/>
          </a:p>
        </p:txBody>
      </p:sp>
      <p:sp>
        <p:nvSpPr>
          <p:cNvPr id="13" name="Segment value"/>
          <p:cNvSpPr txBox="1"/>
          <p:nvPr/>
        </p:nvSpPr>
        <p:spPr>
          <a:xfrm>
            <a:off x="6904928" y="2185111"/>
            <a:ext cx="593152"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13</a:t>
            </a:r>
            <a:endParaRPr lang="en-US" sz="1100" dirty="0"/>
          </a:p>
        </p:txBody>
      </p:sp>
      <p:sp>
        <p:nvSpPr>
          <p:cNvPr id="14" name="Label"/>
          <p:cNvSpPr txBox="1"/>
          <p:nvPr/>
        </p:nvSpPr>
        <p:spPr>
          <a:xfrm>
            <a:off x="548640" y="2667000"/>
            <a:ext cx="228600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Bolakale Kawu, PDP</a:t>
            </a:r>
            <a:endParaRPr lang="en-US" sz="1200" dirty="0"/>
          </a:p>
        </p:txBody>
      </p:sp>
      <p:sp>
        <p:nvSpPr>
          <p:cNvPr id="15" name="Bar segment"/>
          <p:cNvSpPr/>
          <p:nvPr/>
        </p:nvSpPr>
        <p:spPr>
          <a:xfrm>
            <a:off x="2926080" y="2752039"/>
            <a:ext cx="1778632" cy="396850"/>
          </a:xfrm>
          <a:prstGeom prst="rect">
            <a:avLst/>
          </a:prstGeom>
          <a:solidFill>
            <a:srgbClr val="145C5A"/>
          </a:solidFill>
          <a:ln/>
        </p:spPr>
        <p:txBody>
          <a:bodyPr/>
          <a:lstStyle/>
          <a:p>
            <a:endParaRPr/>
          </a:p>
        </p:txBody>
      </p:sp>
      <p:sp>
        <p:nvSpPr>
          <p:cNvPr id="16" name="Segment value"/>
          <p:cNvSpPr txBox="1"/>
          <p:nvPr/>
        </p:nvSpPr>
        <p:spPr>
          <a:xfrm>
            <a:off x="2926080" y="2752039"/>
            <a:ext cx="1778632"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39</a:t>
            </a:r>
            <a:endParaRPr lang="en-US" sz="1100" dirty="0"/>
          </a:p>
        </p:txBody>
      </p:sp>
      <p:sp>
        <p:nvSpPr>
          <p:cNvPr id="17" name="Bar segment"/>
          <p:cNvSpPr/>
          <p:nvPr/>
        </p:nvSpPr>
        <p:spPr>
          <a:xfrm>
            <a:off x="4704712" y="2752039"/>
            <a:ext cx="1572806" cy="396850"/>
          </a:xfrm>
          <a:prstGeom prst="rect">
            <a:avLst/>
          </a:prstGeom>
          <a:solidFill>
            <a:srgbClr val="9CC3BF"/>
          </a:solidFill>
          <a:ln/>
        </p:spPr>
        <p:txBody>
          <a:bodyPr/>
          <a:lstStyle/>
          <a:p>
            <a:endParaRPr/>
          </a:p>
        </p:txBody>
      </p:sp>
      <p:sp>
        <p:nvSpPr>
          <p:cNvPr id="18" name="Segment value"/>
          <p:cNvSpPr txBox="1"/>
          <p:nvPr/>
        </p:nvSpPr>
        <p:spPr>
          <a:xfrm>
            <a:off x="4704712" y="2752039"/>
            <a:ext cx="1572806" cy="39685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34</a:t>
            </a:r>
            <a:endParaRPr lang="en-US" sz="1100" dirty="0"/>
          </a:p>
        </p:txBody>
      </p:sp>
      <p:sp>
        <p:nvSpPr>
          <p:cNvPr id="19" name="Bar segment"/>
          <p:cNvSpPr/>
          <p:nvPr/>
        </p:nvSpPr>
        <p:spPr>
          <a:xfrm>
            <a:off x="6277518" y="2752039"/>
            <a:ext cx="1220562" cy="396850"/>
          </a:xfrm>
          <a:prstGeom prst="rect">
            <a:avLst/>
          </a:prstGeom>
          <a:solidFill>
            <a:srgbClr val="EFF1F1"/>
          </a:solidFill>
          <a:ln/>
        </p:spPr>
        <p:txBody>
          <a:bodyPr/>
          <a:lstStyle/>
          <a:p>
            <a:endParaRPr/>
          </a:p>
        </p:txBody>
      </p:sp>
      <p:sp>
        <p:nvSpPr>
          <p:cNvPr id="20" name="Segment value"/>
          <p:cNvSpPr txBox="1"/>
          <p:nvPr/>
        </p:nvSpPr>
        <p:spPr>
          <a:xfrm>
            <a:off x="6277518" y="2752039"/>
            <a:ext cx="1220562"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27</a:t>
            </a:r>
            <a:endParaRPr lang="en-US" sz="1100" dirty="0"/>
          </a:p>
        </p:txBody>
      </p:sp>
      <p:sp>
        <p:nvSpPr>
          <p:cNvPr id="21" name="Label"/>
          <p:cNvSpPr txBox="1"/>
          <p:nvPr/>
        </p:nvSpPr>
        <p:spPr>
          <a:xfrm>
            <a:off x="548640" y="3233928"/>
            <a:ext cx="228600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Zakari Mohammed, ADC</a:t>
            </a:r>
            <a:endParaRPr lang="en-US" sz="1200" dirty="0"/>
          </a:p>
        </p:txBody>
      </p:sp>
      <p:sp>
        <p:nvSpPr>
          <p:cNvPr id="22" name="Bar segment"/>
          <p:cNvSpPr/>
          <p:nvPr/>
        </p:nvSpPr>
        <p:spPr>
          <a:xfrm>
            <a:off x="2926080" y="3318967"/>
            <a:ext cx="353999" cy="396850"/>
          </a:xfrm>
          <a:prstGeom prst="rect">
            <a:avLst/>
          </a:prstGeom>
          <a:solidFill>
            <a:srgbClr val="145C5A"/>
          </a:solidFill>
          <a:ln/>
        </p:spPr>
        <p:txBody>
          <a:bodyPr/>
          <a:lstStyle/>
          <a:p>
            <a:endParaRPr/>
          </a:p>
        </p:txBody>
      </p:sp>
      <p:sp>
        <p:nvSpPr>
          <p:cNvPr id="23" name="Segment value"/>
          <p:cNvSpPr txBox="1"/>
          <p:nvPr/>
        </p:nvSpPr>
        <p:spPr>
          <a:xfrm>
            <a:off x="2926080" y="3318967"/>
            <a:ext cx="353999"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8</a:t>
            </a:r>
            <a:endParaRPr lang="en-US" sz="1100" dirty="0"/>
          </a:p>
        </p:txBody>
      </p:sp>
      <p:sp>
        <p:nvSpPr>
          <p:cNvPr id="24" name="Bar segment"/>
          <p:cNvSpPr/>
          <p:nvPr/>
        </p:nvSpPr>
        <p:spPr>
          <a:xfrm>
            <a:off x="3280079" y="3318967"/>
            <a:ext cx="1031838" cy="396850"/>
          </a:xfrm>
          <a:prstGeom prst="rect">
            <a:avLst/>
          </a:prstGeom>
          <a:solidFill>
            <a:srgbClr val="9CC3BF"/>
          </a:solidFill>
          <a:ln/>
        </p:spPr>
        <p:txBody>
          <a:bodyPr/>
          <a:lstStyle/>
          <a:p>
            <a:endParaRPr/>
          </a:p>
        </p:txBody>
      </p:sp>
      <p:sp>
        <p:nvSpPr>
          <p:cNvPr id="25" name="Segment value"/>
          <p:cNvSpPr txBox="1"/>
          <p:nvPr/>
        </p:nvSpPr>
        <p:spPr>
          <a:xfrm>
            <a:off x="3280079" y="3318967"/>
            <a:ext cx="1031838" cy="39685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23</a:t>
            </a:r>
            <a:endParaRPr lang="en-US" sz="1100" dirty="0"/>
          </a:p>
        </p:txBody>
      </p:sp>
      <p:sp>
        <p:nvSpPr>
          <p:cNvPr id="26" name="Bar segment"/>
          <p:cNvSpPr/>
          <p:nvPr/>
        </p:nvSpPr>
        <p:spPr>
          <a:xfrm>
            <a:off x="4311917" y="3318967"/>
            <a:ext cx="3186163" cy="396850"/>
          </a:xfrm>
          <a:prstGeom prst="rect">
            <a:avLst/>
          </a:prstGeom>
          <a:solidFill>
            <a:srgbClr val="EFF1F1"/>
          </a:solidFill>
          <a:ln/>
        </p:spPr>
        <p:txBody>
          <a:bodyPr/>
          <a:lstStyle/>
          <a:p>
            <a:endParaRPr/>
          </a:p>
        </p:txBody>
      </p:sp>
      <p:sp>
        <p:nvSpPr>
          <p:cNvPr id="27" name="Segment value"/>
          <p:cNvSpPr txBox="1"/>
          <p:nvPr/>
        </p:nvSpPr>
        <p:spPr>
          <a:xfrm>
            <a:off x="4311917" y="3318967"/>
            <a:ext cx="3186163"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70</a:t>
            </a:r>
            <a:endParaRPr lang="en-US" sz="1100" dirty="0"/>
          </a:p>
        </p:txBody>
      </p:sp>
      <p:sp>
        <p:nvSpPr>
          <p:cNvPr id="28" name="Label"/>
          <p:cNvSpPr txBox="1"/>
          <p:nvPr/>
        </p:nvSpPr>
        <p:spPr>
          <a:xfrm>
            <a:off x="548640" y="3800856"/>
            <a:ext cx="228600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Ridwan Apaokagi, SDP</a:t>
            </a:r>
            <a:endParaRPr lang="en-US" sz="1200" dirty="0"/>
          </a:p>
        </p:txBody>
      </p:sp>
      <p:sp>
        <p:nvSpPr>
          <p:cNvPr id="29" name="Bar segment"/>
          <p:cNvSpPr/>
          <p:nvPr/>
        </p:nvSpPr>
        <p:spPr>
          <a:xfrm>
            <a:off x="2926080" y="3885895"/>
            <a:ext cx="278310" cy="396850"/>
          </a:xfrm>
          <a:prstGeom prst="rect">
            <a:avLst/>
          </a:prstGeom>
          <a:solidFill>
            <a:srgbClr val="145C5A"/>
          </a:solidFill>
          <a:ln/>
        </p:spPr>
        <p:txBody>
          <a:bodyPr/>
          <a:lstStyle/>
          <a:p>
            <a:endParaRPr/>
          </a:p>
        </p:txBody>
      </p:sp>
      <p:sp>
        <p:nvSpPr>
          <p:cNvPr id="30" name="Segment value"/>
          <p:cNvSpPr txBox="1"/>
          <p:nvPr/>
        </p:nvSpPr>
        <p:spPr>
          <a:xfrm>
            <a:off x="2926080" y="3885895"/>
            <a:ext cx="278310"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31" name="Bar segment"/>
          <p:cNvSpPr/>
          <p:nvPr/>
        </p:nvSpPr>
        <p:spPr>
          <a:xfrm>
            <a:off x="3204390" y="3885895"/>
            <a:ext cx="880564" cy="396850"/>
          </a:xfrm>
          <a:prstGeom prst="rect">
            <a:avLst/>
          </a:prstGeom>
          <a:solidFill>
            <a:srgbClr val="9CC3BF"/>
          </a:solidFill>
          <a:ln/>
        </p:spPr>
        <p:txBody>
          <a:bodyPr/>
          <a:lstStyle/>
          <a:p>
            <a:endParaRPr/>
          </a:p>
        </p:txBody>
      </p:sp>
      <p:sp>
        <p:nvSpPr>
          <p:cNvPr id="32" name="Segment value"/>
          <p:cNvSpPr txBox="1"/>
          <p:nvPr/>
        </p:nvSpPr>
        <p:spPr>
          <a:xfrm>
            <a:off x="3204390" y="3885895"/>
            <a:ext cx="880564" cy="39685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19</a:t>
            </a:r>
            <a:endParaRPr lang="en-US" sz="1100" dirty="0"/>
          </a:p>
        </p:txBody>
      </p:sp>
      <p:sp>
        <p:nvSpPr>
          <p:cNvPr id="33" name="Bar segment"/>
          <p:cNvSpPr/>
          <p:nvPr/>
        </p:nvSpPr>
        <p:spPr>
          <a:xfrm>
            <a:off x="4084954" y="3885895"/>
            <a:ext cx="3413126" cy="396850"/>
          </a:xfrm>
          <a:prstGeom prst="rect">
            <a:avLst/>
          </a:prstGeom>
          <a:solidFill>
            <a:srgbClr val="EFF1F1"/>
          </a:solidFill>
          <a:ln/>
        </p:spPr>
        <p:txBody>
          <a:bodyPr/>
          <a:lstStyle/>
          <a:p>
            <a:endParaRPr/>
          </a:p>
        </p:txBody>
      </p:sp>
      <p:sp>
        <p:nvSpPr>
          <p:cNvPr id="34" name="Segment value"/>
          <p:cNvSpPr txBox="1"/>
          <p:nvPr/>
        </p:nvSpPr>
        <p:spPr>
          <a:xfrm>
            <a:off x="4084954" y="3885895"/>
            <a:ext cx="3413126"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75</a:t>
            </a:r>
            <a:endParaRPr lang="en-US" sz="1100" dirty="0"/>
          </a:p>
        </p:txBody>
      </p:sp>
      <p:sp>
        <p:nvSpPr>
          <p:cNvPr id="35" name="Table header"/>
          <p:cNvSpPr txBox="1"/>
          <p:nvPr/>
        </p:nvSpPr>
        <p:spPr>
          <a:xfrm>
            <a:off x="8001000" y="2100072"/>
            <a:ext cx="1389888" cy="25603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Have heard of him</a:t>
            </a:r>
            <a:endParaRPr lang="en-US" sz="1200" dirty="0"/>
          </a:p>
        </p:txBody>
      </p:sp>
      <p:sp>
        <p:nvSpPr>
          <p:cNvPr id="36" name="Table header"/>
          <p:cNvSpPr txBox="1"/>
          <p:nvPr/>
        </p:nvSpPr>
        <p:spPr>
          <a:xfrm>
            <a:off x="9464040" y="2100072"/>
            <a:ext cx="1097280" cy="25603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Danladi</a:t>
            </a:r>
            <a:endParaRPr lang="en-US" sz="1200" dirty="0"/>
          </a:p>
        </p:txBody>
      </p:sp>
      <p:sp>
        <p:nvSpPr>
          <p:cNvPr id="37" name="Table header"/>
          <p:cNvSpPr txBox="1"/>
          <p:nvPr/>
        </p:nvSpPr>
        <p:spPr>
          <a:xfrm>
            <a:off x="10561320" y="2100072"/>
            <a:ext cx="1097280" cy="25603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Kawu</a:t>
            </a:r>
            <a:endParaRPr lang="en-US" sz="1200" dirty="0"/>
          </a:p>
        </p:txBody>
      </p:sp>
      <p:sp>
        <p:nvSpPr>
          <p:cNvPr id="38" name="Header rule"/>
          <p:cNvSpPr/>
          <p:nvPr/>
        </p:nvSpPr>
        <p:spPr>
          <a:xfrm>
            <a:off x="8001000" y="2392680"/>
            <a:ext cx="3657600" cy="91"/>
          </a:xfrm>
          <a:prstGeom prst="line">
            <a:avLst/>
          </a:prstGeom>
          <a:noFill/>
          <a:ln w="12700">
            <a:solidFill>
              <a:srgbClr val="145C5A"/>
            </a:solidFill>
            <a:prstDash val="solid"/>
          </a:ln>
        </p:spPr>
        <p:txBody>
          <a:bodyPr/>
          <a:lstStyle/>
          <a:p>
            <a:endParaRPr/>
          </a:p>
        </p:txBody>
      </p:sp>
      <p:sp>
        <p:nvSpPr>
          <p:cNvPr id="39" name="Cell"/>
          <p:cNvSpPr txBox="1"/>
          <p:nvPr/>
        </p:nvSpPr>
        <p:spPr>
          <a:xfrm>
            <a:off x="8037576" y="2410968"/>
            <a:ext cx="1371600" cy="4114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Central</a:t>
            </a:r>
            <a:endParaRPr lang="en-US" sz="1200" dirty="0"/>
          </a:p>
        </p:txBody>
      </p:sp>
      <p:sp>
        <p:nvSpPr>
          <p:cNvPr id="40" name="Cell"/>
          <p:cNvSpPr txBox="1"/>
          <p:nvPr/>
        </p:nvSpPr>
        <p:spPr>
          <a:xfrm>
            <a:off x="9464040" y="2410968"/>
            <a:ext cx="1060704" cy="41148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86%</a:t>
            </a:r>
            <a:endParaRPr lang="en-US" sz="1200" dirty="0"/>
          </a:p>
        </p:txBody>
      </p:sp>
      <p:sp>
        <p:nvSpPr>
          <p:cNvPr id="41" name="Cell"/>
          <p:cNvSpPr txBox="1"/>
          <p:nvPr/>
        </p:nvSpPr>
        <p:spPr>
          <a:xfrm>
            <a:off x="10561320" y="2410968"/>
            <a:ext cx="1060704" cy="41148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85%</a:t>
            </a:r>
            <a:endParaRPr lang="en-US" sz="1200" dirty="0"/>
          </a:p>
        </p:txBody>
      </p:sp>
      <p:sp>
        <p:nvSpPr>
          <p:cNvPr id="42" name="Row rule"/>
          <p:cNvSpPr/>
          <p:nvPr/>
        </p:nvSpPr>
        <p:spPr>
          <a:xfrm>
            <a:off x="8001000" y="2822448"/>
            <a:ext cx="3657600" cy="91"/>
          </a:xfrm>
          <a:prstGeom prst="line">
            <a:avLst/>
          </a:prstGeom>
          <a:noFill/>
          <a:ln w="6350">
            <a:solidFill>
              <a:srgbClr val="DDDFE2"/>
            </a:solidFill>
            <a:prstDash val="solid"/>
          </a:ln>
        </p:spPr>
        <p:txBody>
          <a:bodyPr/>
          <a:lstStyle/>
          <a:p>
            <a:endParaRPr/>
          </a:p>
        </p:txBody>
      </p:sp>
      <p:sp>
        <p:nvSpPr>
          <p:cNvPr id="43" name="Cell"/>
          <p:cNvSpPr txBox="1"/>
          <p:nvPr/>
        </p:nvSpPr>
        <p:spPr>
          <a:xfrm>
            <a:off x="8037576" y="2822448"/>
            <a:ext cx="1371600" cy="4114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South</a:t>
            </a:r>
            <a:endParaRPr lang="en-US" sz="1200" dirty="0"/>
          </a:p>
        </p:txBody>
      </p:sp>
      <p:sp>
        <p:nvSpPr>
          <p:cNvPr id="44" name="Cell"/>
          <p:cNvSpPr txBox="1"/>
          <p:nvPr/>
        </p:nvSpPr>
        <p:spPr>
          <a:xfrm>
            <a:off x="9464040" y="2822448"/>
            <a:ext cx="1060704" cy="41148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80%</a:t>
            </a:r>
            <a:endParaRPr lang="en-US" sz="1200" dirty="0"/>
          </a:p>
        </p:txBody>
      </p:sp>
      <p:sp>
        <p:nvSpPr>
          <p:cNvPr id="45" name="Cell"/>
          <p:cNvSpPr txBox="1"/>
          <p:nvPr/>
        </p:nvSpPr>
        <p:spPr>
          <a:xfrm>
            <a:off x="10561320" y="2822448"/>
            <a:ext cx="1060704" cy="41148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68%</a:t>
            </a:r>
            <a:endParaRPr lang="en-US" sz="1200" dirty="0"/>
          </a:p>
        </p:txBody>
      </p:sp>
      <p:sp>
        <p:nvSpPr>
          <p:cNvPr id="46" name="Row rule"/>
          <p:cNvSpPr/>
          <p:nvPr/>
        </p:nvSpPr>
        <p:spPr>
          <a:xfrm>
            <a:off x="8001000" y="3233928"/>
            <a:ext cx="3657600" cy="91"/>
          </a:xfrm>
          <a:prstGeom prst="line">
            <a:avLst/>
          </a:prstGeom>
          <a:noFill/>
          <a:ln w="6350">
            <a:solidFill>
              <a:srgbClr val="DDDFE2"/>
            </a:solidFill>
            <a:prstDash val="solid"/>
          </a:ln>
        </p:spPr>
        <p:txBody>
          <a:bodyPr/>
          <a:lstStyle/>
          <a:p>
            <a:endParaRPr/>
          </a:p>
        </p:txBody>
      </p:sp>
      <p:sp>
        <p:nvSpPr>
          <p:cNvPr id="47" name="Cell"/>
          <p:cNvSpPr txBox="1"/>
          <p:nvPr/>
        </p:nvSpPr>
        <p:spPr>
          <a:xfrm>
            <a:off x="8037576" y="3233928"/>
            <a:ext cx="1371600" cy="41148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North</a:t>
            </a:r>
            <a:endParaRPr lang="en-US" sz="1200" dirty="0"/>
          </a:p>
        </p:txBody>
      </p:sp>
      <p:sp>
        <p:nvSpPr>
          <p:cNvPr id="48" name="Cell"/>
          <p:cNvSpPr txBox="1"/>
          <p:nvPr/>
        </p:nvSpPr>
        <p:spPr>
          <a:xfrm>
            <a:off x="9464040" y="3233928"/>
            <a:ext cx="1060704" cy="41148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95%</a:t>
            </a:r>
            <a:endParaRPr lang="en-US" sz="1200" dirty="0"/>
          </a:p>
        </p:txBody>
      </p:sp>
      <p:sp>
        <p:nvSpPr>
          <p:cNvPr id="49" name="Cell"/>
          <p:cNvSpPr txBox="1"/>
          <p:nvPr/>
        </p:nvSpPr>
        <p:spPr>
          <a:xfrm>
            <a:off x="10561320" y="3233928"/>
            <a:ext cx="1060704" cy="41148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64%</a:t>
            </a:r>
            <a:endParaRPr lang="en-US" sz="1200" dirty="0"/>
          </a:p>
        </p:txBody>
      </p:sp>
      <p:sp>
        <p:nvSpPr>
          <p:cNvPr id="50" name="Row rule"/>
          <p:cNvSpPr/>
          <p:nvPr/>
        </p:nvSpPr>
        <p:spPr>
          <a:xfrm>
            <a:off x="8001000" y="3645408"/>
            <a:ext cx="3657600" cy="91"/>
          </a:xfrm>
          <a:prstGeom prst="line">
            <a:avLst/>
          </a:prstGeom>
          <a:noFill/>
          <a:ln w="6350">
            <a:solidFill>
              <a:srgbClr val="DDDFE2"/>
            </a:solidFill>
            <a:prstDash val="solid"/>
          </a:ln>
        </p:spPr>
        <p:txBody>
          <a:bodyPr/>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How voters feel about each candidate</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Among voters who know him, 53% like Danladi and 11% do not. Kawu is liked by 31% and disliked by 15%; most voters who know him have no strong feeling either way.</a:t>
            </a:r>
            <a:endParaRPr lang="en-US" sz="1400" dirty="0"/>
          </a:p>
        </p:txBody>
      </p:sp>
      <p:sp>
        <p:nvSpPr>
          <p:cNvPr id="6" name="Key"/>
          <p:cNvSpPr txBox="1"/>
          <p:nvPr/>
        </p:nvSpPr>
        <p:spPr>
          <a:xfrm>
            <a:off x="548640" y="168859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Likes him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No strong feeling      </a:t>
            </a:r>
            <a:r>
              <a:rPr lang="en-US" sz="1300" dirty="0">
                <a:solidFill>
                  <a:srgbClr val="D9822B"/>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Does not like him      </a:t>
            </a:r>
            <a:endParaRPr lang="en-US" sz="1300" dirty="0"/>
          </a:p>
        </p:txBody>
      </p:sp>
      <p:sp>
        <p:nvSpPr>
          <p:cNvPr id="7" name="Label"/>
          <p:cNvSpPr txBox="1"/>
          <p:nvPr/>
        </p:nvSpPr>
        <p:spPr>
          <a:xfrm>
            <a:off x="548640" y="2100072"/>
            <a:ext cx="228600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Salihu Yakubu Danladi, APC</a:t>
            </a:r>
            <a:endParaRPr lang="en-US" sz="1200" dirty="0"/>
          </a:p>
        </p:txBody>
      </p:sp>
      <p:sp>
        <p:nvSpPr>
          <p:cNvPr id="8" name="Bar segment"/>
          <p:cNvSpPr/>
          <p:nvPr/>
        </p:nvSpPr>
        <p:spPr>
          <a:xfrm>
            <a:off x="2926080" y="2185111"/>
            <a:ext cx="3210510" cy="396850"/>
          </a:xfrm>
          <a:prstGeom prst="rect">
            <a:avLst/>
          </a:prstGeom>
          <a:solidFill>
            <a:srgbClr val="145C5A"/>
          </a:solidFill>
          <a:ln/>
        </p:spPr>
        <p:txBody>
          <a:bodyPr/>
          <a:lstStyle/>
          <a:p>
            <a:endParaRPr/>
          </a:p>
        </p:txBody>
      </p:sp>
      <p:sp>
        <p:nvSpPr>
          <p:cNvPr id="9" name="Segment value"/>
          <p:cNvSpPr txBox="1"/>
          <p:nvPr/>
        </p:nvSpPr>
        <p:spPr>
          <a:xfrm>
            <a:off x="2926080" y="2185111"/>
            <a:ext cx="3210510"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53</a:t>
            </a:r>
            <a:endParaRPr lang="en-US" sz="1100" dirty="0"/>
          </a:p>
        </p:txBody>
      </p:sp>
      <p:sp>
        <p:nvSpPr>
          <p:cNvPr id="10" name="Bar segment"/>
          <p:cNvSpPr/>
          <p:nvPr/>
        </p:nvSpPr>
        <p:spPr>
          <a:xfrm>
            <a:off x="6136590" y="2185111"/>
            <a:ext cx="2140010" cy="396850"/>
          </a:xfrm>
          <a:prstGeom prst="rect">
            <a:avLst/>
          </a:prstGeom>
          <a:solidFill>
            <a:srgbClr val="EFF1F1"/>
          </a:solidFill>
          <a:ln/>
        </p:spPr>
        <p:txBody>
          <a:bodyPr/>
          <a:lstStyle/>
          <a:p>
            <a:endParaRPr/>
          </a:p>
        </p:txBody>
      </p:sp>
      <p:sp>
        <p:nvSpPr>
          <p:cNvPr id="11" name="Segment value"/>
          <p:cNvSpPr txBox="1"/>
          <p:nvPr/>
        </p:nvSpPr>
        <p:spPr>
          <a:xfrm>
            <a:off x="6136590" y="2185111"/>
            <a:ext cx="2140010"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35</a:t>
            </a:r>
            <a:endParaRPr lang="en-US" sz="1100" dirty="0"/>
          </a:p>
        </p:txBody>
      </p:sp>
      <p:sp>
        <p:nvSpPr>
          <p:cNvPr id="12" name="Bar segment"/>
          <p:cNvSpPr/>
          <p:nvPr/>
        </p:nvSpPr>
        <p:spPr>
          <a:xfrm>
            <a:off x="8276600" y="2185111"/>
            <a:ext cx="684520" cy="396850"/>
          </a:xfrm>
          <a:prstGeom prst="rect">
            <a:avLst/>
          </a:prstGeom>
          <a:solidFill>
            <a:srgbClr val="D9822B"/>
          </a:solidFill>
          <a:ln/>
        </p:spPr>
        <p:txBody>
          <a:bodyPr/>
          <a:lstStyle/>
          <a:p>
            <a:endParaRPr/>
          </a:p>
        </p:txBody>
      </p:sp>
      <p:sp>
        <p:nvSpPr>
          <p:cNvPr id="13" name="Segment value"/>
          <p:cNvSpPr txBox="1"/>
          <p:nvPr/>
        </p:nvSpPr>
        <p:spPr>
          <a:xfrm>
            <a:off x="8276600" y="2185111"/>
            <a:ext cx="684520"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11</a:t>
            </a:r>
            <a:endParaRPr lang="en-US" sz="1100" dirty="0"/>
          </a:p>
        </p:txBody>
      </p:sp>
      <p:sp>
        <p:nvSpPr>
          <p:cNvPr id="14" name="Label"/>
          <p:cNvSpPr txBox="1"/>
          <p:nvPr/>
        </p:nvSpPr>
        <p:spPr>
          <a:xfrm>
            <a:off x="548640" y="2667000"/>
            <a:ext cx="228600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Bolakale Kawu, PDP</a:t>
            </a:r>
            <a:endParaRPr lang="en-US" sz="1200" dirty="0"/>
          </a:p>
        </p:txBody>
      </p:sp>
      <p:sp>
        <p:nvSpPr>
          <p:cNvPr id="15" name="Bar segment"/>
          <p:cNvSpPr/>
          <p:nvPr/>
        </p:nvSpPr>
        <p:spPr>
          <a:xfrm>
            <a:off x="2926080" y="2752039"/>
            <a:ext cx="1893138" cy="396850"/>
          </a:xfrm>
          <a:prstGeom prst="rect">
            <a:avLst/>
          </a:prstGeom>
          <a:solidFill>
            <a:srgbClr val="145C5A"/>
          </a:solidFill>
          <a:ln/>
        </p:spPr>
        <p:txBody>
          <a:bodyPr/>
          <a:lstStyle/>
          <a:p>
            <a:endParaRPr/>
          </a:p>
        </p:txBody>
      </p:sp>
      <p:sp>
        <p:nvSpPr>
          <p:cNvPr id="16" name="Segment value"/>
          <p:cNvSpPr txBox="1"/>
          <p:nvPr/>
        </p:nvSpPr>
        <p:spPr>
          <a:xfrm>
            <a:off x="2926080" y="2752039"/>
            <a:ext cx="1893138"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31</a:t>
            </a:r>
            <a:endParaRPr lang="en-US" sz="1100" dirty="0"/>
          </a:p>
        </p:txBody>
      </p:sp>
      <p:sp>
        <p:nvSpPr>
          <p:cNvPr id="17" name="Bar segment"/>
          <p:cNvSpPr/>
          <p:nvPr/>
        </p:nvSpPr>
        <p:spPr>
          <a:xfrm>
            <a:off x="4819218" y="2752039"/>
            <a:ext cx="3246835" cy="396850"/>
          </a:xfrm>
          <a:prstGeom prst="rect">
            <a:avLst/>
          </a:prstGeom>
          <a:solidFill>
            <a:srgbClr val="EFF1F1"/>
          </a:solidFill>
          <a:ln/>
        </p:spPr>
        <p:txBody>
          <a:bodyPr/>
          <a:lstStyle/>
          <a:p>
            <a:endParaRPr/>
          </a:p>
        </p:txBody>
      </p:sp>
      <p:sp>
        <p:nvSpPr>
          <p:cNvPr id="18" name="Segment value"/>
          <p:cNvSpPr txBox="1"/>
          <p:nvPr/>
        </p:nvSpPr>
        <p:spPr>
          <a:xfrm>
            <a:off x="4819218" y="2752039"/>
            <a:ext cx="3246835"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54</a:t>
            </a:r>
            <a:endParaRPr lang="en-US" sz="1100" dirty="0"/>
          </a:p>
        </p:txBody>
      </p:sp>
      <p:sp>
        <p:nvSpPr>
          <p:cNvPr id="19" name="Bar segment"/>
          <p:cNvSpPr/>
          <p:nvPr/>
        </p:nvSpPr>
        <p:spPr>
          <a:xfrm>
            <a:off x="8066053" y="2752039"/>
            <a:ext cx="895067" cy="396850"/>
          </a:xfrm>
          <a:prstGeom prst="rect">
            <a:avLst/>
          </a:prstGeom>
          <a:solidFill>
            <a:srgbClr val="D9822B"/>
          </a:solidFill>
          <a:ln/>
        </p:spPr>
        <p:txBody>
          <a:bodyPr/>
          <a:lstStyle/>
          <a:p>
            <a:endParaRPr/>
          </a:p>
        </p:txBody>
      </p:sp>
      <p:sp>
        <p:nvSpPr>
          <p:cNvPr id="20" name="Segment value"/>
          <p:cNvSpPr txBox="1"/>
          <p:nvPr/>
        </p:nvSpPr>
        <p:spPr>
          <a:xfrm>
            <a:off x="8066053" y="2752039"/>
            <a:ext cx="895067"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15</a:t>
            </a:r>
            <a:endParaRPr lang="en-US" sz="1100" dirty="0"/>
          </a:p>
        </p:txBody>
      </p:sp>
      <p:sp>
        <p:nvSpPr>
          <p:cNvPr id="21" name="Label"/>
          <p:cNvSpPr txBox="1"/>
          <p:nvPr/>
        </p:nvSpPr>
        <p:spPr>
          <a:xfrm>
            <a:off x="548640" y="3233928"/>
            <a:ext cx="228600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Zakari Mohammed, ADC</a:t>
            </a:r>
            <a:endParaRPr lang="en-US" sz="1200" dirty="0"/>
          </a:p>
        </p:txBody>
      </p:sp>
      <p:sp>
        <p:nvSpPr>
          <p:cNvPr id="22" name="Bar segment"/>
          <p:cNvSpPr/>
          <p:nvPr/>
        </p:nvSpPr>
        <p:spPr>
          <a:xfrm>
            <a:off x="2926080" y="3318967"/>
            <a:ext cx="637570" cy="396850"/>
          </a:xfrm>
          <a:prstGeom prst="rect">
            <a:avLst/>
          </a:prstGeom>
          <a:solidFill>
            <a:srgbClr val="145C5A"/>
          </a:solidFill>
          <a:ln/>
        </p:spPr>
        <p:txBody>
          <a:bodyPr/>
          <a:lstStyle/>
          <a:p>
            <a:endParaRPr/>
          </a:p>
        </p:txBody>
      </p:sp>
      <p:sp>
        <p:nvSpPr>
          <p:cNvPr id="23" name="Segment value"/>
          <p:cNvSpPr txBox="1"/>
          <p:nvPr/>
        </p:nvSpPr>
        <p:spPr>
          <a:xfrm>
            <a:off x="2926080" y="3318967"/>
            <a:ext cx="637570"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11</a:t>
            </a:r>
            <a:endParaRPr lang="en-US" sz="1100" dirty="0"/>
          </a:p>
        </p:txBody>
      </p:sp>
      <p:sp>
        <p:nvSpPr>
          <p:cNvPr id="24" name="Bar segment"/>
          <p:cNvSpPr/>
          <p:nvPr/>
        </p:nvSpPr>
        <p:spPr>
          <a:xfrm>
            <a:off x="3563650" y="3318967"/>
            <a:ext cx="4472385" cy="396850"/>
          </a:xfrm>
          <a:prstGeom prst="rect">
            <a:avLst/>
          </a:prstGeom>
          <a:solidFill>
            <a:srgbClr val="EFF1F1"/>
          </a:solidFill>
          <a:ln/>
        </p:spPr>
        <p:txBody>
          <a:bodyPr/>
          <a:lstStyle/>
          <a:p>
            <a:endParaRPr/>
          </a:p>
        </p:txBody>
      </p:sp>
      <p:sp>
        <p:nvSpPr>
          <p:cNvPr id="25" name="Segment value"/>
          <p:cNvSpPr txBox="1"/>
          <p:nvPr/>
        </p:nvSpPr>
        <p:spPr>
          <a:xfrm>
            <a:off x="3563650" y="3318967"/>
            <a:ext cx="4472385"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74</a:t>
            </a:r>
            <a:endParaRPr lang="en-US" sz="1100" dirty="0"/>
          </a:p>
        </p:txBody>
      </p:sp>
      <p:sp>
        <p:nvSpPr>
          <p:cNvPr id="26" name="Bar segment"/>
          <p:cNvSpPr/>
          <p:nvPr/>
        </p:nvSpPr>
        <p:spPr>
          <a:xfrm>
            <a:off x="8036034" y="3318967"/>
            <a:ext cx="925086" cy="396850"/>
          </a:xfrm>
          <a:prstGeom prst="rect">
            <a:avLst/>
          </a:prstGeom>
          <a:solidFill>
            <a:srgbClr val="D9822B"/>
          </a:solidFill>
          <a:ln/>
        </p:spPr>
        <p:txBody>
          <a:bodyPr/>
          <a:lstStyle/>
          <a:p>
            <a:endParaRPr/>
          </a:p>
        </p:txBody>
      </p:sp>
      <p:sp>
        <p:nvSpPr>
          <p:cNvPr id="27" name="Segment value"/>
          <p:cNvSpPr txBox="1"/>
          <p:nvPr/>
        </p:nvSpPr>
        <p:spPr>
          <a:xfrm>
            <a:off x="8036034" y="3318967"/>
            <a:ext cx="925086"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15</a:t>
            </a:r>
            <a:endParaRPr lang="en-US" sz="1100" dirty="0"/>
          </a:p>
        </p:txBody>
      </p:sp>
      <p:sp>
        <p:nvSpPr>
          <p:cNvPr id="28" name="Label"/>
          <p:cNvSpPr txBox="1"/>
          <p:nvPr/>
        </p:nvSpPr>
        <p:spPr>
          <a:xfrm>
            <a:off x="548640" y="3800856"/>
            <a:ext cx="228600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Ridwan Apaokagi, SDP</a:t>
            </a:r>
            <a:endParaRPr lang="en-US" sz="1200" dirty="0"/>
          </a:p>
        </p:txBody>
      </p:sp>
      <p:sp>
        <p:nvSpPr>
          <p:cNvPr id="29" name="Bar segment"/>
          <p:cNvSpPr/>
          <p:nvPr/>
        </p:nvSpPr>
        <p:spPr>
          <a:xfrm>
            <a:off x="2926080" y="3885895"/>
            <a:ext cx="660843" cy="396850"/>
          </a:xfrm>
          <a:prstGeom prst="rect">
            <a:avLst/>
          </a:prstGeom>
          <a:solidFill>
            <a:srgbClr val="145C5A"/>
          </a:solidFill>
          <a:ln/>
        </p:spPr>
        <p:txBody>
          <a:bodyPr/>
          <a:lstStyle/>
          <a:p>
            <a:endParaRPr/>
          </a:p>
        </p:txBody>
      </p:sp>
      <p:sp>
        <p:nvSpPr>
          <p:cNvPr id="30" name="Segment value"/>
          <p:cNvSpPr txBox="1"/>
          <p:nvPr/>
        </p:nvSpPr>
        <p:spPr>
          <a:xfrm>
            <a:off x="2926080" y="3885895"/>
            <a:ext cx="660843"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11</a:t>
            </a:r>
            <a:endParaRPr lang="en-US" sz="1100" dirty="0"/>
          </a:p>
        </p:txBody>
      </p:sp>
      <p:sp>
        <p:nvSpPr>
          <p:cNvPr id="31" name="Bar segment"/>
          <p:cNvSpPr/>
          <p:nvPr/>
        </p:nvSpPr>
        <p:spPr>
          <a:xfrm>
            <a:off x="3586923" y="3885895"/>
            <a:ext cx="4498272" cy="396850"/>
          </a:xfrm>
          <a:prstGeom prst="rect">
            <a:avLst/>
          </a:prstGeom>
          <a:solidFill>
            <a:srgbClr val="EFF1F1"/>
          </a:solidFill>
          <a:ln/>
        </p:spPr>
        <p:txBody>
          <a:bodyPr/>
          <a:lstStyle/>
          <a:p>
            <a:endParaRPr/>
          </a:p>
        </p:txBody>
      </p:sp>
      <p:sp>
        <p:nvSpPr>
          <p:cNvPr id="32" name="Segment value"/>
          <p:cNvSpPr txBox="1"/>
          <p:nvPr/>
        </p:nvSpPr>
        <p:spPr>
          <a:xfrm>
            <a:off x="3586923" y="3885895"/>
            <a:ext cx="4498272"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75</a:t>
            </a:r>
            <a:endParaRPr lang="en-US" sz="1100" dirty="0"/>
          </a:p>
        </p:txBody>
      </p:sp>
      <p:sp>
        <p:nvSpPr>
          <p:cNvPr id="33" name="Bar segment"/>
          <p:cNvSpPr/>
          <p:nvPr/>
        </p:nvSpPr>
        <p:spPr>
          <a:xfrm>
            <a:off x="8085194" y="3885895"/>
            <a:ext cx="875926" cy="396850"/>
          </a:xfrm>
          <a:prstGeom prst="rect">
            <a:avLst/>
          </a:prstGeom>
          <a:solidFill>
            <a:srgbClr val="D9822B"/>
          </a:solidFill>
          <a:ln/>
        </p:spPr>
        <p:txBody>
          <a:bodyPr/>
          <a:lstStyle/>
          <a:p>
            <a:endParaRPr/>
          </a:p>
        </p:txBody>
      </p:sp>
      <p:sp>
        <p:nvSpPr>
          <p:cNvPr id="34" name="Segment value"/>
          <p:cNvSpPr txBox="1"/>
          <p:nvPr/>
        </p:nvSpPr>
        <p:spPr>
          <a:xfrm>
            <a:off x="8085194" y="3885895"/>
            <a:ext cx="875926"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15</a:t>
            </a:r>
            <a:endParaRPr lang="en-US" sz="1100" dirty="0"/>
          </a:p>
        </p:txBody>
      </p:sp>
      <p:sp>
        <p:nvSpPr>
          <p:cNvPr id="35" name="Table header"/>
          <p:cNvSpPr txBox="1"/>
          <p:nvPr/>
        </p:nvSpPr>
        <p:spPr>
          <a:xfrm>
            <a:off x="2926080" y="4614672"/>
            <a:ext cx="2670048" cy="240792"/>
          </a:xfrm>
          <a:prstGeom prst="rect">
            <a:avLst/>
          </a:prstGeom>
          <a:noFill/>
          <a:ln/>
        </p:spPr>
        <p:txBody>
          <a:bodyPr wrap="square" lIns="0" tIns="0" rIns="0" bIns="0" rtlCol="0" anchor="b"/>
          <a:lstStyle/>
          <a:p>
            <a:pPr marL="0" indent="0" algn="l">
              <a:buNone/>
            </a:pPr>
            <a:endParaRPr lang="en-US" sz="1100" dirty="0"/>
          </a:p>
        </p:txBody>
      </p:sp>
      <p:sp>
        <p:nvSpPr>
          <p:cNvPr id="47" name="Point"/>
          <p:cNvSpPr txBox="1"/>
          <p:nvPr/>
        </p:nvSpPr>
        <p:spPr>
          <a:xfrm>
            <a:off x="9418320" y="2100072"/>
            <a:ext cx="2240280" cy="768096"/>
          </a:xfrm>
          <a:prstGeom prst="rect">
            <a:avLst/>
          </a:prstGeom>
          <a:noFill/>
          <a:ln/>
        </p:spPr>
        <p:txBody>
          <a:bodyPr wrap="square" lIns="0" tIns="0" rIns="0" bIns="0" rtlCol="0" anchor="t"/>
          <a:lstStyle/>
          <a:p>
            <a:pPr marL="0" indent="0" algn="l">
              <a:buNone/>
            </a:pPr>
            <a:r>
              <a:rPr lang="en-US" sz="1200" b="1" dirty="0">
                <a:solidFill>
                  <a:srgbClr val="1F2328"/>
                </a:solidFill>
                <a:latin typeface="Arial" pitchFamily="34" charset="0"/>
                <a:ea typeface="Arial" pitchFamily="34" charset="-122"/>
                <a:cs typeface="Arial" pitchFamily="34" charset="-120"/>
              </a:rPr>
              <a:t>Net feeling. </a:t>
            </a:r>
            <a:r>
              <a:rPr lang="en-US" sz="1200" dirty="0">
                <a:solidFill>
                  <a:srgbClr val="1F2328"/>
                </a:solidFill>
                <a:latin typeface="Arial" pitchFamily="34" charset="0"/>
                <a:ea typeface="Arial" pitchFamily="34" charset="-122"/>
                <a:cs typeface="Arial" pitchFamily="34" charset="-120"/>
              </a:rPr>
              <a:t>Danladi +42, Kawu +16, Zakari -4, Apaokagi -4: the share who like him minus the share who do not.</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Rating of Governor AbdulRazaq's work</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59% rate the governor's work good or very good and 17% rate it poor or very poor. Kwara South is the least positive: 55% rate it good or very good, against 65% in Kwara North.</a:t>
            </a:r>
            <a:endParaRPr lang="en-US" sz="1400" dirty="0"/>
          </a:p>
        </p:txBody>
      </p:sp>
      <p:sp>
        <p:nvSpPr>
          <p:cNvPr id="6" name="Key"/>
          <p:cNvSpPr txBox="1"/>
          <p:nvPr/>
        </p:nvSpPr>
        <p:spPr>
          <a:xfrm>
            <a:off x="548640" y="1688592"/>
            <a:ext cx="109728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Very good      </a:t>
            </a:r>
            <a:r>
              <a:rPr lang="en-US" sz="1300" dirty="0">
                <a:solidFill>
                  <a:srgbClr val="5B9592"/>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Good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Just okay      </a:t>
            </a:r>
            <a:r>
              <a:rPr lang="en-US" sz="1300" dirty="0">
                <a:solidFill>
                  <a:srgbClr val="C9DEDB"/>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Poor      </a:t>
            </a:r>
            <a:r>
              <a:rPr lang="en-US" sz="1300" dirty="0">
                <a:solidFill>
                  <a:srgbClr val="D9822B"/>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Very poor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Don't know      </a:t>
            </a:r>
            <a:endParaRPr lang="en-US" sz="1300" dirty="0"/>
          </a:p>
        </p:txBody>
      </p:sp>
      <p:sp>
        <p:nvSpPr>
          <p:cNvPr id="7" name="Label"/>
          <p:cNvSpPr txBox="1"/>
          <p:nvPr/>
        </p:nvSpPr>
        <p:spPr>
          <a:xfrm>
            <a:off x="548640" y="2100072"/>
            <a:ext cx="192024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The whole state</a:t>
            </a:r>
            <a:endParaRPr lang="en-US" sz="1200" dirty="0"/>
          </a:p>
        </p:txBody>
      </p:sp>
      <p:sp>
        <p:nvSpPr>
          <p:cNvPr id="8" name="Bar segment"/>
          <p:cNvSpPr/>
          <p:nvPr/>
        </p:nvSpPr>
        <p:spPr>
          <a:xfrm>
            <a:off x="2560320" y="2185111"/>
            <a:ext cx="2967397" cy="396850"/>
          </a:xfrm>
          <a:prstGeom prst="rect">
            <a:avLst/>
          </a:prstGeom>
          <a:solidFill>
            <a:srgbClr val="145C5A"/>
          </a:solidFill>
          <a:ln/>
        </p:spPr>
        <p:txBody>
          <a:bodyPr/>
          <a:lstStyle/>
          <a:p>
            <a:endParaRPr/>
          </a:p>
        </p:txBody>
      </p:sp>
      <p:sp>
        <p:nvSpPr>
          <p:cNvPr id="9" name="Segment value"/>
          <p:cNvSpPr txBox="1"/>
          <p:nvPr/>
        </p:nvSpPr>
        <p:spPr>
          <a:xfrm>
            <a:off x="2560320" y="2185111"/>
            <a:ext cx="2967397"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33</a:t>
            </a:r>
            <a:endParaRPr lang="en-US" sz="1100" dirty="0"/>
          </a:p>
        </p:txBody>
      </p:sp>
      <p:sp>
        <p:nvSpPr>
          <p:cNvPr id="10" name="Bar segment"/>
          <p:cNvSpPr/>
          <p:nvPr/>
        </p:nvSpPr>
        <p:spPr>
          <a:xfrm>
            <a:off x="5527717" y="2185111"/>
            <a:ext cx="2348703" cy="396850"/>
          </a:xfrm>
          <a:prstGeom prst="rect">
            <a:avLst/>
          </a:prstGeom>
          <a:solidFill>
            <a:srgbClr val="5B9592"/>
          </a:solidFill>
          <a:ln/>
        </p:spPr>
        <p:txBody>
          <a:bodyPr/>
          <a:lstStyle/>
          <a:p>
            <a:endParaRPr/>
          </a:p>
        </p:txBody>
      </p:sp>
      <p:sp>
        <p:nvSpPr>
          <p:cNvPr id="11" name="Segment value"/>
          <p:cNvSpPr txBox="1"/>
          <p:nvPr/>
        </p:nvSpPr>
        <p:spPr>
          <a:xfrm>
            <a:off x="5527717" y="2185111"/>
            <a:ext cx="2348703"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26</a:t>
            </a:r>
            <a:endParaRPr lang="en-US" sz="1100" dirty="0"/>
          </a:p>
        </p:txBody>
      </p:sp>
      <p:sp>
        <p:nvSpPr>
          <p:cNvPr id="12" name="Bar segment"/>
          <p:cNvSpPr/>
          <p:nvPr/>
        </p:nvSpPr>
        <p:spPr>
          <a:xfrm>
            <a:off x="7876421" y="2185111"/>
            <a:ext cx="1740764" cy="396850"/>
          </a:xfrm>
          <a:prstGeom prst="rect">
            <a:avLst/>
          </a:prstGeom>
          <a:solidFill>
            <a:srgbClr val="C4C8CC"/>
          </a:solidFill>
          <a:ln/>
        </p:spPr>
        <p:txBody>
          <a:bodyPr/>
          <a:lstStyle/>
          <a:p>
            <a:endParaRPr/>
          </a:p>
        </p:txBody>
      </p:sp>
      <p:sp>
        <p:nvSpPr>
          <p:cNvPr id="13" name="Segment value"/>
          <p:cNvSpPr txBox="1"/>
          <p:nvPr/>
        </p:nvSpPr>
        <p:spPr>
          <a:xfrm>
            <a:off x="7876421" y="2185111"/>
            <a:ext cx="1740764"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19</a:t>
            </a:r>
            <a:endParaRPr lang="en-US" sz="1100" dirty="0"/>
          </a:p>
        </p:txBody>
      </p:sp>
      <p:sp>
        <p:nvSpPr>
          <p:cNvPr id="14" name="Bar segment"/>
          <p:cNvSpPr/>
          <p:nvPr/>
        </p:nvSpPr>
        <p:spPr>
          <a:xfrm>
            <a:off x="9617184" y="2185111"/>
            <a:ext cx="968391" cy="396850"/>
          </a:xfrm>
          <a:prstGeom prst="rect">
            <a:avLst/>
          </a:prstGeom>
          <a:solidFill>
            <a:srgbClr val="C9DEDB"/>
          </a:solidFill>
          <a:ln/>
        </p:spPr>
        <p:txBody>
          <a:bodyPr/>
          <a:lstStyle/>
          <a:p>
            <a:endParaRPr/>
          </a:p>
        </p:txBody>
      </p:sp>
      <p:sp>
        <p:nvSpPr>
          <p:cNvPr id="15" name="Segment value"/>
          <p:cNvSpPr txBox="1"/>
          <p:nvPr/>
        </p:nvSpPr>
        <p:spPr>
          <a:xfrm>
            <a:off x="9617184" y="2185111"/>
            <a:ext cx="968391"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11</a:t>
            </a:r>
            <a:endParaRPr lang="en-US" sz="1100" dirty="0"/>
          </a:p>
        </p:txBody>
      </p:sp>
      <p:sp>
        <p:nvSpPr>
          <p:cNvPr id="16" name="Bar segment"/>
          <p:cNvSpPr/>
          <p:nvPr/>
        </p:nvSpPr>
        <p:spPr>
          <a:xfrm>
            <a:off x="10585575" y="2185111"/>
            <a:ext cx="584510" cy="396850"/>
          </a:xfrm>
          <a:prstGeom prst="rect">
            <a:avLst/>
          </a:prstGeom>
          <a:solidFill>
            <a:srgbClr val="D9822B"/>
          </a:solidFill>
          <a:ln/>
        </p:spPr>
        <p:txBody>
          <a:bodyPr/>
          <a:lstStyle/>
          <a:p>
            <a:endParaRPr/>
          </a:p>
        </p:txBody>
      </p:sp>
      <p:sp>
        <p:nvSpPr>
          <p:cNvPr id="17" name="Segment value"/>
          <p:cNvSpPr txBox="1"/>
          <p:nvPr/>
        </p:nvSpPr>
        <p:spPr>
          <a:xfrm>
            <a:off x="10585575" y="2185111"/>
            <a:ext cx="584510"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6</a:t>
            </a:r>
            <a:endParaRPr lang="en-US" sz="1100" dirty="0"/>
          </a:p>
        </p:txBody>
      </p:sp>
      <p:sp>
        <p:nvSpPr>
          <p:cNvPr id="18" name="Bar segment"/>
          <p:cNvSpPr/>
          <p:nvPr/>
        </p:nvSpPr>
        <p:spPr>
          <a:xfrm>
            <a:off x="11170085" y="2185111"/>
            <a:ext cx="442795" cy="396850"/>
          </a:xfrm>
          <a:prstGeom prst="rect">
            <a:avLst/>
          </a:prstGeom>
          <a:solidFill>
            <a:srgbClr val="EFF1F1"/>
          </a:solidFill>
          <a:ln/>
        </p:spPr>
        <p:txBody>
          <a:bodyPr/>
          <a:lstStyle/>
          <a:p>
            <a:endParaRPr/>
          </a:p>
        </p:txBody>
      </p:sp>
      <p:sp>
        <p:nvSpPr>
          <p:cNvPr id="19" name="Segment value"/>
          <p:cNvSpPr txBox="1"/>
          <p:nvPr/>
        </p:nvSpPr>
        <p:spPr>
          <a:xfrm>
            <a:off x="11170085" y="2185111"/>
            <a:ext cx="442795"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5</a:t>
            </a:r>
            <a:endParaRPr lang="en-US" sz="1100" dirty="0"/>
          </a:p>
        </p:txBody>
      </p:sp>
      <p:sp>
        <p:nvSpPr>
          <p:cNvPr id="20" name="Label"/>
          <p:cNvSpPr txBox="1"/>
          <p:nvPr/>
        </p:nvSpPr>
        <p:spPr>
          <a:xfrm>
            <a:off x="548640" y="2895600"/>
            <a:ext cx="192024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Central</a:t>
            </a:r>
            <a:endParaRPr lang="en-US" sz="1200" dirty="0"/>
          </a:p>
        </p:txBody>
      </p:sp>
      <p:sp>
        <p:nvSpPr>
          <p:cNvPr id="21" name="Bar segment"/>
          <p:cNvSpPr/>
          <p:nvPr/>
        </p:nvSpPr>
        <p:spPr>
          <a:xfrm>
            <a:off x="2560320" y="2980639"/>
            <a:ext cx="2918706" cy="396850"/>
          </a:xfrm>
          <a:prstGeom prst="rect">
            <a:avLst/>
          </a:prstGeom>
          <a:solidFill>
            <a:srgbClr val="145C5A"/>
          </a:solidFill>
          <a:ln/>
        </p:spPr>
        <p:txBody>
          <a:bodyPr/>
          <a:lstStyle/>
          <a:p>
            <a:endParaRPr/>
          </a:p>
        </p:txBody>
      </p:sp>
      <p:sp>
        <p:nvSpPr>
          <p:cNvPr id="22" name="Segment value"/>
          <p:cNvSpPr txBox="1"/>
          <p:nvPr/>
        </p:nvSpPr>
        <p:spPr>
          <a:xfrm>
            <a:off x="2560320" y="2980639"/>
            <a:ext cx="2918706"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32</a:t>
            </a:r>
            <a:endParaRPr lang="en-US" sz="1100" dirty="0"/>
          </a:p>
        </p:txBody>
      </p:sp>
      <p:sp>
        <p:nvSpPr>
          <p:cNvPr id="23" name="Bar segment"/>
          <p:cNvSpPr/>
          <p:nvPr/>
        </p:nvSpPr>
        <p:spPr>
          <a:xfrm>
            <a:off x="5479026" y="2980639"/>
            <a:ext cx="2306344" cy="396850"/>
          </a:xfrm>
          <a:prstGeom prst="rect">
            <a:avLst/>
          </a:prstGeom>
          <a:solidFill>
            <a:srgbClr val="5B9592"/>
          </a:solidFill>
          <a:ln/>
        </p:spPr>
        <p:txBody>
          <a:bodyPr/>
          <a:lstStyle/>
          <a:p>
            <a:endParaRPr/>
          </a:p>
        </p:txBody>
      </p:sp>
      <p:sp>
        <p:nvSpPr>
          <p:cNvPr id="24" name="Segment value"/>
          <p:cNvSpPr txBox="1"/>
          <p:nvPr/>
        </p:nvSpPr>
        <p:spPr>
          <a:xfrm>
            <a:off x="5479026" y="2980639"/>
            <a:ext cx="2306344"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25</a:t>
            </a:r>
            <a:endParaRPr lang="en-US" sz="1100" dirty="0"/>
          </a:p>
        </p:txBody>
      </p:sp>
      <p:sp>
        <p:nvSpPr>
          <p:cNvPr id="25" name="Bar segment"/>
          <p:cNvSpPr/>
          <p:nvPr/>
        </p:nvSpPr>
        <p:spPr>
          <a:xfrm>
            <a:off x="7785370" y="2980639"/>
            <a:ext cx="1740453" cy="396850"/>
          </a:xfrm>
          <a:prstGeom prst="rect">
            <a:avLst/>
          </a:prstGeom>
          <a:solidFill>
            <a:srgbClr val="C4C8CC"/>
          </a:solidFill>
          <a:ln/>
        </p:spPr>
        <p:txBody>
          <a:bodyPr/>
          <a:lstStyle/>
          <a:p>
            <a:endParaRPr/>
          </a:p>
        </p:txBody>
      </p:sp>
      <p:sp>
        <p:nvSpPr>
          <p:cNvPr id="26" name="Segment value"/>
          <p:cNvSpPr txBox="1"/>
          <p:nvPr/>
        </p:nvSpPr>
        <p:spPr>
          <a:xfrm>
            <a:off x="7785370" y="2980639"/>
            <a:ext cx="1740453"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19</a:t>
            </a:r>
            <a:endParaRPr lang="en-US" sz="1100" dirty="0"/>
          </a:p>
        </p:txBody>
      </p:sp>
      <p:sp>
        <p:nvSpPr>
          <p:cNvPr id="27" name="Bar segment"/>
          <p:cNvSpPr/>
          <p:nvPr/>
        </p:nvSpPr>
        <p:spPr>
          <a:xfrm>
            <a:off x="9525822" y="2980639"/>
            <a:ext cx="1014519" cy="396850"/>
          </a:xfrm>
          <a:prstGeom prst="rect">
            <a:avLst/>
          </a:prstGeom>
          <a:solidFill>
            <a:srgbClr val="C9DEDB"/>
          </a:solidFill>
          <a:ln/>
        </p:spPr>
        <p:txBody>
          <a:bodyPr/>
          <a:lstStyle/>
          <a:p>
            <a:endParaRPr/>
          </a:p>
        </p:txBody>
      </p:sp>
      <p:sp>
        <p:nvSpPr>
          <p:cNvPr id="28" name="Segment value"/>
          <p:cNvSpPr txBox="1"/>
          <p:nvPr/>
        </p:nvSpPr>
        <p:spPr>
          <a:xfrm>
            <a:off x="9525822" y="2980639"/>
            <a:ext cx="1014519"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11</a:t>
            </a:r>
            <a:endParaRPr lang="en-US" sz="1100" dirty="0"/>
          </a:p>
        </p:txBody>
      </p:sp>
      <p:sp>
        <p:nvSpPr>
          <p:cNvPr id="29" name="Bar segment"/>
          <p:cNvSpPr/>
          <p:nvPr/>
        </p:nvSpPr>
        <p:spPr>
          <a:xfrm>
            <a:off x="10540341" y="2980639"/>
            <a:ext cx="625023" cy="396850"/>
          </a:xfrm>
          <a:prstGeom prst="rect">
            <a:avLst/>
          </a:prstGeom>
          <a:solidFill>
            <a:srgbClr val="D9822B"/>
          </a:solidFill>
          <a:ln/>
        </p:spPr>
        <p:txBody>
          <a:bodyPr/>
          <a:lstStyle/>
          <a:p>
            <a:endParaRPr/>
          </a:p>
        </p:txBody>
      </p:sp>
      <p:sp>
        <p:nvSpPr>
          <p:cNvPr id="30" name="Segment value"/>
          <p:cNvSpPr txBox="1"/>
          <p:nvPr/>
        </p:nvSpPr>
        <p:spPr>
          <a:xfrm>
            <a:off x="10540341" y="2980639"/>
            <a:ext cx="625023"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7</a:t>
            </a:r>
            <a:endParaRPr lang="en-US" sz="1100" dirty="0"/>
          </a:p>
        </p:txBody>
      </p:sp>
      <p:sp>
        <p:nvSpPr>
          <p:cNvPr id="31" name="Bar segment"/>
          <p:cNvSpPr/>
          <p:nvPr/>
        </p:nvSpPr>
        <p:spPr>
          <a:xfrm>
            <a:off x="11165364" y="2980639"/>
            <a:ext cx="447516" cy="396850"/>
          </a:xfrm>
          <a:prstGeom prst="rect">
            <a:avLst/>
          </a:prstGeom>
          <a:solidFill>
            <a:srgbClr val="EFF1F1"/>
          </a:solidFill>
          <a:ln/>
        </p:spPr>
        <p:txBody>
          <a:bodyPr/>
          <a:lstStyle/>
          <a:p>
            <a:endParaRPr/>
          </a:p>
        </p:txBody>
      </p:sp>
      <p:sp>
        <p:nvSpPr>
          <p:cNvPr id="32" name="Segment value"/>
          <p:cNvSpPr txBox="1"/>
          <p:nvPr/>
        </p:nvSpPr>
        <p:spPr>
          <a:xfrm>
            <a:off x="11165364" y="2980639"/>
            <a:ext cx="447516"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5</a:t>
            </a:r>
            <a:endParaRPr lang="en-US" sz="1100" dirty="0"/>
          </a:p>
        </p:txBody>
      </p:sp>
      <p:sp>
        <p:nvSpPr>
          <p:cNvPr id="33" name="Label"/>
          <p:cNvSpPr txBox="1"/>
          <p:nvPr/>
        </p:nvSpPr>
        <p:spPr>
          <a:xfrm>
            <a:off x="548640" y="3462528"/>
            <a:ext cx="192024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South</a:t>
            </a:r>
            <a:endParaRPr lang="en-US" sz="1200" dirty="0"/>
          </a:p>
        </p:txBody>
      </p:sp>
      <p:sp>
        <p:nvSpPr>
          <p:cNvPr id="34" name="Bar segment"/>
          <p:cNvSpPr/>
          <p:nvPr/>
        </p:nvSpPr>
        <p:spPr>
          <a:xfrm>
            <a:off x="2560320" y="3547567"/>
            <a:ext cx="2501213" cy="396850"/>
          </a:xfrm>
          <a:prstGeom prst="rect">
            <a:avLst/>
          </a:prstGeom>
          <a:solidFill>
            <a:srgbClr val="145C5A"/>
          </a:solidFill>
          <a:ln/>
        </p:spPr>
        <p:txBody>
          <a:bodyPr/>
          <a:lstStyle/>
          <a:p>
            <a:endParaRPr/>
          </a:p>
        </p:txBody>
      </p:sp>
      <p:sp>
        <p:nvSpPr>
          <p:cNvPr id="35" name="Segment value"/>
          <p:cNvSpPr txBox="1"/>
          <p:nvPr/>
        </p:nvSpPr>
        <p:spPr>
          <a:xfrm>
            <a:off x="2560320" y="3547567"/>
            <a:ext cx="2501213"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28</a:t>
            </a:r>
            <a:endParaRPr lang="en-US" sz="1100" dirty="0"/>
          </a:p>
        </p:txBody>
      </p:sp>
      <p:sp>
        <p:nvSpPr>
          <p:cNvPr id="36" name="Bar segment"/>
          <p:cNvSpPr/>
          <p:nvPr/>
        </p:nvSpPr>
        <p:spPr>
          <a:xfrm>
            <a:off x="5061533" y="3547567"/>
            <a:ext cx="2406514" cy="396850"/>
          </a:xfrm>
          <a:prstGeom prst="rect">
            <a:avLst/>
          </a:prstGeom>
          <a:solidFill>
            <a:srgbClr val="5B9592"/>
          </a:solidFill>
          <a:ln/>
        </p:spPr>
        <p:txBody>
          <a:bodyPr/>
          <a:lstStyle/>
          <a:p>
            <a:endParaRPr/>
          </a:p>
        </p:txBody>
      </p:sp>
      <p:sp>
        <p:nvSpPr>
          <p:cNvPr id="37" name="Segment value"/>
          <p:cNvSpPr txBox="1"/>
          <p:nvPr/>
        </p:nvSpPr>
        <p:spPr>
          <a:xfrm>
            <a:off x="5061533" y="3547567"/>
            <a:ext cx="2406514"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27</a:t>
            </a:r>
            <a:endParaRPr lang="en-US" sz="1100" dirty="0"/>
          </a:p>
        </p:txBody>
      </p:sp>
      <p:sp>
        <p:nvSpPr>
          <p:cNvPr id="38" name="Bar segment"/>
          <p:cNvSpPr/>
          <p:nvPr/>
        </p:nvSpPr>
        <p:spPr>
          <a:xfrm>
            <a:off x="7468046" y="3547567"/>
            <a:ext cx="1993915" cy="396850"/>
          </a:xfrm>
          <a:prstGeom prst="rect">
            <a:avLst/>
          </a:prstGeom>
          <a:solidFill>
            <a:srgbClr val="C4C8CC"/>
          </a:solidFill>
          <a:ln/>
        </p:spPr>
        <p:txBody>
          <a:bodyPr/>
          <a:lstStyle/>
          <a:p>
            <a:endParaRPr/>
          </a:p>
        </p:txBody>
      </p:sp>
      <p:sp>
        <p:nvSpPr>
          <p:cNvPr id="39" name="Segment value"/>
          <p:cNvSpPr txBox="1"/>
          <p:nvPr/>
        </p:nvSpPr>
        <p:spPr>
          <a:xfrm>
            <a:off x="7468046" y="3547567"/>
            <a:ext cx="1993915"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22</a:t>
            </a:r>
            <a:endParaRPr lang="en-US" sz="1100" dirty="0"/>
          </a:p>
        </p:txBody>
      </p:sp>
      <p:sp>
        <p:nvSpPr>
          <p:cNvPr id="40" name="Bar segment"/>
          <p:cNvSpPr/>
          <p:nvPr/>
        </p:nvSpPr>
        <p:spPr>
          <a:xfrm>
            <a:off x="9461961" y="3547567"/>
            <a:ext cx="1060395" cy="396850"/>
          </a:xfrm>
          <a:prstGeom prst="rect">
            <a:avLst/>
          </a:prstGeom>
          <a:solidFill>
            <a:srgbClr val="C9DEDB"/>
          </a:solidFill>
          <a:ln/>
        </p:spPr>
        <p:txBody>
          <a:bodyPr/>
          <a:lstStyle/>
          <a:p>
            <a:endParaRPr/>
          </a:p>
        </p:txBody>
      </p:sp>
      <p:sp>
        <p:nvSpPr>
          <p:cNvPr id="41" name="Segment value"/>
          <p:cNvSpPr txBox="1"/>
          <p:nvPr/>
        </p:nvSpPr>
        <p:spPr>
          <a:xfrm>
            <a:off x="9461961" y="3547567"/>
            <a:ext cx="1060395"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12</a:t>
            </a:r>
            <a:endParaRPr lang="en-US" sz="1100" dirty="0"/>
          </a:p>
        </p:txBody>
      </p:sp>
      <p:sp>
        <p:nvSpPr>
          <p:cNvPr id="42" name="Bar segment"/>
          <p:cNvSpPr/>
          <p:nvPr/>
        </p:nvSpPr>
        <p:spPr>
          <a:xfrm>
            <a:off x="10522356" y="3547567"/>
            <a:ext cx="601772" cy="396850"/>
          </a:xfrm>
          <a:prstGeom prst="rect">
            <a:avLst/>
          </a:prstGeom>
          <a:solidFill>
            <a:srgbClr val="D9822B"/>
          </a:solidFill>
          <a:ln/>
        </p:spPr>
        <p:txBody>
          <a:bodyPr/>
          <a:lstStyle/>
          <a:p>
            <a:endParaRPr/>
          </a:p>
        </p:txBody>
      </p:sp>
      <p:sp>
        <p:nvSpPr>
          <p:cNvPr id="43" name="Segment value"/>
          <p:cNvSpPr txBox="1"/>
          <p:nvPr/>
        </p:nvSpPr>
        <p:spPr>
          <a:xfrm>
            <a:off x="10522356" y="3547567"/>
            <a:ext cx="601772"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7</a:t>
            </a:r>
            <a:endParaRPr lang="en-US" sz="1100" dirty="0"/>
          </a:p>
        </p:txBody>
      </p:sp>
      <p:sp>
        <p:nvSpPr>
          <p:cNvPr id="44" name="Bar segment"/>
          <p:cNvSpPr/>
          <p:nvPr/>
        </p:nvSpPr>
        <p:spPr>
          <a:xfrm>
            <a:off x="11124129" y="3547567"/>
            <a:ext cx="488751" cy="396850"/>
          </a:xfrm>
          <a:prstGeom prst="rect">
            <a:avLst/>
          </a:prstGeom>
          <a:solidFill>
            <a:srgbClr val="EFF1F1"/>
          </a:solidFill>
          <a:ln/>
        </p:spPr>
        <p:txBody>
          <a:bodyPr/>
          <a:lstStyle/>
          <a:p>
            <a:endParaRPr/>
          </a:p>
        </p:txBody>
      </p:sp>
      <p:sp>
        <p:nvSpPr>
          <p:cNvPr id="45" name="Segment value"/>
          <p:cNvSpPr txBox="1"/>
          <p:nvPr/>
        </p:nvSpPr>
        <p:spPr>
          <a:xfrm>
            <a:off x="11124129" y="3547567"/>
            <a:ext cx="488751"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5</a:t>
            </a:r>
            <a:endParaRPr lang="en-US" sz="1100" dirty="0"/>
          </a:p>
        </p:txBody>
      </p:sp>
      <p:sp>
        <p:nvSpPr>
          <p:cNvPr id="46" name="Label"/>
          <p:cNvSpPr txBox="1"/>
          <p:nvPr/>
        </p:nvSpPr>
        <p:spPr>
          <a:xfrm>
            <a:off x="548640" y="4029456"/>
            <a:ext cx="192024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North</a:t>
            </a:r>
            <a:endParaRPr lang="en-US" sz="1200" dirty="0"/>
          </a:p>
        </p:txBody>
      </p:sp>
      <p:sp>
        <p:nvSpPr>
          <p:cNvPr id="47" name="Bar segment"/>
          <p:cNvSpPr/>
          <p:nvPr/>
        </p:nvSpPr>
        <p:spPr>
          <a:xfrm>
            <a:off x="2560320" y="4114495"/>
            <a:ext cx="3510628" cy="396850"/>
          </a:xfrm>
          <a:prstGeom prst="rect">
            <a:avLst/>
          </a:prstGeom>
          <a:solidFill>
            <a:srgbClr val="145C5A"/>
          </a:solidFill>
          <a:ln/>
        </p:spPr>
        <p:txBody>
          <a:bodyPr/>
          <a:lstStyle/>
          <a:p>
            <a:endParaRPr/>
          </a:p>
        </p:txBody>
      </p:sp>
      <p:sp>
        <p:nvSpPr>
          <p:cNvPr id="48" name="Segment value"/>
          <p:cNvSpPr txBox="1"/>
          <p:nvPr/>
        </p:nvSpPr>
        <p:spPr>
          <a:xfrm>
            <a:off x="2560320" y="4114495"/>
            <a:ext cx="3510628"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39</a:t>
            </a:r>
            <a:endParaRPr lang="en-US" sz="1100" dirty="0"/>
          </a:p>
        </p:txBody>
      </p:sp>
      <p:sp>
        <p:nvSpPr>
          <p:cNvPr id="49" name="Bar segment"/>
          <p:cNvSpPr/>
          <p:nvPr/>
        </p:nvSpPr>
        <p:spPr>
          <a:xfrm>
            <a:off x="6070948" y="4114495"/>
            <a:ext cx="2347851" cy="396850"/>
          </a:xfrm>
          <a:prstGeom prst="rect">
            <a:avLst/>
          </a:prstGeom>
          <a:solidFill>
            <a:srgbClr val="5B9592"/>
          </a:solidFill>
          <a:ln/>
        </p:spPr>
        <p:txBody>
          <a:bodyPr/>
          <a:lstStyle/>
          <a:p>
            <a:endParaRPr/>
          </a:p>
        </p:txBody>
      </p:sp>
      <p:sp>
        <p:nvSpPr>
          <p:cNvPr id="50" name="Segment value"/>
          <p:cNvSpPr txBox="1"/>
          <p:nvPr/>
        </p:nvSpPr>
        <p:spPr>
          <a:xfrm>
            <a:off x="6070948" y="4114495"/>
            <a:ext cx="2347851"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26</a:t>
            </a:r>
            <a:endParaRPr lang="en-US" sz="1100" dirty="0"/>
          </a:p>
        </p:txBody>
      </p:sp>
      <p:sp>
        <p:nvSpPr>
          <p:cNvPr id="51" name="Bar segment"/>
          <p:cNvSpPr/>
          <p:nvPr/>
        </p:nvSpPr>
        <p:spPr>
          <a:xfrm>
            <a:off x="8418800" y="4114495"/>
            <a:ext cx="1482538" cy="396850"/>
          </a:xfrm>
          <a:prstGeom prst="rect">
            <a:avLst/>
          </a:prstGeom>
          <a:solidFill>
            <a:srgbClr val="C4C8CC"/>
          </a:solidFill>
          <a:ln/>
        </p:spPr>
        <p:txBody>
          <a:bodyPr/>
          <a:lstStyle/>
          <a:p>
            <a:endParaRPr/>
          </a:p>
        </p:txBody>
      </p:sp>
      <p:sp>
        <p:nvSpPr>
          <p:cNvPr id="52" name="Segment value"/>
          <p:cNvSpPr txBox="1"/>
          <p:nvPr/>
        </p:nvSpPr>
        <p:spPr>
          <a:xfrm>
            <a:off x="8418800" y="4114495"/>
            <a:ext cx="1482538"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16</a:t>
            </a:r>
            <a:endParaRPr lang="en-US" sz="1100" dirty="0"/>
          </a:p>
        </p:txBody>
      </p:sp>
      <p:sp>
        <p:nvSpPr>
          <p:cNvPr id="53" name="Bar segment"/>
          <p:cNvSpPr/>
          <p:nvPr/>
        </p:nvSpPr>
        <p:spPr>
          <a:xfrm>
            <a:off x="9901338" y="4114495"/>
            <a:ext cx="810993" cy="396850"/>
          </a:xfrm>
          <a:prstGeom prst="rect">
            <a:avLst/>
          </a:prstGeom>
          <a:solidFill>
            <a:srgbClr val="C9DEDB"/>
          </a:solidFill>
          <a:ln/>
        </p:spPr>
        <p:txBody>
          <a:bodyPr/>
          <a:lstStyle/>
          <a:p>
            <a:endParaRPr/>
          </a:p>
        </p:txBody>
      </p:sp>
      <p:sp>
        <p:nvSpPr>
          <p:cNvPr id="54" name="Segment value"/>
          <p:cNvSpPr txBox="1"/>
          <p:nvPr/>
        </p:nvSpPr>
        <p:spPr>
          <a:xfrm>
            <a:off x="9901338" y="4114495"/>
            <a:ext cx="810993"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9</a:t>
            </a:r>
            <a:endParaRPr lang="en-US" sz="1100" dirty="0"/>
          </a:p>
        </p:txBody>
      </p:sp>
      <p:sp>
        <p:nvSpPr>
          <p:cNvPr id="55" name="Bar segment"/>
          <p:cNvSpPr/>
          <p:nvPr/>
        </p:nvSpPr>
        <p:spPr>
          <a:xfrm>
            <a:off x="10712331" y="4114495"/>
            <a:ext cx="511196" cy="396850"/>
          </a:xfrm>
          <a:prstGeom prst="rect">
            <a:avLst/>
          </a:prstGeom>
          <a:solidFill>
            <a:srgbClr val="D9822B"/>
          </a:solidFill>
          <a:ln/>
        </p:spPr>
        <p:txBody>
          <a:bodyPr/>
          <a:lstStyle/>
          <a:p>
            <a:endParaRPr/>
          </a:p>
        </p:txBody>
      </p:sp>
      <p:sp>
        <p:nvSpPr>
          <p:cNvPr id="56" name="Segment value"/>
          <p:cNvSpPr txBox="1"/>
          <p:nvPr/>
        </p:nvSpPr>
        <p:spPr>
          <a:xfrm>
            <a:off x="10712331" y="4114495"/>
            <a:ext cx="511196"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6</a:t>
            </a:r>
            <a:endParaRPr lang="en-US" sz="1100" dirty="0"/>
          </a:p>
        </p:txBody>
      </p:sp>
      <p:sp>
        <p:nvSpPr>
          <p:cNvPr id="57" name="Bar segment"/>
          <p:cNvSpPr/>
          <p:nvPr/>
        </p:nvSpPr>
        <p:spPr>
          <a:xfrm>
            <a:off x="11223527" y="4114495"/>
            <a:ext cx="389353" cy="396850"/>
          </a:xfrm>
          <a:prstGeom prst="rect">
            <a:avLst/>
          </a:prstGeom>
          <a:solidFill>
            <a:srgbClr val="EFF1F1"/>
          </a:solidFill>
          <a:ln/>
        </p:spPr>
        <p:txBody>
          <a:bodyPr/>
          <a:lstStyle/>
          <a:p>
            <a:endParaRPr/>
          </a:p>
        </p:txBody>
      </p:sp>
      <p:sp>
        <p:nvSpPr>
          <p:cNvPr id="58" name="Segment value"/>
          <p:cNvSpPr txBox="1"/>
          <p:nvPr/>
        </p:nvSpPr>
        <p:spPr>
          <a:xfrm>
            <a:off x="11223527" y="4114495"/>
            <a:ext cx="389353" cy="39685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4</a:t>
            </a:r>
            <a:endParaRPr lang="en-US" sz="1100" dirty="0"/>
          </a:p>
        </p:txBody>
      </p:sp>
      <p:sp>
        <p:nvSpPr>
          <p:cNvPr id="59" name="Note"/>
          <p:cNvSpPr txBox="1"/>
          <p:nvPr/>
        </p:nvSpPr>
        <p:spPr>
          <a:xfrm>
            <a:off x="548640" y="4843272"/>
            <a:ext cx="11064240" cy="548640"/>
          </a:xfrm>
          <a:prstGeom prst="rect">
            <a:avLst/>
          </a:prstGeom>
          <a:noFill/>
          <a:ln/>
        </p:spPr>
        <p:txBody>
          <a:bodyPr wrap="square" lIns="0" tIns="0" rIns="0" bIns="0" rtlCol="0" anchor="t"/>
          <a:lstStyle/>
          <a:p>
            <a:pPr marL="0" indent="0" algn="l">
              <a:buNone/>
            </a:pPr>
            <a:r>
              <a:rPr lang="en-US" sz="1200" b="1" dirty="0">
                <a:solidFill>
                  <a:srgbClr val="1F2328"/>
                </a:solidFill>
                <a:latin typeface="Arial" pitchFamily="34" charset="0"/>
                <a:ea typeface="Arial" pitchFamily="34" charset="-122"/>
                <a:cs typeface="Arial" pitchFamily="34" charset="-120"/>
              </a:rPr>
              <a:t>By vote: </a:t>
            </a:r>
            <a:r>
              <a:rPr lang="en-US" sz="1200" dirty="0">
                <a:solidFill>
                  <a:srgbClr val="1F2328"/>
                </a:solidFill>
                <a:latin typeface="Arial" pitchFamily="34" charset="0"/>
                <a:ea typeface="Arial" pitchFamily="34" charset="-122"/>
                <a:cs typeface="Arial" pitchFamily="34" charset="-120"/>
              </a:rPr>
              <a:t>84% of Danladi voters rate the governor good or very good, as do 25% of Kawu voters and 51% of undecided voters. A good view of the governor has not yet turned into a vote for his party's candidate among the undecided.</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The biggest problem in voters' areas</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Bad roads is the biggest local problem statewide, named by 25% of voters. The top problem differs by district: Kwara Central, no light or electricity (26%); Kwara South, bad roads (32%); Kwara North, insecurity, kidnapping or bandits (30%).</a:t>
            </a:r>
            <a:endParaRPr lang="en-US" sz="1400" dirty="0"/>
          </a:p>
        </p:txBody>
      </p:sp>
      <p:sp>
        <p:nvSpPr>
          <p:cNvPr id="6" name="Chart title"/>
          <p:cNvSpPr txBox="1"/>
          <p:nvPr/>
        </p:nvSpPr>
        <p:spPr>
          <a:xfrm>
            <a:off x="548640" y="1688592"/>
            <a:ext cx="45720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The whole state, %</a:t>
            </a:r>
            <a:endParaRPr lang="en-US" sz="1200" dirty="0"/>
          </a:p>
        </p:txBody>
      </p:sp>
      <p:sp>
        <p:nvSpPr>
          <p:cNvPr id="7" name="Label"/>
          <p:cNvSpPr txBox="1"/>
          <p:nvPr/>
        </p:nvSpPr>
        <p:spPr>
          <a:xfrm>
            <a:off x="548640" y="2008632"/>
            <a:ext cx="265176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Bad roads</a:t>
            </a:r>
            <a:endParaRPr lang="en-US" sz="1100" dirty="0"/>
          </a:p>
        </p:txBody>
      </p:sp>
      <p:sp>
        <p:nvSpPr>
          <p:cNvPr id="8" name="Bar"/>
          <p:cNvSpPr/>
          <p:nvPr/>
        </p:nvSpPr>
        <p:spPr>
          <a:xfrm>
            <a:off x="3291840" y="2078126"/>
            <a:ext cx="1034908" cy="226771"/>
          </a:xfrm>
          <a:prstGeom prst="rect">
            <a:avLst/>
          </a:prstGeom>
          <a:solidFill>
            <a:srgbClr val="D9822B"/>
          </a:solidFill>
          <a:ln/>
        </p:spPr>
        <p:txBody>
          <a:bodyPr/>
          <a:lstStyle/>
          <a:p>
            <a:endParaRPr/>
          </a:p>
        </p:txBody>
      </p:sp>
      <p:sp>
        <p:nvSpPr>
          <p:cNvPr id="9" name="Value"/>
          <p:cNvSpPr txBox="1"/>
          <p:nvPr/>
        </p:nvSpPr>
        <p:spPr>
          <a:xfrm>
            <a:off x="4399900" y="200863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25%</a:t>
            </a:r>
            <a:endParaRPr lang="en-US" sz="1100" dirty="0"/>
          </a:p>
        </p:txBody>
      </p:sp>
      <p:sp>
        <p:nvSpPr>
          <p:cNvPr id="10" name="Label"/>
          <p:cNvSpPr txBox="1"/>
          <p:nvPr/>
        </p:nvSpPr>
        <p:spPr>
          <a:xfrm>
            <a:off x="548640" y="2374392"/>
            <a:ext cx="265176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No light or electricity</a:t>
            </a:r>
            <a:endParaRPr lang="en-US" sz="1100" dirty="0"/>
          </a:p>
        </p:txBody>
      </p:sp>
      <p:sp>
        <p:nvSpPr>
          <p:cNvPr id="11" name="Bar"/>
          <p:cNvSpPr/>
          <p:nvPr/>
        </p:nvSpPr>
        <p:spPr>
          <a:xfrm>
            <a:off x="3291840" y="2443886"/>
            <a:ext cx="728636" cy="226771"/>
          </a:xfrm>
          <a:prstGeom prst="rect">
            <a:avLst/>
          </a:prstGeom>
          <a:solidFill>
            <a:srgbClr val="9CC3BF"/>
          </a:solidFill>
          <a:ln/>
        </p:spPr>
        <p:txBody>
          <a:bodyPr/>
          <a:lstStyle/>
          <a:p>
            <a:endParaRPr/>
          </a:p>
        </p:txBody>
      </p:sp>
      <p:sp>
        <p:nvSpPr>
          <p:cNvPr id="12" name="Value"/>
          <p:cNvSpPr txBox="1"/>
          <p:nvPr/>
        </p:nvSpPr>
        <p:spPr>
          <a:xfrm>
            <a:off x="4093628" y="237439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18%</a:t>
            </a:r>
            <a:endParaRPr lang="en-US" sz="1100" dirty="0"/>
          </a:p>
        </p:txBody>
      </p:sp>
      <p:sp>
        <p:nvSpPr>
          <p:cNvPr id="13" name="Label"/>
          <p:cNvSpPr txBox="1"/>
          <p:nvPr/>
        </p:nvSpPr>
        <p:spPr>
          <a:xfrm>
            <a:off x="548640" y="2740152"/>
            <a:ext cx="265176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Insecurity, kidnapping or bandits</a:t>
            </a:r>
            <a:endParaRPr lang="en-US" sz="1100" dirty="0"/>
          </a:p>
        </p:txBody>
      </p:sp>
      <p:sp>
        <p:nvSpPr>
          <p:cNvPr id="14" name="Bar"/>
          <p:cNvSpPr/>
          <p:nvPr/>
        </p:nvSpPr>
        <p:spPr>
          <a:xfrm>
            <a:off x="3291840" y="2809646"/>
            <a:ext cx="629301" cy="226771"/>
          </a:xfrm>
          <a:prstGeom prst="rect">
            <a:avLst/>
          </a:prstGeom>
          <a:solidFill>
            <a:srgbClr val="9CC3BF"/>
          </a:solidFill>
          <a:ln/>
        </p:spPr>
        <p:txBody>
          <a:bodyPr/>
          <a:lstStyle/>
          <a:p>
            <a:endParaRPr/>
          </a:p>
        </p:txBody>
      </p:sp>
      <p:sp>
        <p:nvSpPr>
          <p:cNvPr id="15" name="Value"/>
          <p:cNvSpPr txBox="1"/>
          <p:nvPr/>
        </p:nvSpPr>
        <p:spPr>
          <a:xfrm>
            <a:off x="3994293" y="274015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15%</a:t>
            </a:r>
            <a:endParaRPr lang="en-US" sz="1100" dirty="0"/>
          </a:p>
        </p:txBody>
      </p:sp>
      <p:sp>
        <p:nvSpPr>
          <p:cNvPr id="16" name="Label"/>
          <p:cNvSpPr txBox="1"/>
          <p:nvPr/>
        </p:nvSpPr>
        <p:spPr>
          <a:xfrm>
            <a:off x="548640" y="3105912"/>
            <a:ext cx="265176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No water</a:t>
            </a:r>
            <a:endParaRPr lang="en-US" sz="1100" dirty="0"/>
          </a:p>
        </p:txBody>
      </p:sp>
      <p:sp>
        <p:nvSpPr>
          <p:cNvPr id="17" name="Bar"/>
          <p:cNvSpPr/>
          <p:nvPr/>
        </p:nvSpPr>
        <p:spPr>
          <a:xfrm>
            <a:off x="3291840" y="3175406"/>
            <a:ext cx="426631" cy="226771"/>
          </a:xfrm>
          <a:prstGeom prst="rect">
            <a:avLst/>
          </a:prstGeom>
          <a:solidFill>
            <a:srgbClr val="9CC3BF"/>
          </a:solidFill>
          <a:ln/>
        </p:spPr>
        <p:txBody>
          <a:bodyPr/>
          <a:lstStyle/>
          <a:p>
            <a:endParaRPr/>
          </a:p>
        </p:txBody>
      </p:sp>
      <p:sp>
        <p:nvSpPr>
          <p:cNvPr id="18" name="Value"/>
          <p:cNvSpPr txBox="1"/>
          <p:nvPr/>
        </p:nvSpPr>
        <p:spPr>
          <a:xfrm>
            <a:off x="3791623" y="310591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10%</a:t>
            </a:r>
            <a:endParaRPr lang="en-US" sz="1100" dirty="0"/>
          </a:p>
        </p:txBody>
      </p:sp>
      <p:sp>
        <p:nvSpPr>
          <p:cNvPr id="19" name="Label"/>
          <p:cNvSpPr txBox="1"/>
          <p:nvPr/>
        </p:nvSpPr>
        <p:spPr>
          <a:xfrm>
            <a:off x="548640" y="3471672"/>
            <a:ext cx="265176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No jobs</a:t>
            </a:r>
            <a:endParaRPr lang="en-US" sz="1100" dirty="0"/>
          </a:p>
        </p:txBody>
      </p:sp>
      <p:sp>
        <p:nvSpPr>
          <p:cNvPr id="20" name="Bar"/>
          <p:cNvSpPr/>
          <p:nvPr/>
        </p:nvSpPr>
        <p:spPr>
          <a:xfrm>
            <a:off x="3291840" y="3541166"/>
            <a:ext cx="382088" cy="226771"/>
          </a:xfrm>
          <a:prstGeom prst="rect">
            <a:avLst/>
          </a:prstGeom>
          <a:solidFill>
            <a:srgbClr val="9CC3BF"/>
          </a:solidFill>
          <a:ln/>
        </p:spPr>
        <p:txBody>
          <a:bodyPr/>
          <a:lstStyle/>
          <a:p>
            <a:endParaRPr/>
          </a:p>
        </p:txBody>
      </p:sp>
      <p:sp>
        <p:nvSpPr>
          <p:cNvPr id="21" name="Value"/>
          <p:cNvSpPr txBox="1"/>
          <p:nvPr/>
        </p:nvSpPr>
        <p:spPr>
          <a:xfrm>
            <a:off x="3747080" y="347167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9%</a:t>
            </a:r>
            <a:endParaRPr lang="en-US" sz="1100" dirty="0"/>
          </a:p>
        </p:txBody>
      </p:sp>
      <p:sp>
        <p:nvSpPr>
          <p:cNvPr id="22" name="Label"/>
          <p:cNvSpPr txBox="1"/>
          <p:nvPr/>
        </p:nvSpPr>
        <p:spPr>
          <a:xfrm>
            <a:off x="548640" y="3837432"/>
            <a:ext cx="265176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Hunger and food prices</a:t>
            </a:r>
            <a:endParaRPr lang="en-US" sz="1100" dirty="0"/>
          </a:p>
        </p:txBody>
      </p:sp>
      <p:sp>
        <p:nvSpPr>
          <p:cNvPr id="23" name="Bar"/>
          <p:cNvSpPr/>
          <p:nvPr/>
        </p:nvSpPr>
        <p:spPr>
          <a:xfrm>
            <a:off x="3291840" y="3906926"/>
            <a:ext cx="380637" cy="226771"/>
          </a:xfrm>
          <a:prstGeom prst="rect">
            <a:avLst/>
          </a:prstGeom>
          <a:solidFill>
            <a:srgbClr val="9CC3BF"/>
          </a:solidFill>
          <a:ln/>
        </p:spPr>
        <p:txBody>
          <a:bodyPr/>
          <a:lstStyle/>
          <a:p>
            <a:endParaRPr/>
          </a:p>
        </p:txBody>
      </p:sp>
      <p:sp>
        <p:nvSpPr>
          <p:cNvPr id="24" name="Value"/>
          <p:cNvSpPr txBox="1"/>
          <p:nvPr/>
        </p:nvSpPr>
        <p:spPr>
          <a:xfrm>
            <a:off x="3745629" y="383743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9%</a:t>
            </a:r>
            <a:endParaRPr lang="en-US" sz="1100" dirty="0"/>
          </a:p>
        </p:txBody>
      </p:sp>
      <p:sp>
        <p:nvSpPr>
          <p:cNvPr id="25" name="Label"/>
          <p:cNvSpPr txBox="1"/>
          <p:nvPr/>
        </p:nvSpPr>
        <p:spPr>
          <a:xfrm>
            <a:off x="548640" y="4203192"/>
            <a:ext cx="265176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Hospitals or health</a:t>
            </a:r>
            <a:endParaRPr lang="en-US" sz="1100" dirty="0"/>
          </a:p>
        </p:txBody>
      </p:sp>
      <p:sp>
        <p:nvSpPr>
          <p:cNvPr id="26" name="Bar"/>
          <p:cNvSpPr/>
          <p:nvPr/>
        </p:nvSpPr>
        <p:spPr>
          <a:xfrm>
            <a:off x="3291840" y="4272686"/>
            <a:ext cx="107035" cy="226771"/>
          </a:xfrm>
          <a:prstGeom prst="rect">
            <a:avLst/>
          </a:prstGeom>
          <a:solidFill>
            <a:srgbClr val="9CC3BF"/>
          </a:solidFill>
          <a:ln/>
        </p:spPr>
        <p:txBody>
          <a:bodyPr/>
          <a:lstStyle/>
          <a:p>
            <a:endParaRPr/>
          </a:p>
        </p:txBody>
      </p:sp>
      <p:sp>
        <p:nvSpPr>
          <p:cNvPr id="27" name="Value"/>
          <p:cNvSpPr txBox="1"/>
          <p:nvPr/>
        </p:nvSpPr>
        <p:spPr>
          <a:xfrm>
            <a:off x="3472027" y="420319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3%</a:t>
            </a:r>
            <a:endParaRPr lang="en-US" sz="1100" dirty="0"/>
          </a:p>
        </p:txBody>
      </p:sp>
      <p:sp>
        <p:nvSpPr>
          <p:cNvPr id="28" name="Label"/>
          <p:cNvSpPr txBox="1"/>
          <p:nvPr/>
        </p:nvSpPr>
        <p:spPr>
          <a:xfrm>
            <a:off x="548640" y="4568952"/>
            <a:ext cx="265176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Farmer and herder clashes</a:t>
            </a:r>
            <a:endParaRPr lang="en-US" sz="1100" dirty="0"/>
          </a:p>
        </p:txBody>
      </p:sp>
      <p:sp>
        <p:nvSpPr>
          <p:cNvPr id="29" name="Bar"/>
          <p:cNvSpPr/>
          <p:nvPr/>
        </p:nvSpPr>
        <p:spPr>
          <a:xfrm>
            <a:off x="3291840" y="4638446"/>
            <a:ext cx="83019" cy="226771"/>
          </a:xfrm>
          <a:prstGeom prst="rect">
            <a:avLst/>
          </a:prstGeom>
          <a:solidFill>
            <a:srgbClr val="9CC3BF"/>
          </a:solidFill>
          <a:ln/>
        </p:spPr>
        <p:txBody>
          <a:bodyPr/>
          <a:lstStyle/>
          <a:p>
            <a:endParaRPr/>
          </a:p>
        </p:txBody>
      </p:sp>
      <p:sp>
        <p:nvSpPr>
          <p:cNvPr id="30" name="Value"/>
          <p:cNvSpPr txBox="1"/>
          <p:nvPr/>
        </p:nvSpPr>
        <p:spPr>
          <a:xfrm>
            <a:off x="3448011" y="456895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a:t>
            </a:r>
            <a:endParaRPr lang="en-US" sz="1100" dirty="0"/>
          </a:p>
        </p:txBody>
      </p:sp>
      <p:sp>
        <p:nvSpPr>
          <p:cNvPr id="31" name="Label"/>
          <p:cNvSpPr txBox="1"/>
          <p:nvPr/>
        </p:nvSpPr>
        <p:spPr>
          <a:xfrm>
            <a:off x="548640" y="4934712"/>
            <a:ext cx="265176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Schools</a:t>
            </a:r>
            <a:endParaRPr lang="en-US" sz="1100" dirty="0"/>
          </a:p>
        </p:txBody>
      </p:sp>
      <p:sp>
        <p:nvSpPr>
          <p:cNvPr id="32" name="Bar"/>
          <p:cNvSpPr/>
          <p:nvPr/>
        </p:nvSpPr>
        <p:spPr>
          <a:xfrm>
            <a:off x="3291840" y="5004206"/>
            <a:ext cx="69102" cy="226771"/>
          </a:xfrm>
          <a:prstGeom prst="rect">
            <a:avLst/>
          </a:prstGeom>
          <a:solidFill>
            <a:srgbClr val="9CC3BF"/>
          </a:solidFill>
          <a:ln/>
        </p:spPr>
        <p:txBody>
          <a:bodyPr/>
          <a:lstStyle/>
          <a:p>
            <a:endParaRPr/>
          </a:p>
        </p:txBody>
      </p:sp>
      <p:sp>
        <p:nvSpPr>
          <p:cNvPr id="33" name="Value"/>
          <p:cNvSpPr txBox="1"/>
          <p:nvPr/>
        </p:nvSpPr>
        <p:spPr>
          <a:xfrm>
            <a:off x="3434094" y="4934712"/>
            <a:ext cx="548640" cy="365760"/>
          </a:xfrm>
          <a:prstGeom prst="rect">
            <a:avLst/>
          </a:prstGeom>
          <a:noFill/>
          <a:ln/>
        </p:spPr>
        <p:txBody>
          <a:bodyPr wrap="square" lIns="0" tIns="0" rIns="0" bIns="0" rtlCol="0" anchor="ctr"/>
          <a:lstStyle/>
          <a:p>
            <a:pPr marL="0" indent="0" algn="l">
              <a:buNone/>
            </a:pPr>
            <a:r>
              <a:rPr lang="en-US" sz="1100" b="1" dirty="0">
                <a:solidFill>
                  <a:srgbClr val="1F2328"/>
                </a:solidFill>
                <a:latin typeface="Arial" pitchFamily="34" charset="0"/>
                <a:ea typeface="Arial" pitchFamily="34" charset="-122"/>
                <a:cs typeface="Arial" pitchFamily="34" charset="-120"/>
              </a:rPr>
              <a:t>2%</a:t>
            </a:r>
            <a:endParaRPr lang="en-US" sz="1100" dirty="0"/>
          </a:p>
        </p:txBody>
      </p:sp>
      <p:sp>
        <p:nvSpPr>
          <p:cNvPr id="34" name="Chart title"/>
          <p:cNvSpPr txBox="1"/>
          <p:nvPr/>
        </p:nvSpPr>
        <p:spPr>
          <a:xfrm>
            <a:off x="6309360" y="1688592"/>
            <a:ext cx="45720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By senatorial district, %</a:t>
            </a:r>
            <a:endParaRPr lang="en-US" sz="1200" dirty="0"/>
          </a:p>
        </p:txBody>
      </p:sp>
      <p:sp>
        <p:nvSpPr>
          <p:cNvPr id="35" name="Table header"/>
          <p:cNvSpPr txBox="1"/>
          <p:nvPr/>
        </p:nvSpPr>
        <p:spPr>
          <a:xfrm>
            <a:off x="6309360" y="1962912"/>
            <a:ext cx="2578608" cy="240792"/>
          </a:xfrm>
          <a:prstGeom prst="rect">
            <a:avLst/>
          </a:prstGeom>
          <a:noFill/>
          <a:ln/>
        </p:spPr>
        <p:txBody>
          <a:bodyPr wrap="square" lIns="0" tIns="0" rIns="0" bIns="0" rtlCol="0" anchor="b"/>
          <a:lstStyle/>
          <a:p>
            <a:pPr marL="0" indent="0" algn="l">
              <a:buNone/>
            </a:pPr>
            <a:endParaRPr lang="en-US" sz="1100" dirty="0"/>
          </a:p>
        </p:txBody>
      </p:sp>
      <p:sp>
        <p:nvSpPr>
          <p:cNvPr id="36" name="Table header"/>
          <p:cNvSpPr txBox="1"/>
          <p:nvPr/>
        </p:nvSpPr>
        <p:spPr>
          <a:xfrm>
            <a:off x="8961120" y="1962912"/>
            <a:ext cx="914400" cy="24079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Central</a:t>
            </a:r>
            <a:endParaRPr lang="en-US" sz="1100" dirty="0"/>
          </a:p>
        </p:txBody>
      </p:sp>
      <p:sp>
        <p:nvSpPr>
          <p:cNvPr id="37" name="Table header"/>
          <p:cNvSpPr txBox="1"/>
          <p:nvPr/>
        </p:nvSpPr>
        <p:spPr>
          <a:xfrm>
            <a:off x="9875520" y="1962912"/>
            <a:ext cx="914400" cy="24079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South</a:t>
            </a:r>
            <a:endParaRPr lang="en-US" sz="1100" dirty="0"/>
          </a:p>
        </p:txBody>
      </p:sp>
      <p:sp>
        <p:nvSpPr>
          <p:cNvPr id="38" name="Table header"/>
          <p:cNvSpPr txBox="1"/>
          <p:nvPr/>
        </p:nvSpPr>
        <p:spPr>
          <a:xfrm>
            <a:off x="10789920" y="1962912"/>
            <a:ext cx="914400" cy="24079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North</a:t>
            </a:r>
            <a:endParaRPr lang="en-US" sz="1100" dirty="0"/>
          </a:p>
        </p:txBody>
      </p:sp>
      <p:sp>
        <p:nvSpPr>
          <p:cNvPr id="39" name="Header rule"/>
          <p:cNvSpPr/>
          <p:nvPr/>
        </p:nvSpPr>
        <p:spPr>
          <a:xfrm>
            <a:off x="6309360" y="2240280"/>
            <a:ext cx="5394960" cy="91"/>
          </a:xfrm>
          <a:prstGeom prst="line">
            <a:avLst/>
          </a:prstGeom>
          <a:noFill/>
          <a:ln w="12700">
            <a:solidFill>
              <a:srgbClr val="145C5A"/>
            </a:solidFill>
            <a:prstDash val="solid"/>
          </a:ln>
        </p:spPr>
        <p:txBody>
          <a:bodyPr/>
          <a:lstStyle/>
          <a:p>
            <a:endParaRPr/>
          </a:p>
        </p:txBody>
      </p:sp>
      <p:sp>
        <p:nvSpPr>
          <p:cNvPr id="40" name="Cell"/>
          <p:cNvSpPr txBox="1"/>
          <p:nvPr/>
        </p:nvSpPr>
        <p:spPr>
          <a:xfrm>
            <a:off x="6345936" y="2258568"/>
            <a:ext cx="256032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Bad roads</a:t>
            </a:r>
            <a:endParaRPr lang="en-US" sz="1100" dirty="0"/>
          </a:p>
        </p:txBody>
      </p:sp>
      <p:sp>
        <p:nvSpPr>
          <p:cNvPr id="41" name="Cell"/>
          <p:cNvSpPr txBox="1"/>
          <p:nvPr/>
        </p:nvSpPr>
        <p:spPr>
          <a:xfrm>
            <a:off x="8961120" y="2258568"/>
            <a:ext cx="877824" cy="365760"/>
          </a:xfrm>
          <a:prstGeom prst="rect">
            <a:avLst/>
          </a:prstGeom>
          <a:noFill/>
          <a:ln/>
        </p:spPr>
        <p:txBody>
          <a:bodyPr wrap="square" lIns="0" tIns="0" rIns="0" bIns="0" rtlCol="0" anchor="ctr"/>
          <a:lstStyle/>
          <a:p>
            <a:pPr marL="0" indent="0" algn="r">
              <a:buNone/>
            </a:pPr>
            <a:r>
              <a:rPr lang="en-US" sz="1100" dirty="0">
                <a:solidFill>
                  <a:srgbClr val="A85F14"/>
                </a:solidFill>
                <a:latin typeface="Arial" pitchFamily="34" charset="0"/>
                <a:ea typeface="Arial" pitchFamily="34" charset="-122"/>
                <a:cs typeface="Arial" pitchFamily="34" charset="-120"/>
              </a:rPr>
              <a:t>22</a:t>
            </a:r>
            <a:endParaRPr lang="en-US" sz="1100" dirty="0"/>
          </a:p>
        </p:txBody>
      </p:sp>
      <p:sp>
        <p:nvSpPr>
          <p:cNvPr id="42" name="Cell"/>
          <p:cNvSpPr txBox="1"/>
          <p:nvPr/>
        </p:nvSpPr>
        <p:spPr>
          <a:xfrm>
            <a:off x="9875520" y="2258568"/>
            <a:ext cx="877824" cy="365760"/>
          </a:xfrm>
          <a:prstGeom prst="rect">
            <a:avLst/>
          </a:prstGeom>
          <a:noFill/>
          <a:ln/>
        </p:spPr>
        <p:txBody>
          <a:bodyPr wrap="square" lIns="0" tIns="0" rIns="0" bIns="0" rtlCol="0" anchor="ctr"/>
          <a:lstStyle/>
          <a:p>
            <a:pPr marL="0" indent="0" algn="r">
              <a:buNone/>
            </a:pPr>
            <a:r>
              <a:rPr lang="en-US" sz="1100" dirty="0">
                <a:solidFill>
                  <a:srgbClr val="A85F14"/>
                </a:solidFill>
                <a:latin typeface="Arial" pitchFamily="34" charset="0"/>
                <a:ea typeface="Arial" pitchFamily="34" charset="-122"/>
                <a:cs typeface="Arial" pitchFamily="34" charset="-120"/>
              </a:rPr>
              <a:t>32</a:t>
            </a:r>
            <a:endParaRPr lang="en-US" sz="1100" dirty="0"/>
          </a:p>
        </p:txBody>
      </p:sp>
      <p:sp>
        <p:nvSpPr>
          <p:cNvPr id="43" name="Cell"/>
          <p:cNvSpPr txBox="1"/>
          <p:nvPr/>
        </p:nvSpPr>
        <p:spPr>
          <a:xfrm>
            <a:off x="10789920" y="2258568"/>
            <a:ext cx="877824" cy="365760"/>
          </a:xfrm>
          <a:prstGeom prst="rect">
            <a:avLst/>
          </a:prstGeom>
          <a:noFill/>
          <a:ln/>
        </p:spPr>
        <p:txBody>
          <a:bodyPr wrap="square" lIns="0" tIns="0" rIns="0" bIns="0" rtlCol="0" anchor="ctr"/>
          <a:lstStyle/>
          <a:p>
            <a:pPr marL="0" indent="0" algn="r">
              <a:buNone/>
            </a:pPr>
            <a:r>
              <a:rPr lang="en-US" sz="1100" dirty="0">
                <a:solidFill>
                  <a:srgbClr val="A85F14"/>
                </a:solidFill>
                <a:latin typeface="Arial" pitchFamily="34" charset="0"/>
                <a:ea typeface="Arial" pitchFamily="34" charset="-122"/>
                <a:cs typeface="Arial" pitchFamily="34" charset="-120"/>
              </a:rPr>
              <a:t>24</a:t>
            </a:r>
            <a:endParaRPr lang="en-US" sz="1100" dirty="0"/>
          </a:p>
        </p:txBody>
      </p:sp>
      <p:sp>
        <p:nvSpPr>
          <p:cNvPr id="44" name="Row rule"/>
          <p:cNvSpPr/>
          <p:nvPr/>
        </p:nvSpPr>
        <p:spPr>
          <a:xfrm>
            <a:off x="6309360" y="2624328"/>
            <a:ext cx="5394960" cy="91"/>
          </a:xfrm>
          <a:prstGeom prst="line">
            <a:avLst/>
          </a:prstGeom>
          <a:noFill/>
          <a:ln w="6350">
            <a:solidFill>
              <a:srgbClr val="DDDFE2"/>
            </a:solidFill>
            <a:prstDash val="solid"/>
          </a:ln>
        </p:spPr>
        <p:txBody>
          <a:bodyPr/>
          <a:lstStyle/>
          <a:p>
            <a:endParaRPr/>
          </a:p>
        </p:txBody>
      </p:sp>
      <p:sp>
        <p:nvSpPr>
          <p:cNvPr id="45" name="Cell"/>
          <p:cNvSpPr txBox="1"/>
          <p:nvPr/>
        </p:nvSpPr>
        <p:spPr>
          <a:xfrm>
            <a:off x="6345936" y="2624328"/>
            <a:ext cx="256032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No light or electricity</a:t>
            </a:r>
            <a:endParaRPr lang="en-US" sz="1100" dirty="0"/>
          </a:p>
        </p:txBody>
      </p:sp>
      <p:sp>
        <p:nvSpPr>
          <p:cNvPr id="46" name="Cell"/>
          <p:cNvSpPr txBox="1"/>
          <p:nvPr/>
        </p:nvSpPr>
        <p:spPr>
          <a:xfrm>
            <a:off x="8961120" y="2624328"/>
            <a:ext cx="877824" cy="365760"/>
          </a:xfrm>
          <a:prstGeom prst="rect">
            <a:avLst/>
          </a:prstGeom>
          <a:noFill/>
          <a:ln/>
        </p:spPr>
        <p:txBody>
          <a:bodyPr wrap="square" lIns="0" tIns="0" rIns="0" bIns="0" rtlCol="0" anchor="ctr"/>
          <a:lstStyle/>
          <a:p>
            <a:pPr marL="0" indent="0" algn="r">
              <a:buNone/>
            </a:pPr>
            <a:r>
              <a:rPr lang="en-US" sz="1100" dirty="0">
                <a:solidFill>
                  <a:srgbClr val="A85F14"/>
                </a:solidFill>
                <a:latin typeface="Arial" pitchFamily="34" charset="0"/>
                <a:ea typeface="Arial" pitchFamily="34" charset="-122"/>
                <a:cs typeface="Arial" pitchFamily="34" charset="-120"/>
              </a:rPr>
              <a:t>26</a:t>
            </a:r>
            <a:endParaRPr lang="en-US" sz="1100" dirty="0"/>
          </a:p>
        </p:txBody>
      </p:sp>
      <p:sp>
        <p:nvSpPr>
          <p:cNvPr id="47" name="Cell"/>
          <p:cNvSpPr txBox="1"/>
          <p:nvPr/>
        </p:nvSpPr>
        <p:spPr>
          <a:xfrm>
            <a:off x="9875520" y="2624328"/>
            <a:ext cx="877824" cy="365760"/>
          </a:xfrm>
          <a:prstGeom prst="rect">
            <a:avLst/>
          </a:prstGeom>
          <a:noFill/>
          <a:ln/>
        </p:spPr>
        <p:txBody>
          <a:bodyPr wrap="square" lIns="0" tIns="0" rIns="0" bIns="0" rtlCol="0" anchor="ctr"/>
          <a:lstStyle/>
          <a:p>
            <a:pPr marL="0" indent="0" algn="r">
              <a:buNone/>
            </a:pPr>
            <a:r>
              <a:rPr lang="en-US" sz="1100" dirty="0">
                <a:solidFill>
                  <a:srgbClr val="A85F14"/>
                </a:solidFill>
                <a:latin typeface="Arial" pitchFamily="34" charset="0"/>
                <a:ea typeface="Arial" pitchFamily="34" charset="-122"/>
                <a:cs typeface="Arial" pitchFamily="34" charset="-120"/>
              </a:rPr>
              <a:t>15</a:t>
            </a:r>
            <a:endParaRPr lang="en-US" sz="1100" dirty="0"/>
          </a:p>
        </p:txBody>
      </p:sp>
      <p:sp>
        <p:nvSpPr>
          <p:cNvPr id="48" name="Cell"/>
          <p:cNvSpPr txBox="1"/>
          <p:nvPr/>
        </p:nvSpPr>
        <p:spPr>
          <a:xfrm>
            <a:off x="10789920" y="262432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10</a:t>
            </a:r>
            <a:endParaRPr lang="en-US" sz="1100" dirty="0"/>
          </a:p>
        </p:txBody>
      </p:sp>
      <p:sp>
        <p:nvSpPr>
          <p:cNvPr id="49" name="Row rule"/>
          <p:cNvSpPr/>
          <p:nvPr/>
        </p:nvSpPr>
        <p:spPr>
          <a:xfrm>
            <a:off x="6309360" y="2990088"/>
            <a:ext cx="5394960" cy="91"/>
          </a:xfrm>
          <a:prstGeom prst="line">
            <a:avLst/>
          </a:prstGeom>
          <a:noFill/>
          <a:ln w="6350">
            <a:solidFill>
              <a:srgbClr val="DDDFE2"/>
            </a:solidFill>
            <a:prstDash val="solid"/>
          </a:ln>
        </p:spPr>
        <p:txBody>
          <a:bodyPr/>
          <a:lstStyle/>
          <a:p>
            <a:endParaRPr/>
          </a:p>
        </p:txBody>
      </p:sp>
      <p:sp>
        <p:nvSpPr>
          <p:cNvPr id="50" name="Cell"/>
          <p:cNvSpPr txBox="1"/>
          <p:nvPr/>
        </p:nvSpPr>
        <p:spPr>
          <a:xfrm>
            <a:off x="6345936" y="2990088"/>
            <a:ext cx="256032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Insecurity, kidnapping or bandits</a:t>
            </a:r>
            <a:endParaRPr lang="en-US" sz="1100" dirty="0"/>
          </a:p>
        </p:txBody>
      </p:sp>
      <p:sp>
        <p:nvSpPr>
          <p:cNvPr id="51" name="Cell"/>
          <p:cNvSpPr txBox="1"/>
          <p:nvPr/>
        </p:nvSpPr>
        <p:spPr>
          <a:xfrm>
            <a:off x="8961120" y="299008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6</a:t>
            </a:r>
            <a:endParaRPr lang="en-US" sz="1100" dirty="0"/>
          </a:p>
        </p:txBody>
      </p:sp>
      <p:sp>
        <p:nvSpPr>
          <p:cNvPr id="52" name="Cell"/>
          <p:cNvSpPr txBox="1"/>
          <p:nvPr/>
        </p:nvSpPr>
        <p:spPr>
          <a:xfrm>
            <a:off x="9875520" y="299008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14</a:t>
            </a:r>
            <a:endParaRPr lang="en-US" sz="1100" dirty="0"/>
          </a:p>
        </p:txBody>
      </p:sp>
      <p:sp>
        <p:nvSpPr>
          <p:cNvPr id="53" name="Cell"/>
          <p:cNvSpPr txBox="1"/>
          <p:nvPr/>
        </p:nvSpPr>
        <p:spPr>
          <a:xfrm>
            <a:off x="10789920" y="2990088"/>
            <a:ext cx="877824" cy="365760"/>
          </a:xfrm>
          <a:prstGeom prst="rect">
            <a:avLst/>
          </a:prstGeom>
          <a:noFill/>
          <a:ln/>
        </p:spPr>
        <p:txBody>
          <a:bodyPr wrap="square" lIns="0" tIns="0" rIns="0" bIns="0" rtlCol="0" anchor="ctr"/>
          <a:lstStyle/>
          <a:p>
            <a:pPr marL="0" indent="0" algn="r">
              <a:buNone/>
            </a:pPr>
            <a:r>
              <a:rPr lang="en-US" sz="1100" dirty="0">
                <a:solidFill>
                  <a:srgbClr val="A85F14"/>
                </a:solidFill>
                <a:latin typeface="Arial" pitchFamily="34" charset="0"/>
                <a:ea typeface="Arial" pitchFamily="34" charset="-122"/>
                <a:cs typeface="Arial" pitchFamily="34" charset="-120"/>
              </a:rPr>
              <a:t>30</a:t>
            </a:r>
            <a:endParaRPr lang="en-US" sz="1100" dirty="0"/>
          </a:p>
        </p:txBody>
      </p:sp>
      <p:sp>
        <p:nvSpPr>
          <p:cNvPr id="54" name="Row rule"/>
          <p:cNvSpPr/>
          <p:nvPr/>
        </p:nvSpPr>
        <p:spPr>
          <a:xfrm>
            <a:off x="6309360" y="3355848"/>
            <a:ext cx="5394960" cy="91"/>
          </a:xfrm>
          <a:prstGeom prst="line">
            <a:avLst/>
          </a:prstGeom>
          <a:noFill/>
          <a:ln w="6350">
            <a:solidFill>
              <a:srgbClr val="DDDFE2"/>
            </a:solidFill>
            <a:prstDash val="solid"/>
          </a:ln>
        </p:spPr>
        <p:txBody>
          <a:bodyPr/>
          <a:lstStyle/>
          <a:p>
            <a:endParaRPr/>
          </a:p>
        </p:txBody>
      </p:sp>
      <p:sp>
        <p:nvSpPr>
          <p:cNvPr id="55" name="Cell"/>
          <p:cNvSpPr txBox="1"/>
          <p:nvPr/>
        </p:nvSpPr>
        <p:spPr>
          <a:xfrm>
            <a:off x="6345936" y="3355848"/>
            <a:ext cx="256032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No water</a:t>
            </a:r>
            <a:endParaRPr lang="en-US" sz="1100" dirty="0"/>
          </a:p>
        </p:txBody>
      </p:sp>
      <p:sp>
        <p:nvSpPr>
          <p:cNvPr id="56" name="Cell"/>
          <p:cNvSpPr txBox="1"/>
          <p:nvPr/>
        </p:nvSpPr>
        <p:spPr>
          <a:xfrm>
            <a:off x="8961120" y="335584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12</a:t>
            </a:r>
            <a:endParaRPr lang="en-US" sz="1100" dirty="0"/>
          </a:p>
        </p:txBody>
      </p:sp>
      <p:sp>
        <p:nvSpPr>
          <p:cNvPr id="57" name="Cell"/>
          <p:cNvSpPr txBox="1"/>
          <p:nvPr/>
        </p:nvSpPr>
        <p:spPr>
          <a:xfrm>
            <a:off x="9875520" y="335584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10</a:t>
            </a:r>
            <a:endParaRPr lang="en-US" sz="1100" dirty="0"/>
          </a:p>
        </p:txBody>
      </p:sp>
      <p:sp>
        <p:nvSpPr>
          <p:cNvPr id="58" name="Cell"/>
          <p:cNvSpPr txBox="1"/>
          <p:nvPr/>
        </p:nvSpPr>
        <p:spPr>
          <a:xfrm>
            <a:off x="10789920" y="335584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9</a:t>
            </a:r>
            <a:endParaRPr lang="en-US" sz="1100" dirty="0"/>
          </a:p>
        </p:txBody>
      </p:sp>
      <p:sp>
        <p:nvSpPr>
          <p:cNvPr id="59" name="Row rule"/>
          <p:cNvSpPr/>
          <p:nvPr/>
        </p:nvSpPr>
        <p:spPr>
          <a:xfrm>
            <a:off x="6309360" y="3721608"/>
            <a:ext cx="5394960" cy="91"/>
          </a:xfrm>
          <a:prstGeom prst="line">
            <a:avLst/>
          </a:prstGeom>
          <a:noFill/>
          <a:ln w="6350">
            <a:solidFill>
              <a:srgbClr val="DDDFE2"/>
            </a:solidFill>
            <a:prstDash val="solid"/>
          </a:ln>
        </p:spPr>
        <p:txBody>
          <a:bodyPr/>
          <a:lstStyle/>
          <a:p>
            <a:endParaRPr/>
          </a:p>
        </p:txBody>
      </p:sp>
      <p:sp>
        <p:nvSpPr>
          <p:cNvPr id="60" name="Cell"/>
          <p:cNvSpPr txBox="1"/>
          <p:nvPr/>
        </p:nvSpPr>
        <p:spPr>
          <a:xfrm>
            <a:off x="6345936" y="3721608"/>
            <a:ext cx="256032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No jobs</a:t>
            </a:r>
            <a:endParaRPr lang="en-US" sz="1100" dirty="0"/>
          </a:p>
        </p:txBody>
      </p:sp>
      <p:sp>
        <p:nvSpPr>
          <p:cNvPr id="61" name="Cell"/>
          <p:cNvSpPr txBox="1"/>
          <p:nvPr/>
        </p:nvSpPr>
        <p:spPr>
          <a:xfrm>
            <a:off x="8961120" y="372160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13</a:t>
            </a:r>
            <a:endParaRPr lang="en-US" sz="1100" dirty="0"/>
          </a:p>
        </p:txBody>
      </p:sp>
      <p:sp>
        <p:nvSpPr>
          <p:cNvPr id="62" name="Cell"/>
          <p:cNvSpPr txBox="1"/>
          <p:nvPr/>
        </p:nvSpPr>
        <p:spPr>
          <a:xfrm>
            <a:off x="9875520" y="372160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9</a:t>
            </a:r>
            <a:endParaRPr lang="en-US" sz="1100" dirty="0"/>
          </a:p>
        </p:txBody>
      </p:sp>
      <p:sp>
        <p:nvSpPr>
          <p:cNvPr id="63" name="Cell"/>
          <p:cNvSpPr txBox="1"/>
          <p:nvPr/>
        </p:nvSpPr>
        <p:spPr>
          <a:xfrm>
            <a:off x="10789920" y="372160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a:t>
            </a:r>
            <a:endParaRPr lang="en-US" sz="1100" dirty="0"/>
          </a:p>
        </p:txBody>
      </p:sp>
      <p:sp>
        <p:nvSpPr>
          <p:cNvPr id="64" name="Row rule"/>
          <p:cNvSpPr/>
          <p:nvPr/>
        </p:nvSpPr>
        <p:spPr>
          <a:xfrm>
            <a:off x="6309360" y="4087368"/>
            <a:ext cx="5394960" cy="91"/>
          </a:xfrm>
          <a:prstGeom prst="line">
            <a:avLst/>
          </a:prstGeom>
          <a:noFill/>
          <a:ln w="6350">
            <a:solidFill>
              <a:srgbClr val="DDDFE2"/>
            </a:solidFill>
            <a:prstDash val="solid"/>
          </a:ln>
        </p:spPr>
        <p:txBody>
          <a:bodyPr/>
          <a:lstStyle/>
          <a:p>
            <a:endParaRPr/>
          </a:p>
        </p:txBody>
      </p:sp>
      <p:sp>
        <p:nvSpPr>
          <p:cNvPr id="65" name="Cell"/>
          <p:cNvSpPr txBox="1"/>
          <p:nvPr/>
        </p:nvSpPr>
        <p:spPr>
          <a:xfrm>
            <a:off x="6345936" y="4087368"/>
            <a:ext cx="256032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Hunger and food prices</a:t>
            </a:r>
            <a:endParaRPr lang="en-US" sz="1100" dirty="0"/>
          </a:p>
        </p:txBody>
      </p:sp>
      <p:sp>
        <p:nvSpPr>
          <p:cNvPr id="66" name="Cell"/>
          <p:cNvSpPr txBox="1"/>
          <p:nvPr/>
        </p:nvSpPr>
        <p:spPr>
          <a:xfrm>
            <a:off x="8961120" y="408736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11</a:t>
            </a:r>
            <a:endParaRPr lang="en-US" sz="1100" dirty="0"/>
          </a:p>
        </p:txBody>
      </p:sp>
      <p:sp>
        <p:nvSpPr>
          <p:cNvPr id="67" name="Cell"/>
          <p:cNvSpPr txBox="1"/>
          <p:nvPr/>
        </p:nvSpPr>
        <p:spPr>
          <a:xfrm>
            <a:off x="9875520" y="408736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9</a:t>
            </a:r>
            <a:endParaRPr lang="en-US" sz="1100" dirty="0"/>
          </a:p>
        </p:txBody>
      </p:sp>
      <p:sp>
        <p:nvSpPr>
          <p:cNvPr id="68" name="Cell"/>
          <p:cNvSpPr txBox="1"/>
          <p:nvPr/>
        </p:nvSpPr>
        <p:spPr>
          <a:xfrm>
            <a:off x="10789920" y="408736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7</a:t>
            </a:r>
            <a:endParaRPr lang="en-US" sz="1100" dirty="0"/>
          </a:p>
        </p:txBody>
      </p:sp>
      <p:sp>
        <p:nvSpPr>
          <p:cNvPr id="69" name="Row rule"/>
          <p:cNvSpPr/>
          <p:nvPr/>
        </p:nvSpPr>
        <p:spPr>
          <a:xfrm>
            <a:off x="6309360" y="4453128"/>
            <a:ext cx="5394960" cy="91"/>
          </a:xfrm>
          <a:prstGeom prst="line">
            <a:avLst/>
          </a:prstGeom>
          <a:noFill/>
          <a:ln w="6350">
            <a:solidFill>
              <a:srgbClr val="DDDFE2"/>
            </a:solidFill>
            <a:prstDash val="solid"/>
          </a:ln>
        </p:spPr>
        <p:txBody>
          <a:bodyPr/>
          <a:lstStyle/>
          <a:p>
            <a:endParaRPr/>
          </a:p>
        </p:txBody>
      </p:sp>
      <p:sp>
        <p:nvSpPr>
          <p:cNvPr id="70" name="Cell"/>
          <p:cNvSpPr txBox="1"/>
          <p:nvPr/>
        </p:nvSpPr>
        <p:spPr>
          <a:xfrm>
            <a:off x="6345936" y="4453128"/>
            <a:ext cx="256032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Hospitals or health</a:t>
            </a:r>
            <a:endParaRPr lang="en-US" sz="1100" dirty="0"/>
          </a:p>
        </p:txBody>
      </p:sp>
      <p:sp>
        <p:nvSpPr>
          <p:cNvPr id="71" name="Cell"/>
          <p:cNvSpPr txBox="1"/>
          <p:nvPr/>
        </p:nvSpPr>
        <p:spPr>
          <a:xfrm>
            <a:off x="8961120" y="445312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a:t>
            </a:r>
            <a:endParaRPr lang="en-US" sz="1100" dirty="0"/>
          </a:p>
        </p:txBody>
      </p:sp>
      <p:sp>
        <p:nvSpPr>
          <p:cNvPr id="72" name="Cell"/>
          <p:cNvSpPr txBox="1"/>
          <p:nvPr/>
        </p:nvSpPr>
        <p:spPr>
          <a:xfrm>
            <a:off x="9875520" y="445312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a:t>
            </a:r>
            <a:endParaRPr lang="en-US" sz="1100" dirty="0"/>
          </a:p>
        </p:txBody>
      </p:sp>
      <p:sp>
        <p:nvSpPr>
          <p:cNvPr id="73" name="Cell"/>
          <p:cNvSpPr txBox="1"/>
          <p:nvPr/>
        </p:nvSpPr>
        <p:spPr>
          <a:xfrm>
            <a:off x="10789920" y="445312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a:t>
            </a:r>
            <a:endParaRPr lang="en-US" sz="1100" dirty="0"/>
          </a:p>
        </p:txBody>
      </p:sp>
      <p:sp>
        <p:nvSpPr>
          <p:cNvPr id="74" name="Row rule"/>
          <p:cNvSpPr/>
          <p:nvPr/>
        </p:nvSpPr>
        <p:spPr>
          <a:xfrm>
            <a:off x="6309360" y="4818888"/>
            <a:ext cx="5394960" cy="91"/>
          </a:xfrm>
          <a:prstGeom prst="line">
            <a:avLst/>
          </a:prstGeom>
          <a:noFill/>
          <a:ln w="6350">
            <a:solidFill>
              <a:srgbClr val="DDDFE2"/>
            </a:solidFill>
            <a:prstDash val="solid"/>
          </a:ln>
        </p:spPr>
        <p:txBody>
          <a:bodyPr/>
          <a:lstStyle/>
          <a:p>
            <a:endParaRPr/>
          </a:p>
        </p:txBody>
      </p:sp>
      <p:sp>
        <p:nvSpPr>
          <p:cNvPr id="75" name="Cell"/>
          <p:cNvSpPr txBox="1"/>
          <p:nvPr/>
        </p:nvSpPr>
        <p:spPr>
          <a:xfrm>
            <a:off x="6345936" y="4818888"/>
            <a:ext cx="256032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Farmer and herder clashes</a:t>
            </a:r>
            <a:endParaRPr lang="en-US" sz="1100" dirty="0"/>
          </a:p>
        </p:txBody>
      </p:sp>
      <p:sp>
        <p:nvSpPr>
          <p:cNvPr id="76" name="Cell"/>
          <p:cNvSpPr txBox="1"/>
          <p:nvPr/>
        </p:nvSpPr>
        <p:spPr>
          <a:xfrm>
            <a:off x="8961120" y="481888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0</a:t>
            </a:r>
            <a:endParaRPr lang="en-US" sz="1100" dirty="0"/>
          </a:p>
        </p:txBody>
      </p:sp>
      <p:sp>
        <p:nvSpPr>
          <p:cNvPr id="77" name="Cell"/>
          <p:cNvSpPr txBox="1"/>
          <p:nvPr/>
        </p:nvSpPr>
        <p:spPr>
          <a:xfrm>
            <a:off x="9875520" y="481888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a:t>
            </a:r>
            <a:endParaRPr lang="en-US" sz="1100" dirty="0"/>
          </a:p>
        </p:txBody>
      </p:sp>
      <p:sp>
        <p:nvSpPr>
          <p:cNvPr id="78" name="Cell"/>
          <p:cNvSpPr txBox="1"/>
          <p:nvPr/>
        </p:nvSpPr>
        <p:spPr>
          <a:xfrm>
            <a:off x="10789920" y="481888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a:t>
            </a:r>
            <a:endParaRPr lang="en-US" sz="1100" dirty="0"/>
          </a:p>
        </p:txBody>
      </p:sp>
      <p:sp>
        <p:nvSpPr>
          <p:cNvPr id="79" name="Row rule"/>
          <p:cNvSpPr/>
          <p:nvPr/>
        </p:nvSpPr>
        <p:spPr>
          <a:xfrm>
            <a:off x="6309360" y="5184648"/>
            <a:ext cx="5394960" cy="91"/>
          </a:xfrm>
          <a:prstGeom prst="line">
            <a:avLst/>
          </a:prstGeom>
          <a:noFill/>
          <a:ln w="6350">
            <a:solidFill>
              <a:srgbClr val="DDDFE2"/>
            </a:solidFill>
            <a:prstDash val="solid"/>
          </a:ln>
        </p:spPr>
        <p:txBody>
          <a:bodyPr/>
          <a:lstStyle/>
          <a:p>
            <a:endParaRPr/>
          </a:p>
        </p:txBody>
      </p:sp>
      <p:sp>
        <p:nvSpPr>
          <p:cNvPr id="80" name="Cell"/>
          <p:cNvSpPr txBox="1"/>
          <p:nvPr/>
        </p:nvSpPr>
        <p:spPr>
          <a:xfrm>
            <a:off x="6345936" y="5184648"/>
            <a:ext cx="2560320" cy="365760"/>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Schools</a:t>
            </a:r>
            <a:endParaRPr lang="en-US" sz="1100" dirty="0"/>
          </a:p>
        </p:txBody>
      </p:sp>
      <p:sp>
        <p:nvSpPr>
          <p:cNvPr id="81" name="Cell"/>
          <p:cNvSpPr txBox="1"/>
          <p:nvPr/>
        </p:nvSpPr>
        <p:spPr>
          <a:xfrm>
            <a:off x="8961120" y="518464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a:t>
            </a:r>
            <a:endParaRPr lang="en-US" sz="1100" dirty="0"/>
          </a:p>
        </p:txBody>
      </p:sp>
      <p:sp>
        <p:nvSpPr>
          <p:cNvPr id="82" name="Cell"/>
          <p:cNvSpPr txBox="1"/>
          <p:nvPr/>
        </p:nvSpPr>
        <p:spPr>
          <a:xfrm>
            <a:off x="9875520" y="518464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a:t>
            </a:r>
            <a:endParaRPr lang="en-US" sz="1100" dirty="0"/>
          </a:p>
        </p:txBody>
      </p:sp>
      <p:sp>
        <p:nvSpPr>
          <p:cNvPr id="83" name="Cell"/>
          <p:cNvSpPr txBox="1"/>
          <p:nvPr/>
        </p:nvSpPr>
        <p:spPr>
          <a:xfrm>
            <a:off x="10789920" y="5184648"/>
            <a:ext cx="877824" cy="365760"/>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a:t>
            </a:r>
            <a:endParaRPr lang="en-US" sz="1100" dirty="0"/>
          </a:p>
        </p:txBody>
      </p:sp>
      <p:sp>
        <p:nvSpPr>
          <p:cNvPr id="84" name="Row rule"/>
          <p:cNvSpPr/>
          <p:nvPr/>
        </p:nvSpPr>
        <p:spPr>
          <a:xfrm>
            <a:off x="6309360" y="5550408"/>
            <a:ext cx="5394960" cy="91"/>
          </a:xfrm>
          <a:prstGeom prst="line">
            <a:avLst/>
          </a:prstGeom>
          <a:noFill/>
          <a:ln w="6350">
            <a:solidFill>
              <a:srgbClr val="DDDFE2"/>
            </a:solidFill>
            <a:prstDash val="solid"/>
          </a:ln>
        </p:spPr>
        <p:txBody>
          <a:bodyPr/>
          <a:lstStyle/>
          <a:p>
            <a:endParaRPr/>
          </a:p>
        </p:txBody>
      </p:sp>
      <p:sp>
        <p:nvSpPr>
          <p:cNvPr id="85" name="Note"/>
          <p:cNvSpPr txBox="1"/>
          <p:nvPr/>
        </p:nvSpPr>
        <p:spPr>
          <a:xfrm>
            <a:off x="6309360" y="5849112"/>
            <a:ext cx="5303520" cy="274320"/>
          </a:xfrm>
          <a:prstGeom prst="rect">
            <a:avLst/>
          </a:prstGeom>
          <a:noFill/>
          <a:ln/>
        </p:spPr>
        <p:txBody>
          <a:bodyPr wrap="square" lIns="0" tIns="0" rIns="0" bIns="0" rtlCol="0" anchor="t"/>
          <a:lstStyle/>
          <a:p>
            <a:pPr marL="0" indent="0" algn="l">
              <a:buNone/>
            </a:pPr>
            <a:r>
              <a:rPr lang="en-US" sz="1000" dirty="0">
                <a:solidFill>
                  <a:srgbClr val="666B73"/>
                </a:solidFill>
                <a:latin typeface="Arial" pitchFamily="34" charset="0"/>
                <a:ea typeface="Arial" pitchFamily="34" charset="-122"/>
                <a:cs typeface="Arial" pitchFamily="34" charset="-120"/>
              </a:rPr>
              <a:t>Orange figures: the top two problems in each district.</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Views on zoning the governorship to Kwara North</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50% agree it is Kwara North's turn and 18% disagree. Agreement is highest in Kwara North (79%) and lowest in Kwara South (33%), where most say it does not matter or disagree.</a:t>
            </a:r>
            <a:endParaRPr lang="en-US" sz="1400" dirty="0"/>
          </a:p>
        </p:txBody>
      </p:sp>
      <p:sp>
        <p:nvSpPr>
          <p:cNvPr id="6" name="Key"/>
          <p:cNvSpPr txBox="1"/>
          <p:nvPr/>
        </p:nvSpPr>
        <p:spPr>
          <a:xfrm>
            <a:off x="548640" y="1688592"/>
            <a:ext cx="109728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Agree      </a:t>
            </a:r>
            <a:r>
              <a:rPr lang="en-US" sz="1300" dirty="0">
                <a:solidFill>
                  <a:srgbClr val="D9822B"/>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Disagree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It does not matter to me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Don't know      </a:t>
            </a:r>
            <a:endParaRPr lang="en-US" sz="1300" dirty="0"/>
          </a:p>
        </p:txBody>
      </p:sp>
      <p:sp>
        <p:nvSpPr>
          <p:cNvPr id="7" name="Label"/>
          <p:cNvSpPr txBox="1"/>
          <p:nvPr/>
        </p:nvSpPr>
        <p:spPr>
          <a:xfrm>
            <a:off x="548640" y="2100072"/>
            <a:ext cx="192024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The whole state</a:t>
            </a:r>
            <a:endParaRPr lang="en-US" sz="1200" dirty="0"/>
          </a:p>
        </p:txBody>
      </p:sp>
      <p:sp>
        <p:nvSpPr>
          <p:cNvPr id="8" name="Bar segment"/>
          <p:cNvSpPr/>
          <p:nvPr/>
        </p:nvSpPr>
        <p:spPr>
          <a:xfrm>
            <a:off x="2560320" y="2168652"/>
            <a:ext cx="4498904" cy="320040"/>
          </a:xfrm>
          <a:prstGeom prst="rect">
            <a:avLst/>
          </a:prstGeom>
          <a:solidFill>
            <a:srgbClr val="145C5A"/>
          </a:solidFill>
          <a:ln/>
        </p:spPr>
        <p:txBody>
          <a:bodyPr/>
          <a:lstStyle/>
          <a:p>
            <a:endParaRPr/>
          </a:p>
        </p:txBody>
      </p:sp>
      <p:sp>
        <p:nvSpPr>
          <p:cNvPr id="9" name="Segment value"/>
          <p:cNvSpPr txBox="1"/>
          <p:nvPr/>
        </p:nvSpPr>
        <p:spPr>
          <a:xfrm>
            <a:off x="2560320" y="2168652"/>
            <a:ext cx="4498904"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50</a:t>
            </a:r>
            <a:endParaRPr lang="en-US" sz="1100" dirty="0"/>
          </a:p>
        </p:txBody>
      </p:sp>
      <p:sp>
        <p:nvSpPr>
          <p:cNvPr id="10" name="Bar segment"/>
          <p:cNvSpPr/>
          <p:nvPr/>
        </p:nvSpPr>
        <p:spPr>
          <a:xfrm>
            <a:off x="7059224" y="2168652"/>
            <a:ext cx="1627044" cy="320040"/>
          </a:xfrm>
          <a:prstGeom prst="rect">
            <a:avLst/>
          </a:prstGeom>
          <a:solidFill>
            <a:srgbClr val="D9822B"/>
          </a:solidFill>
          <a:ln/>
        </p:spPr>
        <p:txBody>
          <a:bodyPr/>
          <a:lstStyle/>
          <a:p>
            <a:endParaRPr/>
          </a:p>
        </p:txBody>
      </p:sp>
      <p:sp>
        <p:nvSpPr>
          <p:cNvPr id="11" name="Segment value"/>
          <p:cNvSpPr txBox="1"/>
          <p:nvPr/>
        </p:nvSpPr>
        <p:spPr>
          <a:xfrm>
            <a:off x="7059224" y="2168652"/>
            <a:ext cx="1627044"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18</a:t>
            </a:r>
            <a:endParaRPr lang="en-US" sz="1100" dirty="0"/>
          </a:p>
        </p:txBody>
      </p:sp>
      <p:sp>
        <p:nvSpPr>
          <p:cNvPr id="12" name="Bar segment"/>
          <p:cNvSpPr/>
          <p:nvPr/>
        </p:nvSpPr>
        <p:spPr>
          <a:xfrm>
            <a:off x="8686269" y="2168652"/>
            <a:ext cx="2174027" cy="320040"/>
          </a:xfrm>
          <a:prstGeom prst="rect">
            <a:avLst/>
          </a:prstGeom>
          <a:solidFill>
            <a:srgbClr val="C4C8CC"/>
          </a:solidFill>
          <a:ln/>
        </p:spPr>
        <p:txBody>
          <a:bodyPr/>
          <a:lstStyle/>
          <a:p>
            <a:endParaRPr/>
          </a:p>
        </p:txBody>
      </p:sp>
      <p:sp>
        <p:nvSpPr>
          <p:cNvPr id="13" name="Segment value"/>
          <p:cNvSpPr txBox="1"/>
          <p:nvPr/>
        </p:nvSpPr>
        <p:spPr>
          <a:xfrm>
            <a:off x="8686269" y="2168652"/>
            <a:ext cx="2174027"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24</a:t>
            </a:r>
            <a:endParaRPr lang="en-US" sz="1100" dirty="0"/>
          </a:p>
        </p:txBody>
      </p:sp>
      <p:sp>
        <p:nvSpPr>
          <p:cNvPr id="14" name="Bar segment"/>
          <p:cNvSpPr/>
          <p:nvPr/>
        </p:nvSpPr>
        <p:spPr>
          <a:xfrm>
            <a:off x="10860295" y="2168652"/>
            <a:ext cx="752585" cy="320040"/>
          </a:xfrm>
          <a:prstGeom prst="rect">
            <a:avLst/>
          </a:prstGeom>
          <a:solidFill>
            <a:srgbClr val="EFF1F1"/>
          </a:solidFill>
          <a:ln/>
        </p:spPr>
        <p:txBody>
          <a:bodyPr/>
          <a:lstStyle/>
          <a:p>
            <a:endParaRPr/>
          </a:p>
        </p:txBody>
      </p:sp>
      <p:sp>
        <p:nvSpPr>
          <p:cNvPr id="15" name="Segment value"/>
          <p:cNvSpPr txBox="1"/>
          <p:nvPr/>
        </p:nvSpPr>
        <p:spPr>
          <a:xfrm>
            <a:off x="10860295" y="2168652"/>
            <a:ext cx="752585"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8</a:t>
            </a:r>
            <a:endParaRPr lang="en-US" sz="1100" dirty="0"/>
          </a:p>
        </p:txBody>
      </p:sp>
      <p:sp>
        <p:nvSpPr>
          <p:cNvPr id="16" name="Label"/>
          <p:cNvSpPr txBox="1"/>
          <p:nvPr/>
        </p:nvSpPr>
        <p:spPr>
          <a:xfrm>
            <a:off x="548640" y="2694432"/>
            <a:ext cx="192024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Central</a:t>
            </a:r>
            <a:endParaRPr lang="en-US" sz="1200" dirty="0"/>
          </a:p>
        </p:txBody>
      </p:sp>
      <p:sp>
        <p:nvSpPr>
          <p:cNvPr id="17" name="Bar segment"/>
          <p:cNvSpPr/>
          <p:nvPr/>
        </p:nvSpPr>
        <p:spPr>
          <a:xfrm>
            <a:off x="2560320" y="2763012"/>
            <a:ext cx="3670547" cy="320040"/>
          </a:xfrm>
          <a:prstGeom prst="rect">
            <a:avLst/>
          </a:prstGeom>
          <a:solidFill>
            <a:srgbClr val="145C5A"/>
          </a:solidFill>
          <a:ln/>
        </p:spPr>
        <p:txBody>
          <a:bodyPr/>
          <a:lstStyle/>
          <a:p>
            <a:endParaRPr/>
          </a:p>
        </p:txBody>
      </p:sp>
      <p:sp>
        <p:nvSpPr>
          <p:cNvPr id="18" name="Segment value"/>
          <p:cNvSpPr txBox="1"/>
          <p:nvPr/>
        </p:nvSpPr>
        <p:spPr>
          <a:xfrm>
            <a:off x="2560320" y="2763012"/>
            <a:ext cx="3670547"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41</a:t>
            </a:r>
            <a:endParaRPr lang="en-US" sz="1100" dirty="0"/>
          </a:p>
        </p:txBody>
      </p:sp>
      <p:sp>
        <p:nvSpPr>
          <p:cNvPr id="19" name="Bar segment"/>
          <p:cNvSpPr/>
          <p:nvPr/>
        </p:nvSpPr>
        <p:spPr>
          <a:xfrm>
            <a:off x="6230867" y="2763012"/>
            <a:ext cx="1908473" cy="320040"/>
          </a:xfrm>
          <a:prstGeom prst="rect">
            <a:avLst/>
          </a:prstGeom>
          <a:solidFill>
            <a:srgbClr val="D9822B"/>
          </a:solidFill>
          <a:ln/>
        </p:spPr>
        <p:txBody>
          <a:bodyPr/>
          <a:lstStyle/>
          <a:p>
            <a:endParaRPr/>
          </a:p>
        </p:txBody>
      </p:sp>
      <p:sp>
        <p:nvSpPr>
          <p:cNvPr id="20" name="Segment value"/>
          <p:cNvSpPr txBox="1"/>
          <p:nvPr/>
        </p:nvSpPr>
        <p:spPr>
          <a:xfrm>
            <a:off x="6230867" y="2763012"/>
            <a:ext cx="1908473"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21</a:t>
            </a:r>
            <a:endParaRPr lang="en-US" sz="1100" dirty="0"/>
          </a:p>
        </p:txBody>
      </p:sp>
      <p:sp>
        <p:nvSpPr>
          <p:cNvPr id="21" name="Bar segment"/>
          <p:cNvSpPr/>
          <p:nvPr/>
        </p:nvSpPr>
        <p:spPr>
          <a:xfrm>
            <a:off x="8139340" y="2763012"/>
            <a:ext cx="2564129" cy="320040"/>
          </a:xfrm>
          <a:prstGeom prst="rect">
            <a:avLst/>
          </a:prstGeom>
          <a:solidFill>
            <a:srgbClr val="C4C8CC"/>
          </a:solidFill>
          <a:ln/>
        </p:spPr>
        <p:txBody>
          <a:bodyPr/>
          <a:lstStyle/>
          <a:p>
            <a:endParaRPr/>
          </a:p>
        </p:txBody>
      </p:sp>
      <p:sp>
        <p:nvSpPr>
          <p:cNvPr id="22" name="Segment value"/>
          <p:cNvSpPr txBox="1"/>
          <p:nvPr/>
        </p:nvSpPr>
        <p:spPr>
          <a:xfrm>
            <a:off x="8139340" y="2763012"/>
            <a:ext cx="2564129"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28</a:t>
            </a:r>
            <a:endParaRPr lang="en-US" sz="1100" dirty="0"/>
          </a:p>
        </p:txBody>
      </p:sp>
      <p:sp>
        <p:nvSpPr>
          <p:cNvPr id="23" name="Bar segment"/>
          <p:cNvSpPr/>
          <p:nvPr/>
        </p:nvSpPr>
        <p:spPr>
          <a:xfrm>
            <a:off x="10703469" y="2763012"/>
            <a:ext cx="909411" cy="320040"/>
          </a:xfrm>
          <a:prstGeom prst="rect">
            <a:avLst/>
          </a:prstGeom>
          <a:solidFill>
            <a:srgbClr val="EFF1F1"/>
          </a:solidFill>
          <a:ln/>
        </p:spPr>
        <p:txBody>
          <a:bodyPr/>
          <a:lstStyle/>
          <a:p>
            <a:endParaRPr/>
          </a:p>
        </p:txBody>
      </p:sp>
      <p:sp>
        <p:nvSpPr>
          <p:cNvPr id="24" name="Segment value"/>
          <p:cNvSpPr txBox="1"/>
          <p:nvPr/>
        </p:nvSpPr>
        <p:spPr>
          <a:xfrm>
            <a:off x="10703469" y="2763012"/>
            <a:ext cx="909411"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10</a:t>
            </a:r>
            <a:endParaRPr lang="en-US" sz="1100" dirty="0"/>
          </a:p>
        </p:txBody>
      </p:sp>
      <p:sp>
        <p:nvSpPr>
          <p:cNvPr id="25" name="Label"/>
          <p:cNvSpPr txBox="1"/>
          <p:nvPr/>
        </p:nvSpPr>
        <p:spPr>
          <a:xfrm>
            <a:off x="548640" y="3151632"/>
            <a:ext cx="192024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South</a:t>
            </a:r>
            <a:endParaRPr lang="en-US" sz="1200" dirty="0"/>
          </a:p>
        </p:txBody>
      </p:sp>
      <p:sp>
        <p:nvSpPr>
          <p:cNvPr id="26" name="Bar segment"/>
          <p:cNvSpPr/>
          <p:nvPr/>
        </p:nvSpPr>
        <p:spPr>
          <a:xfrm>
            <a:off x="2560320" y="3220212"/>
            <a:ext cx="2992057" cy="320040"/>
          </a:xfrm>
          <a:prstGeom prst="rect">
            <a:avLst/>
          </a:prstGeom>
          <a:solidFill>
            <a:srgbClr val="145C5A"/>
          </a:solidFill>
          <a:ln/>
        </p:spPr>
        <p:txBody>
          <a:bodyPr/>
          <a:lstStyle/>
          <a:p>
            <a:endParaRPr/>
          </a:p>
        </p:txBody>
      </p:sp>
      <p:sp>
        <p:nvSpPr>
          <p:cNvPr id="27" name="Segment value"/>
          <p:cNvSpPr txBox="1"/>
          <p:nvPr/>
        </p:nvSpPr>
        <p:spPr>
          <a:xfrm>
            <a:off x="2560320" y="3220212"/>
            <a:ext cx="2992057"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33</a:t>
            </a:r>
            <a:endParaRPr lang="en-US" sz="1100" dirty="0"/>
          </a:p>
        </p:txBody>
      </p:sp>
      <p:sp>
        <p:nvSpPr>
          <p:cNvPr id="28" name="Bar segment"/>
          <p:cNvSpPr/>
          <p:nvPr/>
        </p:nvSpPr>
        <p:spPr>
          <a:xfrm>
            <a:off x="5552377" y="3220212"/>
            <a:ext cx="2173531" cy="320040"/>
          </a:xfrm>
          <a:prstGeom prst="rect">
            <a:avLst/>
          </a:prstGeom>
          <a:solidFill>
            <a:srgbClr val="D9822B"/>
          </a:solidFill>
          <a:ln/>
        </p:spPr>
        <p:txBody>
          <a:bodyPr/>
          <a:lstStyle/>
          <a:p>
            <a:endParaRPr/>
          </a:p>
        </p:txBody>
      </p:sp>
      <p:sp>
        <p:nvSpPr>
          <p:cNvPr id="29" name="Segment value"/>
          <p:cNvSpPr txBox="1"/>
          <p:nvPr/>
        </p:nvSpPr>
        <p:spPr>
          <a:xfrm>
            <a:off x="5552377" y="3220212"/>
            <a:ext cx="2173531"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24</a:t>
            </a:r>
            <a:endParaRPr lang="en-US" sz="1100" dirty="0"/>
          </a:p>
        </p:txBody>
      </p:sp>
      <p:sp>
        <p:nvSpPr>
          <p:cNvPr id="30" name="Bar segment"/>
          <p:cNvSpPr/>
          <p:nvPr/>
        </p:nvSpPr>
        <p:spPr>
          <a:xfrm>
            <a:off x="7725907" y="3220212"/>
            <a:ext cx="2901631" cy="320040"/>
          </a:xfrm>
          <a:prstGeom prst="rect">
            <a:avLst/>
          </a:prstGeom>
          <a:solidFill>
            <a:srgbClr val="C4C8CC"/>
          </a:solidFill>
          <a:ln/>
        </p:spPr>
        <p:txBody>
          <a:bodyPr/>
          <a:lstStyle/>
          <a:p>
            <a:endParaRPr/>
          </a:p>
        </p:txBody>
      </p:sp>
      <p:sp>
        <p:nvSpPr>
          <p:cNvPr id="31" name="Segment value"/>
          <p:cNvSpPr txBox="1"/>
          <p:nvPr/>
        </p:nvSpPr>
        <p:spPr>
          <a:xfrm>
            <a:off x="7725907" y="3220212"/>
            <a:ext cx="2901631"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32</a:t>
            </a:r>
            <a:endParaRPr lang="en-US" sz="1100" dirty="0"/>
          </a:p>
        </p:txBody>
      </p:sp>
      <p:sp>
        <p:nvSpPr>
          <p:cNvPr id="32" name="Bar segment"/>
          <p:cNvSpPr/>
          <p:nvPr/>
        </p:nvSpPr>
        <p:spPr>
          <a:xfrm>
            <a:off x="10627538" y="3220212"/>
            <a:ext cx="985342" cy="320040"/>
          </a:xfrm>
          <a:prstGeom prst="rect">
            <a:avLst/>
          </a:prstGeom>
          <a:solidFill>
            <a:srgbClr val="EFF1F1"/>
          </a:solidFill>
          <a:ln/>
        </p:spPr>
        <p:txBody>
          <a:bodyPr/>
          <a:lstStyle/>
          <a:p>
            <a:endParaRPr/>
          </a:p>
        </p:txBody>
      </p:sp>
      <p:sp>
        <p:nvSpPr>
          <p:cNvPr id="33" name="Segment value"/>
          <p:cNvSpPr txBox="1"/>
          <p:nvPr/>
        </p:nvSpPr>
        <p:spPr>
          <a:xfrm>
            <a:off x="10627538" y="3220212"/>
            <a:ext cx="985342"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11</a:t>
            </a:r>
            <a:endParaRPr lang="en-US" sz="1100" dirty="0"/>
          </a:p>
        </p:txBody>
      </p:sp>
      <p:sp>
        <p:nvSpPr>
          <p:cNvPr id="34" name="Label"/>
          <p:cNvSpPr txBox="1"/>
          <p:nvPr/>
        </p:nvSpPr>
        <p:spPr>
          <a:xfrm>
            <a:off x="548640" y="3608832"/>
            <a:ext cx="192024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North</a:t>
            </a:r>
            <a:endParaRPr lang="en-US" sz="1200" dirty="0"/>
          </a:p>
        </p:txBody>
      </p:sp>
      <p:sp>
        <p:nvSpPr>
          <p:cNvPr id="35" name="Bar segment"/>
          <p:cNvSpPr/>
          <p:nvPr/>
        </p:nvSpPr>
        <p:spPr>
          <a:xfrm>
            <a:off x="2560320" y="3677412"/>
            <a:ext cx="7176902" cy="320040"/>
          </a:xfrm>
          <a:prstGeom prst="rect">
            <a:avLst/>
          </a:prstGeom>
          <a:solidFill>
            <a:srgbClr val="145C5A"/>
          </a:solidFill>
          <a:ln/>
        </p:spPr>
        <p:txBody>
          <a:bodyPr/>
          <a:lstStyle/>
          <a:p>
            <a:endParaRPr/>
          </a:p>
        </p:txBody>
      </p:sp>
      <p:sp>
        <p:nvSpPr>
          <p:cNvPr id="36" name="Segment value"/>
          <p:cNvSpPr txBox="1"/>
          <p:nvPr/>
        </p:nvSpPr>
        <p:spPr>
          <a:xfrm>
            <a:off x="2560320" y="3677412"/>
            <a:ext cx="7176902"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79</a:t>
            </a:r>
            <a:endParaRPr lang="en-US" sz="1100" dirty="0"/>
          </a:p>
        </p:txBody>
      </p:sp>
      <p:sp>
        <p:nvSpPr>
          <p:cNvPr id="37" name="Bar segment"/>
          <p:cNvSpPr/>
          <p:nvPr/>
        </p:nvSpPr>
        <p:spPr>
          <a:xfrm>
            <a:off x="9737222" y="3677412"/>
            <a:ext cx="681917" cy="320040"/>
          </a:xfrm>
          <a:prstGeom prst="rect">
            <a:avLst/>
          </a:prstGeom>
          <a:solidFill>
            <a:srgbClr val="D9822B"/>
          </a:solidFill>
          <a:ln/>
        </p:spPr>
        <p:txBody>
          <a:bodyPr/>
          <a:lstStyle/>
          <a:p>
            <a:endParaRPr/>
          </a:p>
        </p:txBody>
      </p:sp>
      <p:sp>
        <p:nvSpPr>
          <p:cNvPr id="38" name="Segment value"/>
          <p:cNvSpPr txBox="1"/>
          <p:nvPr/>
        </p:nvSpPr>
        <p:spPr>
          <a:xfrm>
            <a:off x="9737222" y="3677412"/>
            <a:ext cx="681917"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8</a:t>
            </a:r>
            <a:endParaRPr lang="en-US" sz="1100" dirty="0"/>
          </a:p>
        </p:txBody>
      </p:sp>
      <p:sp>
        <p:nvSpPr>
          <p:cNvPr id="39" name="Bar segment"/>
          <p:cNvSpPr/>
          <p:nvPr/>
        </p:nvSpPr>
        <p:spPr>
          <a:xfrm>
            <a:off x="10419139" y="3677412"/>
            <a:ext cx="894497" cy="320040"/>
          </a:xfrm>
          <a:prstGeom prst="rect">
            <a:avLst/>
          </a:prstGeom>
          <a:solidFill>
            <a:srgbClr val="C4C8CC"/>
          </a:solidFill>
          <a:ln/>
        </p:spPr>
        <p:txBody>
          <a:bodyPr/>
          <a:lstStyle/>
          <a:p>
            <a:endParaRPr/>
          </a:p>
        </p:txBody>
      </p:sp>
      <p:sp>
        <p:nvSpPr>
          <p:cNvPr id="40" name="Segment value"/>
          <p:cNvSpPr txBox="1"/>
          <p:nvPr/>
        </p:nvSpPr>
        <p:spPr>
          <a:xfrm>
            <a:off x="10419139" y="3677412"/>
            <a:ext cx="894497"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10</a:t>
            </a:r>
            <a:endParaRPr lang="en-US" sz="1100" dirty="0"/>
          </a:p>
        </p:txBody>
      </p:sp>
      <p:sp>
        <p:nvSpPr>
          <p:cNvPr id="41" name="Bar segment"/>
          <p:cNvSpPr/>
          <p:nvPr/>
        </p:nvSpPr>
        <p:spPr>
          <a:xfrm>
            <a:off x="11313636" y="3677412"/>
            <a:ext cx="299244" cy="320040"/>
          </a:xfrm>
          <a:prstGeom prst="rect">
            <a:avLst/>
          </a:prstGeom>
          <a:solidFill>
            <a:srgbClr val="EFF1F1"/>
          </a:solidFill>
          <a:ln/>
        </p:spPr>
        <p:txBody>
          <a:bodyPr/>
          <a:lstStyle/>
          <a:p>
            <a:endParaRPr/>
          </a:p>
        </p:txBody>
      </p:sp>
      <p:sp>
        <p:nvSpPr>
          <p:cNvPr id="42" name="Label"/>
          <p:cNvSpPr txBox="1"/>
          <p:nvPr/>
        </p:nvSpPr>
        <p:spPr>
          <a:xfrm>
            <a:off x="548640" y="4340352"/>
            <a:ext cx="192024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Danladi voters</a:t>
            </a:r>
            <a:endParaRPr lang="en-US" sz="1200" dirty="0"/>
          </a:p>
        </p:txBody>
      </p:sp>
      <p:sp>
        <p:nvSpPr>
          <p:cNvPr id="43" name="Bar segment"/>
          <p:cNvSpPr/>
          <p:nvPr/>
        </p:nvSpPr>
        <p:spPr>
          <a:xfrm>
            <a:off x="2560320" y="4408932"/>
            <a:ext cx="5859888" cy="320040"/>
          </a:xfrm>
          <a:prstGeom prst="rect">
            <a:avLst/>
          </a:prstGeom>
          <a:solidFill>
            <a:srgbClr val="145C5A"/>
          </a:solidFill>
          <a:ln/>
        </p:spPr>
        <p:txBody>
          <a:bodyPr/>
          <a:lstStyle/>
          <a:p>
            <a:endParaRPr/>
          </a:p>
        </p:txBody>
      </p:sp>
      <p:sp>
        <p:nvSpPr>
          <p:cNvPr id="44" name="Segment value"/>
          <p:cNvSpPr txBox="1"/>
          <p:nvPr/>
        </p:nvSpPr>
        <p:spPr>
          <a:xfrm>
            <a:off x="2560320" y="4408932"/>
            <a:ext cx="5859888"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65</a:t>
            </a:r>
            <a:endParaRPr lang="en-US" sz="1100" dirty="0"/>
          </a:p>
        </p:txBody>
      </p:sp>
      <p:sp>
        <p:nvSpPr>
          <p:cNvPr id="45" name="Bar segment"/>
          <p:cNvSpPr/>
          <p:nvPr/>
        </p:nvSpPr>
        <p:spPr>
          <a:xfrm>
            <a:off x="8420208" y="4408932"/>
            <a:ext cx="747611" cy="320040"/>
          </a:xfrm>
          <a:prstGeom prst="rect">
            <a:avLst/>
          </a:prstGeom>
          <a:solidFill>
            <a:srgbClr val="D9822B"/>
          </a:solidFill>
          <a:ln/>
        </p:spPr>
        <p:txBody>
          <a:bodyPr/>
          <a:lstStyle/>
          <a:p>
            <a:endParaRPr/>
          </a:p>
        </p:txBody>
      </p:sp>
      <p:sp>
        <p:nvSpPr>
          <p:cNvPr id="46" name="Segment value"/>
          <p:cNvSpPr txBox="1"/>
          <p:nvPr/>
        </p:nvSpPr>
        <p:spPr>
          <a:xfrm>
            <a:off x="8420208" y="4408932"/>
            <a:ext cx="747611"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8</a:t>
            </a:r>
            <a:endParaRPr lang="en-US" sz="1100" dirty="0"/>
          </a:p>
        </p:txBody>
      </p:sp>
      <p:sp>
        <p:nvSpPr>
          <p:cNvPr id="47" name="Bar segment"/>
          <p:cNvSpPr/>
          <p:nvPr/>
        </p:nvSpPr>
        <p:spPr>
          <a:xfrm>
            <a:off x="9167819" y="4408932"/>
            <a:ext cx="1821126" cy="320040"/>
          </a:xfrm>
          <a:prstGeom prst="rect">
            <a:avLst/>
          </a:prstGeom>
          <a:solidFill>
            <a:srgbClr val="C4C8CC"/>
          </a:solidFill>
          <a:ln/>
        </p:spPr>
        <p:txBody>
          <a:bodyPr/>
          <a:lstStyle/>
          <a:p>
            <a:endParaRPr/>
          </a:p>
        </p:txBody>
      </p:sp>
      <p:sp>
        <p:nvSpPr>
          <p:cNvPr id="48" name="Segment value"/>
          <p:cNvSpPr txBox="1"/>
          <p:nvPr/>
        </p:nvSpPr>
        <p:spPr>
          <a:xfrm>
            <a:off x="9167819" y="4408932"/>
            <a:ext cx="1821126"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20</a:t>
            </a:r>
            <a:endParaRPr lang="en-US" sz="1100" dirty="0"/>
          </a:p>
        </p:txBody>
      </p:sp>
      <p:sp>
        <p:nvSpPr>
          <p:cNvPr id="49" name="Bar segment"/>
          <p:cNvSpPr/>
          <p:nvPr/>
        </p:nvSpPr>
        <p:spPr>
          <a:xfrm>
            <a:off x="10988945" y="4408932"/>
            <a:ext cx="623935" cy="320040"/>
          </a:xfrm>
          <a:prstGeom prst="rect">
            <a:avLst/>
          </a:prstGeom>
          <a:solidFill>
            <a:srgbClr val="EFF1F1"/>
          </a:solidFill>
          <a:ln/>
        </p:spPr>
        <p:txBody>
          <a:bodyPr/>
          <a:lstStyle/>
          <a:p>
            <a:endParaRPr/>
          </a:p>
        </p:txBody>
      </p:sp>
      <p:sp>
        <p:nvSpPr>
          <p:cNvPr id="50" name="Segment value"/>
          <p:cNvSpPr txBox="1"/>
          <p:nvPr/>
        </p:nvSpPr>
        <p:spPr>
          <a:xfrm>
            <a:off x="10988945" y="4408932"/>
            <a:ext cx="623935"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7</a:t>
            </a:r>
            <a:endParaRPr lang="en-US" sz="1100" dirty="0"/>
          </a:p>
        </p:txBody>
      </p:sp>
      <p:sp>
        <p:nvSpPr>
          <p:cNvPr id="51" name="Label"/>
          <p:cNvSpPr txBox="1"/>
          <p:nvPr/>
        </p:nvSpPr>
        <p:spPr>
          <a:xfrm>
            <a:off x="548640" y="4797552"/>
            <a:ext cx="192024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Kawu voters</a:t>
            </a:r>
            <a:endParaRPr lang="en-US" sz="1200" dirty="0"/>
          </a:p>
        </p:txBody>
      </p:sp>
      <p:sp>
        <p:nvSpPr>
          <p:cNvPr id="52" name="Bar segment"/>
          <p:cNvSpPr/>
          <p:nvPr/>
        </p:nvSpPr>
        <p:spPr>
          <a:xfrm>
            <a:off x="2560320" y="4866132"/>
            <a:ext cx="2444320" cy="320040"/>
          </a:xfrm>
          <a:prstGeom prst="rect">
            <a:avLst/>
          </a:prstGeom>
          <a:solidFill>
            <a:srgbClr val="145C5A"/>
          </a:solidFill>
          <a:ln/>
        </p:spPr>
        <p:txBody>
          <a:bodyPr/>
          <a:lstStyle/>
          <a:p>
            <a:endParaRPr/>
          </a:p>
        </p:txBody>
      </p:sp>
      <p:sp>
        <p:nvSpPr>
          <p:cNvPr id="53" name="Segment value"/>
          <p:cNvSpPr txBox="1"/>
          <p:nvPr/>
        </p:nvSpPr>
        <p:spPr>
          <a:xfrm>
            <a:off x="2560320" y="4866132"/>
            <a:ext cx="2444320"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27</a:t>
            </a:r>
            <a:endParaRPr lang="en-US" sz="1100" dirty="0"/>
          </a:p>
        </p:txBody>
      </p:sp>
      <p:sp>
        <p:nvSpPr>
          <p:cNvPr id="54" name="Bar segment"/>
          <p:cNvSpPr/>
          <p:nvPr/>
        </p:nvSpPr>
        <p:spPr>
          <a:xfrm>
            <a:off x="5004640" y="4866132"/>
            <a:ext cx="3374069" cy="320040"/>
          </a:xfrm>
          <a:prstGeom prst="rect">
            <a:avLst/>
          </a:prstGeom>
          <a:solidFill>
            <a:srgbClr val="D9822B"/>
          </a:solidFill>
          <a:ln/>
        </p:spPr>
        <p:txBody>
          <a:bodyPr/>
          <a:lstStyle/>
          <a:p>
            <a:endParaRPr/>
          </a:p>
        </p:txBody>
      </p:sp>
      <p:sp>
        <p:nvSpPr>
          <p:cNvPr id="55" name="Segment value"/>
          <p:cNvSpPr txBox="1"/>
          <p:nvPr/>
        </p:nvSpPr>
        <p:spPr>
          <a:xfrm>
            <a:off x="5004640" y="4866132"/>
            <a:ext cx="3374069"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37</a:t>
            </a:r>
            <a:endParaRPr lang="en-US" sz="1100" dirty="0"/>
          </a:p>
        </p:txBody>
      </p:sp>
      <p:sp>
        <p:nvSpPr>
          <p:cNvPr id="56" name="Bar segment"/>
          <p:cNvSpPr/>
          <p:nvPr/>
        </p:nvSpPr>
        <p:spPr>
          <a:xfrm>
            <a:off x="8378708" y="4866132"/>
            <a:ext cx="2419233" cy="320040"/>
          </a:xfrm>
          <a:prstGeom prst="rect">
            <a:avLst/>
          </a:prstGeom>
          <a:solidFill>
            <a:srgbClr val="C4C8CC"/>
          </a:solidFill>
          <a:ln/>
        </p:spPr>
        <p:txBody>
          <a:bodyPr/>
          <a:lstStyle/>
          <a:p>
            <a:endParaRPr/>
          </a:p>
        </p:txBody>
      </p:sp>
      <p:sp>
        <p:nvSpPr>
          <p:cNvPr id="57" name="Segment value"/>
          <p:cNvSpPr txBox="1"/>
          <p:nvPr/>
        </p:nvSpPr>
        <p:spPr>
          <a:xfrm>
            <a:off x="8378708" y="4866132"/>
            <a:ext cx="2419233"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27</a:t>
            </a:r>
            <a:endParaRPr lang="en-US" sz="1100" dirty="0"/>
          </a:p>
        </p:txBody>
      </p:sp>
      <p:sp>
        <p:nvSpPr>
          <p:cNvPr id="58" name="Bar segment"/>
          <p:cNvSpPr/>
          <p:nvPr/>
        </p:nvSpPr>
        <p:spPr>
          <a:xfrm>
            <a:off x="10797941" y="4866132"/>
            <a:ext cx="814939" cy="320040"/>
          </a:xfrm>
          <a:prstGeom prst="rect">
            <a:avLst/>
          </a:prstGeom>
          <a:solidFill>
            <a:srgbClr val="EFF1F1"/>
          </a:solidFill>
          <a:ln/>
        </p:spPr>
        <p:txBody>
          <a:bodyPr/>
          <a:lstStyle/>
          <a:p>
            <a:endParaRPr/>
          </a:p>
        </p:txBody>
      </p:sp>
      <p:sp>
        <p:nvSpPr>
          <p:cNvPr id="59" name="Segment value"/>
          <p:cNvSpPr txBox="1"/>
          <p:nvPr/>
        </p:nvSpPr>
        <p:spPr>
          <a:xfrm>
            <a:off x="10797941" y="4866132"/>
            <a:ext cx="814939"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9</a:t>
            </a:r>
            <a:endParaRPr lang="en-US" sz="1100" dirty="0"/>
          </a:p>
        </p:txBody>
      </p:sp>
      <p:sp>
        <p:nvSpPr>
          <p:cNvPr id="60" name="Label"/>
          <p:cNvSpPr txBox="1"/>
          <p:nvPr/>
        </p:nvSpPr>
        <p:spPr>
          <a:xfrm>
            <a:off x="548640" y="5254752"/>
            <a:ext cx="192024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Undecided voters</a:t>
            </a:r>
            <a:endParaRPr lang="en-US" sz="1200" dirty="0"/>
          </a:p>
        </p:txBody>
      </p:sp>
      <p:sp>
        <p:nvSpPr>
          <p:cNvPr id="61" name="Bar segment"/>
          <p:cNvSpPr/>
          <p:nvPr/>
        </p:nvSpPr>
        <p:spPr>
          <a:xfrm>
            <a:off x="2560320" y="5323332"/>
            <a:ext cx="4159093" cy="320040"/>
          </a:xfrm>
          <a:prstGeom prst="rect">
            <a:avLst/>
          </a:prstGeom>
          <a:solidFill>
            <a:srgbClr val="145C5A"/>
          </a:solidFill>
          <a:ln/>
        </p:spPr>
        <p:txBody>
          <a:bodyPr/>
          <a:lstStyle/>
          <a:p>
            <a:endParaRPr/>
          </a:p>
        </p:txBody>
      </p:sp>
      <p:sp>
        <p:nvSpPr>
          <p:cNvPr id="62" name="Segment value"/>
          <p:cNvSpPr txBox="1"/>
          <p:nvPr/>
        </p:nvSpPr>
        <p:spPr>
          <a:xfrm>
            <a:off x="2560320" y="5323332"/>
            <a:ext cx="4159093"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46</a:t>
            </a:r>
            <a:endParaRPr lang="en-US" sz="1100" dirty="0"/>
          </a:p>
        </p:txBody>
      </p:sp>
      <p:sp>
        <p:nvSpPr>
          <p:cNvPr id="63" name="Bar segment"/>
          <p:cNvSpPr/>
          <p:nvPr/>
        </p:nvSpPr>
        <p:spPr>
          <a:xfrm>
            <a:off x="6719413" y="5323332"/>
            <a:ext cx="1533124" cy="320040"/>
          </a:xfrm>
          <a:prstGeom prst="rect">
            <a:avLst/>
          </a:prstGeom>
          <a:solidFill>
            <a:srgbClr val="D9822B"/>
          </a:solidFill>
          <a:ln/>
        </p:spPr>
        <p:txBody>
          <a:bodyPr/>
          <a:lstStyle/>
          <a:p>
            <a:endParaRPr/>
          </a:p>
        </p:txBody>
      </p:sp>
      <p:sp>
        <p:nvSpPr>
          <p:cNvPr id="64" name="Segment value"/>
          <p:cNvSpPr txBox="1"/>
          <p:nvPr/>
        </p:nvSpPr>
        <p:spPr>
          <a:xfrm>
            <a:off x="6719413" y="5323332"/>
            <a:ext cx="1533124"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17</a:t>
            </a:r>
            <a:endParaRPr lang="en-US" sz="1100" dirty="0"/>
          </a:p>
        </p:txBody>
      </p:sp>
      <p:sp>
        <p:nvSpPr>
          <p:cNvPr id="65" name="Bar segment"/>
          <p:cNvSpPr/>
          <p:nvPr/>
        </p:nvSpPr>
        <p:spPr>
          <a:xfrm>
            <a:off x="8252537" y="5323332"/>
            <a:ext cx="2470343" cy="320040"/>
          </a:xfrm>
          <a:prstGeom prst="rect">
            <a:avLst/>
          </a:prstGeom>
          <a:solidFill>
            <a:srgbClr val="C4C8CC"/>
          </a:solidFill>
          <a:ln/>
        </p:spPr>
        <p:txBody>
          <a:bodyPr/>
          <a:lstStyle/>
          <a:p>
            <a:endParaRPr/>
          </a:p>
        </p:txBody>
      </p:sp>
      <p:sp>
        <p:nvSpPr>
          <p:cNvPr id="66" name="Segment value"/>
          <p:cNvSpPr txBox="1"/>
          <p:nvPr/>
        </p:nvSpPr>
        <p:spPr>
          <a:xfrm>
            <a:off x="8252537" y="5323332"/>
            <a:ext cx="2470343"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27</a:t>
            </a:r>
            <a:endParaRPr lang="en-US" sz="1100" dirty="0"/>
          </a:p>
        </p:txBody>
      </p:sp>
      <p:sp>
        <p:nvSpPr>
          <p:cNvPr id="67" name="Bar segment"/>
          <p:cNvSpPr/>
          <p:nvPr/>
        </p:nvSpPr>
        <p:spPr>
          <a:xfrm>
            <a:off x="10722881" y="5323332"/>
            <a:ext cx="889999" cy="320040"/>
          </a:xfrm>
          <a:prstGeom prst="rect">
            <a:avLst/>
          </a:prstGeom>
          <a:solidFill>
            <a:srgbClr val="EFF1F1"/>
          </a:solidFill>
          <a:ln/>
        </p:spPr>
        <p:txBody>
          <a:bodyPr/>
          <a:lstStyle/>
          <a:p>
            <a:endParaRPr/>
          </a:p>
        </p:txBody>
      </p:sp>
      <p:sp>
        <p:nvSpPr>
          <p:cNvPr id="68" name="Segment value"/>
          <p:cNvSpPr txBox="1"/>
          <p:nvPr/>
        </p:nvSpPr>
        <p:spPr>
          <a:xfrm>
            <a:off x="10722881" y="5323332"/>
            <a:ext cx="889999" cy="320040"/>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10</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How 2023 voters plan to vote now</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65% of voters who say they backed the APC in 2023 now choose Danladi, and 23% have not decided. That undecided slice of past APC voters is 11% of the whole electorate.</a:t>
            </a:r>
            <a:endParaRPr lang="en-US" sz="1400" dirty="0"/>
          </a:p>
        </p:txBody>
      </p:sp>
      <p:sp>
        <p:nvSpPr>
          <p:cNvPr id="6" name="Table header"/>
          <p:cNvSpPr txBox="1"/>
          <p:nvPr/>
        </p:nvSpPr>
        <p:spPr>
          <a:xfrm>
            <a:off x="548640" y="1688592"/>
            <a:ext cx="3218688" cy="43891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What they say they did in 2023</a:t>
            </a:r>
            <a:endParaRPr lang="en-US" sz="1200" dirty="0"/>
          </a:p>
        </p:txBody>
      </p:sp>
      <p:sp>
        <p:nvSpPr>
          <p:cNvPr id="7" name="Table header"/>
          <p:cNvSpPr txBox="1"/>
          <p:nvPr/>
        </p:nvSpPr>
        <p:spPr>
          <a:xfrm>
            <a:off x="3840480" y="1688592"/>
            <a:ext cx="11887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Share of voters</a:t>
            </a:r>
            <a:endParaRPr lang="en-US" sz="1200" dirty="0"/>
          </a:p>
        </p:txBody>
      </p:sp>
      <p:sp>
        <p:nvSpPr>
          <p:cNvPr id="8" name="Table header"/>
          <p:cNvSpPr txBox="1"/>
          <p:nvPr/>
        </p:nvSpPr>
        <p:spPr>
          <a:xfrm>
            <a:off x="5029200" y="1688592"/>
            <a:ext cx="137160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Danladi now</a:t>
            </a:r>
            <a:endParaRPr lang="en-US" sz="1200" dirty="0"/>
          </a:p>
        </p:txBody>
      </p:sp>
      <p:sp>
        <p:nvSpPr>
          <p:cNvPr id="9" name="Table header"/>
          <p:cNvSpPr txBox="1"/>
          <p:nvPr/>
        </p:nvSpPr>
        <p:spPr>
          <a:xfrm>
            <a:off x="6400800" y="1688592"/>
            <a:ext cx="137160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Kawu now</a:t>
            </a:r>
            <a:endParaRPr lang="en-US" sz="1200" dirty="0"/>
          </a:p>
        </p:txBody>
      </p:sp>
      <p:sp>
        <p:nvSpPr>
          <p:cNvPr id="10" name="Table header"/>
          <p:cNvSpPr txBox="1"/>
          <p:nvPr/>
        </p:nvSpPr>
        <p:spPr>
          <a:xfrm>
            <a:off x="7772400" y="1688592"/>
            <a:ext cx="146304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Others now</a:t>
            </a:r>
            <a:endParaRPr lang="en-US" sz="1200" dirty="0"/>
          </a:p>
        </p:txBody>
      </p:sp>
      <p:sp>
        <p:nvSpPr>
          <p:cNvPr id="11" name="Table header"/>
          <p:cNvSpPr txBox="1"/>
          <p:nvPr/>
        </p:nvSpPr>
        <p:spPr>
          <a:xfrm>
            <a:off x="9235440" y="1688592"/>
            <a:ext cx="128016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Not decided</a:t>
            </a:r>
            <a:endParaRPr lang="en-US" sz="1200" dirty="0"/>
          </a:p>
        </p:txBody>
      </p:sp>
      <p:sp>
        <p:nvSpPr>
          <p:cNvPr id="12" name="Table header"/>
          <p:cNvSpPr txBox="1"/>
          <p:nvPr/>
        </p:nvSpPr>
        <p:spPr>
          <a:xfrm>
            <a:off x="10515600" y="1688592"/>
            <a:ext cx="109728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Interviews</a:t>
            </a:r>
            <a:endParaRPr lang="en-US" sz="1200" dirty="0"/>
          </a:p>
        </p:txBody>
      </p:sp>
      <p:sp>
        <p:nvSpPr>
          <p:cNvPr id="13" name="Header rule"/>
          <p:cNvSpPr/>
          <p:nvPr/>
        </p:nvSpPr>
        <p:spPr>
          <a:xfrm>
            <a:off x="548640" y="2164080"/>
            <a:ext cx="11064240" cy="91"/>
          </a:xfrm>
          <a:prstGeom prst="line">
            <a:avLst/>
          </a:prstGeom>
          <a:noFill/>
          <a:ln w="12700">
            <a:solidFill>
              <a:srgbClr val="145C5A"/>
            </a:solidFill>
            <a:prstDash val="solid"/>
          </a:ln>
        </p:spPr>
        <p:txBody>
          <a:bodyPr/>
          <a:lstStyle/>
          <a:p>
            <a:endParaRPr/>
          </a:p>
        </p:txBody>
      </p:sp>
      <p:sp>
        <p:nvSpPr>
          <p:cNvPr id="14" name="Row highlight"/>
          <p:cNvSpPr/>
          <p:nvPr/>
        </p:nvSpPr>
        <p:spPr>
          <a:xfrm>
            <a:off x="548640" y="2182368"/>
            <a:ext cx="11064240" cy="457200"/>
          </a:xfrm>
          <a:prstGeom prst="rect">
            <a:avLst/>
          </a:prstGeom>
          <a:solidFill>
            <a:srgbClr val="FBE7D2"/>
          </a:solidFill>
          <a:ln/>
        </p:spPr>
        <p:txBody>
          <a:bodyPr/>
          <a:lstStyle/>
          <a:p>
            <a:endParaRPr/>
          </a:p>
        </p:txBody>
      </p:sp>
      <p:sp>
        <p:nvSpPr>
          <p:cNvPr id="15" name="Cell"/>
          <p:cNvSpPr txBox="1"/>
          <p:nvPr/>
        </p:nvSpPr>
        <p:spPr>
          <a:xfrm>
            <a:off x="585216" y="2182368"/>
            <a:ext cx="320040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Voted APC</a:t>
            </a:r>
            <a:endParaRPr lang="en-US" sz="1200" dirty="0"/>
          </a:p>
        </p:txBody>
      </p:sp>
      <p:sp>
        <p:nvSpPr>
          <p:cNvPr id="16" name="Cell"/>
          <p:cNvSpPr txBox="1"/>
          <p:nvPr/>
        </p:nvSpPr>
        <p:spPr>
          <a:xfrm>
            <a:off x="3840480" y="2182368"/>
            <a:ext cx="115214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45%</a:t>
            </a:r>
            <a:endParaRPr lang="en-US" sz="1200" dirty="0"/>
          </a:p>
        </p:txBody>
      </p:sp>
      <p:sp>
        <p:nvSpPr>
          <p:cNvPr id="17" name="Cell"/>
          <p:cNvSpPr txBox="1"/>
          <p:nvPr/>
        </p:nvSpPr>
        <p:spPr>
          <a:xfrm>
            <a:off x="5029200" y="2182368"/>
            <a:ext cx="133502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65%</a:t>
            </a:r>
            <a:endParaRPr lang="en-US" sz="1200" dirty="0"/>
          </a:p>
        </p:txBody>
      </p:sp>
      <p:sp>
        <p:nvSpPr>
          <p:cNvPr id="18" name="Cell"/>
          <p:cNvSpPr txBox="1"/>
          <p:nvPr/>
        </p:nvSpPr>
        <p:spPr>
          <a:xfrm>
            <a:off x="6400800" y="2182368"/>
            <a:ext cx="133502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11%</a:t>
            </a:r>
            <a:endParaRPr lang="en-US" sz="1200" dirty="0"/>
          </a:p>
        </p:txBody>
      </p:sp>
      <p:sp>
        <p:nvSpPr>
          <p:cNvPr id="19" name="Cell"/>
          <p:cNvSpPr txBox="1"/>
          <p:nvPr/>
        </p:nvSpPr>
        <p:spPr>
          <a:xfrm>
            <a:off x="7772400" y="2182368"/>
            <a:ext cx="142646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a:t>
            </a:r>
            <a:endParaRPr lang="en-US" sz="1200" dirty="0"/>
          </a:p>
        </p:txBody>
      </p:sp>
      <p:sp>
        <p:nvSpPr>
          <p:cNvPr id="20" name="Cell"/>
          <p:cNvSpPr txBox="1"/>
          <p:nvPr/>
        </p:nvSpPr>
        <p:spPr>
          <a:xfrm>
            <a:off x="9235440" y="2182368"/>
            <a:ext cx="124358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23%</a:t>
            </a:r>
            <a:endParaRPr lang="en-US" sz="1200" dirty="0"/>
          </a:p>
        </p:txBody>
      </p:sp>
      <p:sp>
        <p:nvSpPr>
          <p:cNvPr id="21" name="Cell"/>
          <p:cNvSpPr txBox="1"/>
          <p:nvPr/>
        </p:nvSpPr>
        <p:spPr>
          <a:xfrm>
            <a:off x="10515600" y="2182368"/>
            <a:ext cx="106070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13,701</a:t>
            </a:r>
            <a:endParaRPr lang="en-US" sz="1200" dirty="0"/>
          </a:p>
        </p:txBody>
      </p:sp>
      <p:sp>
        <p:nvSpPr>
          <p:cNvPr id="22" name="Row rule"/>
          <p:cNvSpPr/>
          <p:nvPr/>
        </p:nvSpPr>
        <p:spPr>
          <a:xfrm>
            <a:off x="548640" y="2639568"/>
            <a:ext cx="11064240" cy="91"/>
          </a:xfrm>
          <a:prstGeom prst="line">
            <a:avLst/>
          </a:prstGeom>
          <a:noFill/>
          <a:ln w="6350">
            <a:solidFill>
              <a:srgbClr val="DDDFE2"/>
            </a:solidFill>
            <a:prstDash val="solid"/>
          </a:ln>
        </p:spPr>
        <p:txBody>
          <a:bodyPr/>
          <a:lstStyle/>
          <a:p>
            <a:endParaRPr/>
          </a:p>
        </p:txBody>
      </p:sp>
      <p:sp>
        <p:nvSpPr>
          <p:cNvPr id="23" name="Cell"/>
          <p:cNvSpPr txBox="1"/>
          <p:nvPr/>
        </p:nvSpPr>
        <p:spPr>
          <a:xfrm>
            <a:off x="585216" y="2639568"/>
            <a:ext cx="320040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Voted PDP</a:t>
            </a:r>
            <a:endParaRPr lang="en-US" sz="1200" dirty="0"/>
          </a:p>
        </p:txBody>
      </p:sp>
      <p:sp>
        <p:nvSpPr>
          <p:cNvPr id="24" name="Cell"/>
          <p:cNvSpPr txBox="1"/>
          <p:nvPr/>
        </p:nvSpPr>
        <p:spPr>
          <a:xfrm>
            <a:off x="3840480" y="2639568"/>
            <a:ext cx="115214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15%</a:t>
            </a:r>
            <a:endParaRPr lang="en-US" sz="1200" dirty="0"/>
          </a:p>
        </p:txBody>
      </p:sp>
      <p:sp>
        <p:nvSpPr>
          <p:cNvPr id="25" name="Cell"/>
          <p:cNvSpPr txBox="1"/>
          <p:nvPr/>
        </p:nvSpPr>
        <p:spPr>
          <a:xfrm>
            <a:off x="5029200" y="2639568"/>
            <a:ext cx="133502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15%</a:t>
            </a:r>
            <a:endParaRPr lang="en-US" sz="1200" dirty="0"/>
          </a:p>
        </p:txBody>
      </p:sp>
      <p:sp>
        <p:nvSpPr>
          <p:cNvPr id="26" name="Cell"/>
          <p:cNvSpPr txBox="1"/>
          <p:nvPr/>
        </p:nvSpPr>
        <p:spPr>
          <a:xfrm>
            <a:off x="6400800" y="2639568"/>
            <a:ext cx="133502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72%</a:t>
            </a:r>
            <a:endParaRPr lang="en-US" sz="1200" dirty="0"/>
          </a:p>
        </p:txBody>
      </p:sp>
      <p:sp>
        <p:nvSpPr>
          <p:cNvPr id="27" name="Cell"/>
          <p:cNvSpPr txBox="1"/>
          <p:nvPr/>
        </p:nvSpPr>
        <p:spPr>
          <a:xfrm>
            <a:off x="7772400" y="2639568"/>
            <a:ext cx="142646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a:t>
            </a:r>
            <a:endParaRPr lang="en-US" sz="1200" dirty="0"/>
          </a:p>
        </p:txBody>
      </p:sp>
      <p:sp>
        <p:nvSpPr>
          <p:cNvPr id="28" name="Cell"/>
          <p:cNvSpPr txBox="1"/>
          <p:nvPr/>
        </p:nvSpPr>
        <p:spPr>
          <a:xfrm>
            <a:off x="9235440" y="2639568"/>
            <a:ext cx="124358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11%</a:t>
            </a:r>
            <a:endParaRPr lang="en-US" sz="1200" dirty="0"/>
          </a:p>
        </p:txBody>
      </p:sp>
      <p:sp>
        <p:nvSpPr>
          <p:cNvPr id="29" name="Cell"/>
          <p:cNvSpPr txBox="1"/>
          <p:nvPr/>
        </p:nvSpPr>
        <p:spPr>
          <a:xfrm>
            <a:off x="10515600" y="2639568"/>
            <a:ext cx="106070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4,248</a:t>
            </a:r>
            <a:endParaRPr lang="en-US" sz="1200" dirty="0"/>
          </a:p>
        </p:txBody>
      </p:sp>
      <p:sp>
        <p:nvSpPr>
          <p:cNvPr id="30" name="Row rule"/>
          <p:cNvSpPr/>
          <p:nvPr/>
        </p:nvSpPr>
        <p:spPr>
          <a:xfrm>
            <a:off x="548640" y="3096768"/>
            <a:ext cx="11064240" cy="91"/>
          </a:xfrm>
          <a:prstGeom prst="line">
            <a:avLst/>
          </a:prstGeom>
          <a:noFill/>
          <a:ln w="6350">
            <a:solidFill>
              <a:srgbClr val="DDDFE2"/>
            </a:solidFill>
            <a:prstDash val="solid"/>
          </a:ln>
        </p:spPr>
        <p:txBody>
          <a:bodyPr/>
          <a:lstStyle/>
          <a:p>
            <a:endParaRPr/>
          </a:p>
        </p:txBody>
      </p:sp>
      <p:sp>
        <p:nvSpPr>
          <p:cNvPr id="31" name="Cell"/>
          <p:cNvSpPr txBox="1"/>
          <p:nvPr/>
        </p:nvSpPr>
        <p:spPr>
          <a:xfrm>
            <a:off x="585216" y="3096768"/>
            <a:ext cx="320040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Voted another party</a:t>
            </a:r>
            <a:endParaRPr lang="en-US" sz="1200" dirty="0"/>
          </a:p>
        </p:txBody>
      </p:sp>
      <p:sp>
        <p:nvSpPr>
          <p:cNvPr id="32" name="Cell"/>
          <p:cNvSpPr txBox="1"/>
          <p:nvPr/>
        </p:nvSpPr>
        <p:spPr>
          <a:xfrm>
            <a:off x="3840480" y="3096768"/>
            <a:ext cx="115214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a:t>
            </a:r>
            <a:endParaRPr lang="en-US" sz="1200" dirty="0"/>
          </a:p>
        </p:txBody>
      </p:sp>
      <p:sp>
        <p:nvSpPr>
          <p:cNvPr id="33" name="Cell"/>
          <p:cNvSpPr txBox="1"/>
          <p:nvPr/>
        </p:nvSpPr>
        <p:spPr>
          <a:xfrm>
            <a:off x="5029200" y="3096768"/>
            <a:ext cx="133502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21%</a:t>
            </a:r>
            <a:endParaRPr lang="en-US" sz="1200" dirty="0"/>
          </a:p>
        </p:txBody>
      </p:sp>
      <p:sp>
        <p:nvSpPr>
          <p:cNvPr id="34" name="Cell"/>
          <p:cNvSpPr txBox="1"/>
          <p:nvPr/>
        </p:nvSpPr>
        <p:spPr>
          <a:xfrm>
            <a:off x="6400800" y="3096768"/>
            <a:ext cx="133502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29%</a:t>
            </a:r>
            <a:endParaRPr lang="en-US" sz="1200" dirty="0"/>
          </a:p>
        </p:txBody>
      </p:sp>
      <p:sp>
        <p:nvSpPr>
          <p:cNvPr id="35" name="Cell"/>
          <p:cNvSpPr txBox="1"/>
          <p:nvPr/>
        </p:nvSpPr>
        <p:spPr>
          <a:xfrm>
            <a:off x="7772400" y="3096768"/>
            <a:ext cx="142646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23%</a:t>
            </a:r>
            <a:endParaRPr lang="en-US" sz="1200" dirty="0"/>
          </a:p>
        </p:txBody>
      </p:sp>
      <p:sp>
        <p:nvSpPr>
          <p:cNvPr id="36" name="Cell"/>
          <p:cNvSpPr txBox="1"/>
          <p:nvPr/>
        </p:nvSpPr>
        <p:spPr>
          <a:xfrm>
            <a:off x="9235440" y="3096768"/>
            <a:ext cx="124358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28%</a:t>
            </a:r>
            <a:endParaRPr lang="en-US" sz="1200" dirty="0"/>
          </a:p>
        </p:txBody>
      </p:sp>
      <p:sp>
        <p:nvSpPr>
          <p:cNvPr id="37" name="Cell"/>
          <p:cNvSpPr txBox="1"/>
          <p:nvPr/>
        </p:nvSpPr>
        <p:spPr>
          <a:xfrm>
            <a:off x="10515600" y="3096768"/>
            <a:ext cx="106070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699</a:t>
            </a:r>
            <a:endParaRPr lang="en-US" sz="1200" dirty="0"/>
          </a:p>
        </p:txBody>
      </p:sp>
      <p:sp>
        <p:nvSpPr>
          <p:cNvPr id="38" name="Row rule"/>
          <p:cNvSpPr/>
          <p:nvPr/>
        </p:nvSpPr>
        <p:spPr>
          <a:xfrm>
            <a:off x="548640" y="3553968"/>
            <a:ext cx="11064240" cy="91"/>
          </a:xfrm>
          <a:prstGeom prst="line">
            <a:avLst/>
          </a:prstGeom>
          <a:noFill/>
          <a:ln w="6350">
            <a:solidFill>
              <a:srgbClr val="DDDFE2"/>
            </a:solidFill>
            <a:prstDash val="solid"/>
          </a:ln>
        </p:spPr>
        <p:txBody>
          <a:bodyPr/>
          <a:lstStyle/>
          <a:p>
            <a:endParaRPr/>
          </a:p>
        </p:txBody>
      </p:sp>
      <p:sp>
        <p:nvSpPr>
          <p:cNvPr id="39" name="Cell"/>
          <p:cNvSpPr txBox="1"/>
          <p:nvPr/>
        </p:nvSpPr>
        <p:spPr>
          <a:xfrm>
            <a:off x="585216" y="3553968"/>
            <a:ext cx="320040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Did not vote</a:t>
            </a:r>
            <a:endParaRPr lang="en-US" sz="1200" dirty="0"/>
          </a:p>
        </p:txBody>
      </p:sp>
      <p:sp>
        <p:nvSpPr>
          <p:cNvPr id="40" name="Cell"/>
          <p:cNvSpPr txBox="1"/>
          <p:nvPr/>
        </p:nvSpPr>
        <p:spPr>
          <a:xfrm>
            <a:off x="3840480" y="3553968"/>
            <a:ext cx="115214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29%</a:t>
            </a:r>
            <a:endParaRPr lang="en-US" sz="1200" dirty="0"/>
          </a:p>
        </p:txBody>
      </p:sp>
      <p:sp>
        <p:nvSpPr>
          <p:cNvPr id="41" name="Cell"/>
          <p:cNvSpPr txBox="1"/>
          <p:nvPr/>
        </p:nvSpPr>
        <p:spPr>
          <a:xfrm>
            <a:off x="5029200" y="3553968"/>
            <a:ext cx="133502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32%</a:t>
            </a:r>
            <a:endParaRPr lang="en-US" sz="1200" dirty="0"/>
          </a:p>
        </p:txBody>
      </p:sp>
      <p:sp>
        <p:nvSpPr>
          <p:cNvPr id="42" name="Cell"/>
          <p:cNvSpPr txBox="1"/>
          <p:nvPr/>
        </p:nvSpPr>
        <p:spPr>
          <a:xfrm>
            <a:off x="6400800" y="3553968"/>
            <a:ext cx="133502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20%</a:t>
            </a:r>
            <a:endParaRPr lang="en-US" sz="1200" dirty="0"/>
          </a:p>
        </p:txBody>
      </p:sp>
      <p:sp>
        <p:nvSpPr>
          <p:cNvPr id="43" name="Cell"/>
          <p:cNvSpPr txBox="1"/>
          <p:nvPr/>
        </p:nvSpPr>
        <p:spPr>
          <a:xfrm>
            <a:off x="7772400" y="3553968"/>
            <a:ext cx="142646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a:t>
            </a:r>
            <a:endParaRPr lang="en-US" sz="1200" dirty="0"/>
          </a:p>
        </p:txBody>
      </p:sp>
      <p:sp>
        <p:nvSpPr>
          <p:cNvPr id="44" name="Cell"/>
          <p:cNvSpPr txBox="1"/>
          <p:nvPr/>
        </p:nvSpPr>
        <p:spPr>
          <a:xfrm>
            <a:off x="9235440" y="3553968"/>
            <a:ext cx="124358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46%</a:t>
            </a:r>
            <a:endParaRPr lang="en-US" sz="1200" dirty="0"/>
          </a:p>
        </p:txBody>
      </p:sp>
      <p:sp>
        <p:nvSpPr>
          <p:cNvPr id="45" name="Cell"/>
          <p:cNvSpPr txBox="1"/>
          <p:nvPr/>
        </p:nvSpPr>
        <p:spPr>
          <a:xfrm>
            <a:off x="10515600" y="3553968"/>
            <a:ext cx="106070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8,550</a:t>
            </a:r>
            <a:endParaRPr lang="en-US" sz="1200" dirty="0"/>
          </a:p>
        </p:txBody>
      </p:sp>
      <p:sp>
        <p:nvSpPr>
          <p:cNvPr id="46" name="Row rule"/>
          <p:cNvSpPr/>
          <p:nvPr/>
        </p:nvSpPr>
        <p:spPr>
          <a:xfrm>
            <a:off x="548640" y="4011168"/>
            <a:ext cx="11064240" cy="91"/>
          </a:xfrm>
          <a:prstGeom prst="line">
            <a:avLst/>
          </a:prstGeom>
          <a:noFill/>
          <a:ln w="6350">
            <a:solidFill>
              <a:srgbClr val="DDDFE2"/>
            </a:solidFill>
            <a:prstDash val="solid"/>
          </a:ln>
        </p:spPr>
        <p:txBody>
          <a:bodyPr/>
          <a:lstStyle/>
          <a:p>
            <a:endParaRPr/>
          </a:p>
        </p:txBody>
      </p:sp>
      <p:sp>
        <p:nvSpPr>
          <p:cNvPr id="47" name="Cell"/>
          <p:cNvSpPr txBox="1"/>
          <p:nvPr/>
        </p:nvSpPr>
        <p:spPr>
          <a:xfrm>
            <a:off x="585216" y="4011168"/>
            <a:ext cx="3200400" cy="45720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Can't remember or would not say</a:t>
            </a:r>
            <a:endParaRPr lang="en-US" sz="1200" dirty="0"/>
          </a:p>
        </p:txBody>
      </p:sp>
      <p:sp>
        <p:nvSpPr>
          <p:cNvPr id="48" name="Cell"/>
          <p:cNvSpPr txBox="1"/>
          <p:nvPr/>
        </p:nvSpPr>
        <p:spPr>
          <a:xfrm>
            <a:off x="3840480" y="4011168"/>
            <a:ext cx="115214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9%</a:t>
            </a:r>
            <a:endParaRPr lang="en-US" sz="1200" dirty="0"/>
          </a:p>
        </p:txBody>
      </p:sp>
      <p:sp>
        <p:nvSpPr>
          <p:cNvPr id="49" name="Cell"/>
          <p:cNvSpPr txBox="1"/>
          <p:nvPr/>
        </p:nvSpPr>
        <p:spPr>
          <a:xfrm>
            <a:off x="5029200" y="4011168"/>
            <a:ext cx="133502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22%</a:t>
            </a:r>
            <a:endParaRPr lang="en-US" sz="1200" dirty="0"/>
          </a:p>
        </p:txBody>
      </p:sp>
      <p:sp>
        <p:nvSpPr>
          <p:cNvPr id="50" name="Cell"/>
          <p:cNvSpPr txBox="1"/>
          <p:nvPr/>
        </p:nvSpPr>
        <p:spPr>
          <a:xfrm>
            <a:off x="6400800" y="4011168"/>
            <a:ext cx="133502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19%</a:t>
            </a:r>
            <a:endParaRPr lang="en-US" sz="1200" dirty="0"/>
          </a:p>
        </p:txBody>
      </p:sp>
      <p:sp>
        <p:nvSpPr>
          <p:cNvPr id="51" name="Cell"/>
          <p:cNvSpPr txBox="1"/>
          <p:nvPr/>
        </p:nvSpPr>
        <p:spPr>
          <a:xfrm>
            <a:off x="7772400" y="4011168"/>
            <a:ext cx="142646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a:t>
            </a:r>
            <a:endParaRPr lang="en-US" sz="1200" dirty="0"/>
          </a:p>
        </p:txBody>
      </p:sp>
      <p:sp>
        <p:nvSpPr>
          <p:cNvPr id="52" name="Cell"/>
          <p:cNvSpPr txBox="1"/>
          <p:nvPr/>
        </p:nvSpPr>
        <p:spPr>
          <a:xfrm>
            <a:off x="9235440" y="4011168"/>
            <a:ext cx="124358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57%</a:t>
            </a:r>
            <a:endParaRPr lang="en-US" sz="1200" dirty="0"/>
          </a:p>
        </p:txBody>
      </p:sp>
      <p:sp>
        <p:nvSpPr>
          <p:cNvPr id="53" name="Cell"/>
          <p:cNvSpPr txBox="1"/>
          <p:nvPr/>
        </p:nvSpPr>
        <p:spPr>
          <a:xfrm>
            <a:off x="10515600" y="4011168"/>
            <a:ext cx="1060704" cy="457200"/>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2,802</a:t>
            </a:r>
            <a:endParaRPr lang="en-US" sz="1200" dirty="0"/>
          </a:p>
        </p:txBody>
      </p:sp>
      <p:sp>
        <p:nvSpPr>
          <p:cNvPr id="54" name="Row rule"/>
          <p:cNvSpPr/>
          <p:nvPr/>
        </p:nvSpPr>
        <p:spPr>
          <a:xfrm>
            <a:off x="548640" y="4468368"/>
            <a:ext cx="11064240" cy="91"/>
          </a:xfrm>
          <a:prstGeom prst="line">
            <a:avLst/>
          </a:prstGeom>
          <a:noFill/>
          <a:ln w="6350">
            <a:solidFill>
              <a:srgbClr val="DDDFE2"/>
            </a:solidFill>
            <a:prstDash val="solid"/>
          </a:ln>
        </p:spPr>
        <p:txBody>
          <a:bodyPr/>
          <a:lstStyle/>
          <a:p>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Wards each candidate leads</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Danladi is clearly ahead in 135 of the 193 wards. 58 are too close to call, including the 12 wards where Kawu is ahead: none of his leads is bigger than twice the ward's margin of error. 27 of the close wards are in Kwara Central.</a:t>
            </a:r>
            <a:endParaRPr lang="en-US" sz="1400" dirty="0"/>
          </a:p>
        </p:txBody>
      </p:sp>
      <p:sp>
        <p:nvSpPr>
          <p:cNvPr id="6" name="Table header"/>
          <p:cNvSpPr txBox="1"/>
          <p:nvPr/>
        </p:nvSpPr>
        <p:spPr>
          <a:xfrm>
            <a:off x="548640" y="1688592"/>
            <a:ext cx="1527048" cy="43891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Local government</a:t>
            </a:r>
            <a:endParaRPr lang="en-US" sz="1200" dirty="0"/>
          </a:p>
        </p:txBody>
      </p:sp>
      <p:sp>
        <p:nvSpPr>
          <p:cNvPr id="7" name="Table header"/>
          <p:cNvSpPr txBox="1"/>
          <p:nvPr/>
        </p:nvSpPr>
        <p:spPr>
          <a:xfrm>
            <a:off x="2148840" y="1688592"/>
            <a:ext cx="7315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Wards</a:t>
            </a:r>
            <a:endParaRPr lang="en-US" sz="1200" dirty="0"/>
          </a:p>
        </p:txBody>
      </p:sp>
      <p:sp>
        <p:nvSpPr>
          <p:cNvPr id="8" name="Table header"/>
          <p:cNvSpPr txBox="1"/>
          <p:nvPr/>
        </p:nvSpPr>
        <p:spPr>
          <a:xfrm>
            <a:off x="2880360" y="1688592"/>
            <a:ext cx="114300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Danladi clearly ahead</a:t>
            </a:r>
            <a:endParaRPr lang="en-US" sz="1200" dirty="0"/>
          </a:p>
        </p:txBody>
      </p:sp>
      <p:sp>
        <p:nvSpPr>
          <p:cNvPr id="9" name="Table header"/>
          <p:cNvSpPr txBox="1"/>
          <p:nvPr/>
        </p:nvSpPr>
        <p:spPr>
          <a:xfrm>
            <a:off x="4023360" y="1688592"/>
            <a:ext cx="9601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Too close</a:t>
            </a:r>
            <a:endParaRPr lang="en-US" sz="1200" dirty="0"/>
          </a:p>
        </p:txBody>
      </p:sp>
      <p:sp>
        <p:nvSpPr>
          <p:cNvPr id="10" name="Table header"/>
          <p:cNvSpPr txBox="1"/>
          <p:nvPr/>
        </p:nvSpPr>
        <p:spPr>
          <a:xfrm>
            <a:off x="4983480" y="1688592"/>
            <a:ext cx="9601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Kawu clearly ahead</a:t>
            </a:r>
            <a:endParaRPr lang="en-US" sz="1200" dirty="0"/>
          </a:p>
        </p:txBody>
      </p:sp>
      <p:sp>
        <p:nvSpPr>
          <p:cNvPr id="11" name="Header rule"/>
          <p:cNvSpPr/>
          <p:nvPr/>
        </p:nvSpPr>
        <p:spPr>
          <a:xfrm>
            <a:off x="548640" y="2164080"/>
            <a:ext cx="5394960" cy="91"/>
          </a:xfrm>
          <a:prstGeom prst="line">
            <a:avLst/>
          </a:prstGeom>
          <a:noFill/>
          <a:ln w="12700">
            <a:solidFill>
              <a:srgbClr val="145C5A"/>
            </a:solidFill>
            <a:prstDash val="solid"/>
          </a:ln>
        </p:spPr>
        <p:txBody>
          <a:bodyPr/>
          <a:lstStyle/>
          <a:p>
            <a:endParaRPr/>
          </a:p>
        </p:txBody>
      </p:sp>
      <p:sp>
        <p:nvSpPr>
          <p:cNvPr id="12" name="Cell"/>
          <p:cNvSpPr txBox="1"/>
          <p:nvPr/>
        </p:nvSpPr>
        <p:spPr>
          <a:xfrm>
            <a:off x="585216" y="2182368"/>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Ilorin West</a:t>
            </a:r>
            <a:endParaRPr lang="en-US" sz="1200" dirty="0"/>
          </a:p>
        </p:txBody>
      </p:sp>
      <p:sp>
        <p:nvSpPr>
          <p:cNvPr id="13" name="Cell"/>
          <p:cNvSpPr txBox="1"/>
          <p:nvPr/>
        </p:nvSpPr>
        <p:spPr>
          <a:xfrm>
            <a:off x="2148840" y="2182368"/>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12</a:t>
            </a:r>
            <a:endParaRPr lang="en-US" sz="1200" dirty="0"/>
          </a:p>
        </p:txBody>
      </p:sp>
      <p:sp>
        <p:nvSpPr>
          <p:cNvPr id="14" name="Cell"/>
          <p:cNvSpPr txBox="1"/>
          <p:nvPr/>
        </p:nvSpPr>
        <p:spPr>
          <a:xfrm>
            <a:off x="2880360" y="2182368"/>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a:t>
            </a:r>
            <a:endParaRPr lang="en-US" sz="1200" dirty="0"/>
          </a:p>
        </p:txBody>
      </p:sp>
      <p:sp>
        <p:nvSpPr>
          <p:cNvPr id="15" name="Cell"/>
          <p:cNvSpPr txBox="1"/>
          <p:nvPr/>
        </p:nvSpPr>
        <p:spPr>
          <a:xfrm>
            <a:off x="4023360" y="2182368"/>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9</a:t>
            </a:r>
            <a:endParaRPr lang="en-US" sz="1200" dirty="0"/>
          </a:p>
        </p:txBody>
      </p:sp>
      <p:sp>
        <p:nvSpPr>
          <p:cNvPr id="16" name="Cell"/>
          <p:cNvSpPr txBox="1"/>
          <p:nvPr/>
        </p:nvSpPr>
        <p:spPr>
          <a:xfrm>
            <a:off x="4983480" y="2182368"/>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17" name="Row rule"/>
          <p:cNvSpPr/>
          <p:nvPr/>
        </p:nvSpPr>
        <p:spPr>
          <a:xfrm>
            <a:off x="548640" y="2566416"/>
            <a:ext cx="5394960" cy="91"/>
          </a:xfrm>
          <a:prstGeom prst="line">
            <a:avLst/>
          </a:prstGeom>
          <a:noFill/>
          <a:ln w="6350">
            <a:solidFill>
              <a:srgbClr val="DDDFE2"/>
            </a:solidFill>
            <a:prstDash val="solid"/>
          </a:ln>
        </p:spPr>
        <p:txBody>
          <a:bodyPr/>
          <a:lstStyle/>
          <a:p>
            <a:endParaRPr/>
          </a:p>
        </p:txBody>
      </p:sp>
      <p:sp>
        <p:nvSpPr>
          <p:cNvPr id="18" name="Cell"/>
          <p:cNvSpPr txBox="1"/>
          <p:nvPr/>
        </p:nvSpPr>
        <p:spPr>
          <a:xfrm>
            <a:off x="585216" y="2566416"/>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Ilorin East</a:t>
            </a:r>
            <a:endParaRPr lang="en-US" sz="1200" dirty="0"/>
          </a:p>
        </p:txBody>
      </p:sp>
      <p:sp>
        <p:nvSpPr>
          <p:cNvPr id="19" name="Cell"/>
          <p:cNvSpPr txBox="1"/>
          <p:nvPr/>
        </p:nvSpPr>
        <p:spPr>
          <a:xfrm>
            <a:off x="2148840" y="2566416"/>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12</a:t>
            </a:r>
            <a:endParaRPr lang="en-US" sz="1200" dirty="0"/>
          </a:p>
        </p:txBody>
      </p:sp>
      <p:sp>
        <p:nvSpPr>
          <p:cNvPr id="20" name="Cell"/>
          <p:cNvSpPr txBox="1"/>
          <p:nvPr/>
        </p:nvSpPr>
        <p:spPr>
          <a:xfrm>
            <a:off x="2880360" y="2566416"/>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8</a:t>
            </a:r>
            <a:endParaRPr lang="en-US" sz="1200" dirty="0"/>
          </a:p>
        </p:txBody>
      </p:sp>
      <p:sp>
        <p:nvSpPr>
          <p:cNvPr id="21" name="Cell"/>
          <p:cNvSpPr txBox="1"/>
          <p:nvPr/>
        </p:nvSpPr>
        <p:spPr>
          <a:xfrm>
            <a:off x="4023360" y="2566416"/>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4</a:t>
            </a:r>
            <a:endParaRPr lang="en-US" sz="1200" dirty="0"/>
          </a:p>
        </p:txBody>
      </p:sp>
      <p:sp>
        <p:nvSpPr>
          <p:cNvPr id="22" name="Cell"/>
          <p:cNvSpPr txBox="1"/>
          <p:nvPr/>
        </p:nvSpPr>
        <p:spPr>
          <a:xfrm>
            <a:off x="4983480" y="2566416"/>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23" name="Row rule"/>
          <p:cNvSpPr/>
          <p:nvPr/>
        </p:nvSpPr>
        <p:spPr>
          <a:xfrm>
            <a:off x="548640" y="2950464"/>
            <a:ext cx="5394960" cy="91"/>
          </a:xfrm>
          <a:prstGeom prst="line">
            <a:avLst/>
          </a:prstGeom>
          <a:noFill/>
          <a:ln w="6350">
            <a:solidFill>
              <a:srgbClr val="DDDFE2"/>
            </a:solidFill>
            <a:prstDash val="solid"/>
          </a:ln>
        </p:spPr>
        <p:txBody>
          <a:bodyPr/>
          <a:lstStyle/>
          <a:p>
            <a:endParaRPr/>
          </a:p>
        </p:txBody>
      </p:sp>
      <p:sp>
        <p:nvSpPr>
          <p:cNvPr id="24" name="Cell"/>
          <p:cNvSpPr txBox="1"/>
          <p:nvPr/>
        </p:nvSpPr>
        <p:spPr>
          <a:xfrm>
            <a:off x="585216" y="2950464"/>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Ilorin South</a:t>
            </a:r>
            <a:endParaRPr lang="en-US" sz="1200" dirty="0"/>
          </a:p>
        </p:txBody>
      </p:sp>
      <p:sp>
        <p:nvSpPr>
          <p:cNvPr id="25" name="Cell"/>
          <p:cNvSpPr txBox="1"/>
          <p:nvPr/>
        </p:nvSpPr>
        <p:spPr>
          <a:xfrm>
            <a:off x="2148840" y="2950464"/>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11</a:t>
            </a:r>
            <a:endParaRPr lang="en-US" sz="1200" dirty="0"/>
          </a:p>
        </p:txBody>
      </p:sp>
      <p:sp>
        <p:nvSpPr>
          <p:cNvPr id="26" name="Cell"/>
          <p:cNvSpPr txBox="1"/>
          <p:nvPr/>
        </p:nvSpPr>
        <p:spPr>
          <a:xfrm>
            <a:off x="2880360" y="2950464"/>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a:t>
            </a:r>
            <a:endParaRPr lang="en-US" sz="1200" dirty="0"/>
          </a:p>
        </p:txBody>
      </p:sp>
      <p:sp>
        <p:nvSpPr>
          <p:cNvPr id="27" name="Cell"/>
          <p:cNvSpPr txBox="1"/>
          <p:nvPr/>
        </p:nvSpPr>
        <p:spPr>
          <a:xfrm>
            <a:off x="4023360" y="2950464"/>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8</a:t>
            </a:r>
            <a:endParaRPr lang="en-US" sz="1200" dirty="0"/>
          </a:p>
        </p:txBody>
      </p:sp>
      <p:sp>
        <p:nvSpPr>
          <p:cNvPr id="28" name="Cell"/>
          <p:cNvSpPr txBox="1"/>
          <p:nvPr/>
        </p:nvSpPr>
        <p:spPr>
          <a:xfrm>
            <a:off x="4983480" y="2950464"/>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29" name="Row rule"/>
          <p:cNvSpPr/>
          <p:nvPr/>
        </p:nvSpPr>
        <p:spPr>
          <a:xfrm>
            <a:off x="548640" y="3334512"/>
            <a:ext cx="5394960" cy="91"/>
          </a:xfrm>
          <a:prstGeom prst="line">
            <a:avLst/>
          </a:prstGeom>
          <a:noFill/>
          <a:ln w="6350">
            <a:solidFill>
              <a:srgbClr val="DDDFE2"/>
            </a:solidFill>
            <a:prstDash val="solid"/>
          </a:ln>
        </p:spPr>
        <p:txBody>
          <a:bodyPr/>
          <a:lstStyle/>
          <a:p>
            <a:endParaRPr/>
          </a:p>
        </p:txBody>
      </p:sp>
      <p:sp>
        <p:nvSpPr>
          <p:cNvPr id="30" name="Cell"/>
          <p:cNvSpPr txBox="1"/>
          <p:nvPr/>
        </p:nvSpPr>
        <p:spPr>
          <a:xfrm>
            <a:off x="585216" y="3334512"/>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Asa</a:t>
            </a:r>
            <a:endParaRPr lang="en-US" sz="1200" dirty="0"/>
          </a:p>
        </p:txBody>
      </p:sp>
      <p:sp>
        <p:nvSpPr>
          <p:cNvPr id="31" name="Cell"/>
          <p:cNvSpPr txBox="1"/>
          <p:nvPr/>
        </p:nvSpPr>
        <p:spPr>
          <a:xfrm>
            <a:off x="2148840" y="3334512"/>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17</a:t>
            </a:r>
            <a:endParaRPr lang="en-US" sz="1200" dirty="0"/>
          </a:p>
        </p:txBody>
      </p:sp>
      <p:sp>
        <p:nvSpPr>
          <p:cNvPr id="32" name="Cell"/>
          <p:cNvSpPr txBox="1"/>
          <p:nvPr/>
        </p:nvSpPr>
        <p:spPr>
          <a:xfrm>
            <a:off x="2880360" y="3334512"/>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11</a:t>
            </a:r>
            <a:endParaRPr lang="en-US" sz="1200" dirty="0"/>
          </a:p>
        </p:txBody>
      </p:sp>
      <p:sp>
        <p:nvSpPr>
          <p:cNvPr id="33" name="Cell"/>
          <p:cNvSpPr txBox="1"/>
          <p:nvPr/>
        </p:nvSpPr>
        <p:spPr>
          <a:xfrm>
            <a:off x="4023360" y="3334512"/>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a:t>
            </a:r>
            <a:endParaRPr lang="en-US" sz="1200" dirty="0"/>
          </a:p>
        </p:txBody>
      </p:sp>
      <p:sp>
        <p:nvSpPr>
          <p:cNvPr id="34" name="Cell"/>
          <p:cNvSpPr txBox="1"/>
          <p:nvPr/>
        </p:nvSpPr>
        <p:spPr>
          <a:xfrm>
            <a:off x="4983480" y="3334512"/>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35" name="Row rule"/>
          <p:cNvSpPr/>
          <p:nvPr/>
        </p:nvSpPr>
        <p:spPr>
          <a:xfrm>
            <a:off x="548640" y="3718560"/>
            <a:ext cx="5394960" cy="91"/>
          </a:xfrm>
          <a:prstGeom prst="line">
            <a:avLst/>
          </a:prstGeom>
          <a:noFill/>
          <a:ln w="6350">
            <a:solidFill>
              <a:srgbClr val="DDDFE2"/>
            </a:solidFill>
            <a:prstDash val="solid"/>
          </a:ln>
        </p:spPr>
        <p:txBody>
          <a:bodyPr/>
          <a:lstStyle/>
          <a:p>
            <a:endParaRPr/>
          </a:p>
        </p:txBody>
      </p:sp>
      <p:sp>
        <p:nvSpPr>
          <p:cNvPr id="36" name="Cell"/>
          <p:cNvSpPr txBox="1"/>
          <p:nvPr/>
        </p:nvSpPr>
        <p:spPr>
          <a:xfrm>
            <a:off x="585216" y="3718560"/>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Offa</a:t>
            </a:r>
            <a:endParaRPr lang="en-US" sz="1200" dirty="0"/>
          </a:p>
        </p:txBody>
      </p:sp>
      <p:sp>
        <p:nvSpPr>
          <p:cNvPr id="37" name="Cell"/>
          <p:cNvSpPr txBox="1"/>
          <p:nvPr/>
        </p:nvSpPr>
        <p:spPr>
          <a:xfrm>
            <a:off x="2148840" y="3718560"/>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12</a:t>
            </a:r>
            <a:endParaRPr lang="en-US" sz="1200" dirty="0"/>
          </a:p>
        </p:txBody>
      </p:sp>
      <p:sp>
        <p:nvSpPr>
          <p:cNvPr id="38" name="Cell"/>
          <p:cNvSpPr txBox="1"/>
          <p:nvPr/>
        </p:nvSpPr>
        <p:spPr>
          <a:xfrm>
            <a:off x="2880360" y="3718560"/>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10</a:t>
            </a:r>
            <a:endParaRPr lang="en-US" sz="1200" dirty="0"/>
          </a:p>
        </p:txBody>
      </p:sp>
      <p:sp>
        <p:nvSpPr>
          <p:cNvPr id="39" name="Cell"/>
          <p:cNvSpPr txBox="1"/>
          <p:nvPr/>
        </p:nvSpPr>
        <p:spPr>
          <a:xfrm>
            <a:off x="4023360" y="3718560"/>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a:t>
            </a:r>
            <a:endParaRPr lang="en-US" sz="1200" dirty="0"/>
          </a:p>
        </p:txBody>
      </p:sp>
      <p:sp>
        <p:nvSpPr>
          <p:cNvPr id="40" name="Cell"/>
          <p:cNvSpPr txBox="1"/>
          <p:nvPr/>
        </p:nvSpPr>
        <p:spPr>
          <a:xfrm>
            <a:off x="4983480" y="3718560"/>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41" name="Row rule"/>
          <p:cNvSpPr/>
          <p:nvPr/>
        </p:nvSpPr>
        <p:spPr>
          <a:xfrm>
            <a:off x="548640" y="4102608"/>
            <a:ext cx="5394960" cy="91"/>
          </a:xfrm>
          <a:prstGeom prst="line">
            <a:avLst/>
          </a:prstGeom>
          <a:noFill/>
          <a:ln w="6350">
            <a:solidFill>
              <a:srgbClr val="DDDFE2"/>
            </a:solidFill>
            <a:prstDash val="solid"/>
          </a:ln>
        </p:spPr>
        <p:txBody>
          <a:bodyPr/>
          <a:lstStyle/>
          <a:p>
            <a:endParaRPr/>
          </a:p>
        </p:txBody>
      </p:sp>
      <p:sp>
        <p:nvSpPr>
          <p:cNvPr id="42" name="Cell"/>
          <p:cNvSpPr txBox="1"/>
          <p:nvPr/>
        </p:nvSpPr>
        <p:spPr>
          <a:xfrm>
            <a:off x="585216" y="4102608"/>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Oyun</a:t>
            </a:r>
            <a:endParaRPr lang="en-US" sz="1200" dirty="0"/>
          </a:p>
        </p:txBody>
      </p:sp>
      <p:sp>
        <p:nvSpPr>
          <p:cNvPr id="43" name="Cell"/>
          <p:cNvSpPr txBox="1"/>
          <p:nvPr/>
        </p:nvSpPr>
        <p:spPr>
          <a:xfrm>
            <a:off x="2148840" y="4102608"/>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11</a:t>
            </a:r>
            <a:endParaRPr lang="en-US" sz="1200" dirty="0"/>
          </a:p>
        </p:txBody>
      </p:sp>
      <p:sp>
        <p:nvSpPr>
          <p:cNvPr id="44" name="Cell"/>
          <p:cNvSpPr txBox="1"/>
          <p:nvPr/>
        </p:nvSpPr>
        <p:spPr>
          <a:xfrm>
            <a:off x="2880360" y="4102608"/>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7</a:t>
            </a:r>
            <a:endParaRPr lang="en-US" sz="1200" dirty="0"/>
          </a:p>
        </p:txBody>
      </p:sp>
      <p:sp>
        <p:nvSpPr>
          <p:cNvPr id="45" name="Cell"/>
          <p:cNvSpPr txBox="1"/>
          <p:nvPr/>
        </p:nvSpPr>
        <p:spPr>
          <a:xfrm>
            <a:off x="4023360" y="4102608"/>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4</a:t>
            </a:r>
            <a:endParaRPr lang="en-US" sz="1200" dirty="0"/>
          </a:p>
        </p:txBody>
      </p:sp>
      <p:sp>
        <p:nvSpPr>
          <p:cNvPr id="46" name="Cell"/>
          <p:cNvSpPr txBox="1"/>
          <p:nvPr/>
        </p:nvSpPr>
        <p:spPr>
          <a:xfrm>
            <a:off x="4983480" y="4102608"/>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47" name="Row rule"/>
          <p:cNvSpPr/>
          <p:nvPr/>
        </p:nvSpPr>
        <p:spPr>
          <a:xfrm>
            <a:off x="548640" y="4486656"/>
            <a:ext cx="5394960" cy="91"/>
          </a:xfrm>
          <a:prstGeom prst="line">
            <a:avLst/>
          </a:prstGeom>
          <a:noFill/>
          <a:ln w="6350">
            <a:solidFill>
              <a:srgbClr val="DDDFE2"/>
            </a:solidFill>
            <a:prstDash val="solid"/>
          </a:ln>
        </p:spPr>
        <p:txBody>
          <a:bodyPr/>
          <a:lstStyle/>
          <a:p>
            <a:endParaRPr/>
          </a:p>
        </p:txBody>
      </p:sp>
      <p:sp>
        <p:nvSpPr>
          <p:cNvPr id="48" name="Cell"/>
          <p:cNvSpPr txBox="1"/>
          <p:nvPr/>
        </p:nvSpPr>
        <p:spPr>
          <a:xfrm>
            <a:off x="585216" y="4486656"/>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Irepodun</a:t>
            </a:r>
            <a:endParaRPr lang="en-US" sz="1200" dirty="0"/>
          </a:p>
        </p:txBody>
      </p:sp>
      <p:sp>
        <p:nvSpPr>
          <p:cNvPr id="49" name="Cell"/>
          <p:cNvSpPr txBox="1"/>
          <p:nvPr/>
        </p:nvSpPr>
        <p:spPr>
          <a:xfrm>
            <a:off x="2148840" y="4486656"/>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11</a:t>
            </a:r>
            <a:endParaRPr lang="en-US" sz="1200" dirty="0"/>
          </a:p>
        </p:txBody>
      </p:sp>
      <p:sp>
        <p:nvSpPr>
          <p:cNvPr id="50" name="Cell"/>
          <p:cNvSpPr txBox="1"/>
          <p:nvPr/>
        </p:nvSpPr>
        <p:spPr>
          <a:xfrm>
            <a:off x="2880360" y="4486656"/>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5</a:t>
            </a:r>
            <a:endParaRPr lang="en-US" sz="1200" dirty="0"/>
          </a:p>
        </p:txBody>
      </p:sp>
      <p:sp>
        <p:nvSpPr>
          <p:cNvPr id="51" name="Cell"/>
          <p:cNvSpPr txBox="1"/>
          <p:nvPr/>
        </p:nvSpPr>
        <p:spPr>
          <a:xfrm>
            <a:off x="4023360" y="4486656"/>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a:t>
            </a:r>
            <a:endParaRPr lang="en-US" sz="1200" dirty="0"/>
          </a:p>
        </p:txBody>
      </p:sp>
      <p:sp>
        <p:nvSpPr>
          <p:cNvPr id="52" name="Cell"/>
          <p:cNvSpPr txBox="1"/>
          <p:nvPr/>
        </p:nvSpPr>
        <p:spPr>
          <a:xfrm>
            <a:off x="4983480" y="4486656"/>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53" name="Row rule"/>
          <p:cNvSpPr/>
          <p:nvPr/>
        </p:nvSpPr>
        <p:spPr>
          <a:xfrm>
            <a:off x="548640" y="4870704"/>
            <a:ext cx="5394960" cy="91"/>
          </a:xfrm>
          <a:prstGeom prst="line">
            <a:avLst/>
          </a:prstGeom>
          <a:noFill/>
          <a:ln w="6350">
            <a:solidFill>
              <a:srgbClr val="DDDFE2"/>
            </a:solidFill>
            <a:prstDash val="solid"/>
          </a:ln>
        </p:spPr>
        <p:txBody>
          <a:bodyPr/>
          <a:lstStyle/>
          <a:p>
            <a:endParaRPr/>
          </a:p>
        </p:txBody>
      </p:sp>
      <p:sp>
        <p:nvSpPr>
          <p:cNvPr id="54" name="Cell"/>
          <p:cNvSpPr txBox="1"/>
          <p:nvPr/>
        </p:nvSpPr>
        <p:spPr>
          <a:xfrm>
            <a:off x="585216" y="4870704"/>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Ifelodun</a:t>
            </a:r>
            <a:endParaRPr lang="en-US" sz="1200" dirty="0"/>
          </a:p>
        </p:txBody>
      </p:sp>
      <p:sp>
        <p:nvSpPr>
          <p:cNvPr id="55" name="Cell"/>
          <p:cNvSpPr txBox="1"/>
          <p:nvPr/>
        </p:nvSpPr>
        <p:spPr>
          <a:xfrm>
            <a:off x="2148840" y="4870704"/>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18</a:t>
            </a:r>
            <a:endParaRPr lang="en-US" sz="1200" dirty="0"/>
          </a:p>
        </p:txBody>
      </p:sp>
      <p:sp>
        <p:nvSpPr>
          <p:cNvPr id="56" name="Cell"/>
          <p:cNvSpPr txBox="1"/>
          <p:nvPr/>
        </p:nvSpPr>
        <p:spPr>
          <a:xfrm>
            <a:off x="2880360" y="4870704"/>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12</a:t>
            </a:r>
            <a:endParaRPr lang="en-US" sz="1200" dirty="0"/>
          </a:p>
        </p:txBody>
      </p:sp>
      <p:sp>
        <p:nvSpPr>
          <p:cNvPr id="57" name="Cell"/>
          <p:cNvSpPr txBox="1"/>
          <p:nvPr/>
        </p:nvSpPr>
        <p:spPr>
          <a:xfrm>
            <a:off x="4023360" y="4870704"/>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a:t>
            </a:r>
            <a:endParaRPr lang="en-US" sz="1200" dirty="0"/>
          </a:p>
        </p:txBody>
      </p:sp>
      <p:sp>
        <p:nvSpPr>
          <p:cNvPr id="58" name="Cell"/>
          <p:cNvSpPr txBox="1"/>
          <p:nvPr/>
        </p:nvSpPr>
        <p:spPr>
          <a:xfrm>
            <a:off x="4983480" y="4870704"/>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59" name="Row rule"/>
          <p:cNvSpPr/>
          <p:nvPr/>
        </p:nvSpPr>
        <p:spPr>
          <a:xfrm>
            <a:off x="548640" y="5254752"/>
            <a:ext cx="5394960" cy="91"/>
          </a:xfrm>
          <a:prstGeom prst="line">
            <a:avLst/>
          </a:prstGeom>
          <a:noFill/>
          <a:ln w="6350">
            <a:solidFill>
              <a:srgbClr val="DDDFE2"/>
            </a:solidFill>
            <a:prstDash val="solid"/>
          </a:ln>
        </p:spPr>
        <p:txBody>
          <a:bodyPr/>
          <a:lstStyle/>
          <a:p>
            <a:endParaRPr/>
          </a:p>
        </p:txBody>
      </p:sp>
      <p:sp>
        <p:nvSpPr>
          <p:cNvPr id="60" name="Table header"/>
          <p:cNvSpPr txBox="1"/>
          <p:nvPr/>
        </p:nvSpPr>
        <p:spPr>
          <a:xfrm>
            <a:off x="6355080" y="1688592"/>
            <a:ext cx="1527048" cy="43891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Local government</a:t>
            </a:r>
            <a:endParaRPr lang="en-US" sz="1200" dirty="0"/>
          </a:p>
        </p:txBody>
      </p:sp>
      <p:sp>
        <p:nvSpPr>
          <p:cNvPr id="61" name="Table header"/>
          <p:cNvSpPr txBox="1"/>
          <p:nvPr/>
        </p:nvSpPr>
        <p:spPr>
          <a:xfrm>
            <a:off x="7955280" y="1688592"/>
            <a:ext cx="7315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Wards</a:t>
            </a:r>
            <a:endParaRPr lang="en-US" sz="1200" dirty="0"/>
          </a:p>
        </p:txBody>
      </p:sp>
      <p:sp>
        <p:nvSpPr>
          <p:cNvPr id="62" name="Table header"/>
          <p:cNvSpPr txBox="1"/>
          <p:nvPr/>
        </p:nvSpPr>
        <p:spPr>
          <a:xfrm>
            <a:off x="8686800" y="1688592"/>
            <a:ext cx="114300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Danladi clearly ahead</a:t>
            </a:r>
            <a:endParaRPr lang="en-US" sz="1200" dirty="0"/>
          </a:p>
        </p:txBody>
      </p:sp>
      <p:sp>
        <p:nvSpPr>
          <p:cNvPr id="63" name="Table header"/>
          <p:cNvSpPr txBox="1"/>
          <p:nvPr/>
        </p:nvSpPr>
        <p:spPr>
          <a:xfrm>
            <a:off x="9829800" y="1688592"/>
            <a:ext cx="9601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Too close</a:t>
            </a:r>
            <a:endParaRPr lang="en-US" sz="1200" dirty="0"/>
          </a:p>
        </p:txBody>
      </p:sp>
      <p:sp>
        <p:nvSpPr>
          <p:cNvPr id="64" name="Table header"/>
          <p:cNvSpPr txBox="1"/>
          <p:nvPr/>
        </p:nvSpPr>
        <p:spPr>
          <a:xfrm>
            <a:off x="10789920" y="1688592"/>
            <a:ext cx="9601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Kawu clearly ahead</a:t>
            </a:r>
            <a:endParaRPr lang="en-US" sz="1200" dirty="0"/>
          </a:p>
        </p:txBody>
      </p:sp>
      <p:sp>
        <p:nvSpPr>
          <p:cNvPr id="65" name="Header rule"/>
          <p:cNvSpPr/>
          <p:nvPr/>
        </p:nvSpPr>
        <p:spPr>
          <a:xfrm>
            <a:off x="6355080" y="2164080"/>
            <a:ext cx="5394960" cy="91"/>
          </a:xfrm>
          <a:prstGeom prst="line">
            <a:avLst/>
          </a:prstGeom>
          <a:noFill/>
          <a:ln w="12700">
            <a:solidFill>
              <a:srgbClr val="145C5A"/>
            </a:solidFill>
            <a:prstDash val="solid"/>
          </a:ln>
        </p:spPr>
        <p:txBody>
          <a:bodyPr/>
          <a:lstStyle/>
          <a:p>
            <a:endParaRPr/>
          </a:p>
        </p:txBody>
      </p:sp>
      <p:sp>
        <p:nvSpPr>
          <p:cNvPr id="66" name="Cell"/>
          <p:cNvSpPr txBox="1"/>
          <p:nvPr/>
        </p:nvSpPr>
        <p:spPr>
          <a:xfrm>
            <a:off x="6391656" y="2182368"/>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Isin</a:t>
            </a:r>
            <a:endParaRPr lang="en-US" sz="1200" dirty="0"/>
          </a:p>
        </p:txBody>
      </p:sp>
      <p:sp>
        <p:nvSpPr>
          <p:cNvPr id="67" name="Cell"/>
          <p:cNvSpPr txBox="1"/>
          <p:nvPr/>
        </p:nvSpPr>
        <p:spPr>
          <a:xfrm>
            <a:off x="7955280" y="2182368"/>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11</a:t>
            </a:r>
            <a:endParaRPr lang="en-US" sz="1200" dirty="0"/>
          </a:p>
        </p:txBody>
      </p:sp>
      <p:sp>
        <p:nvSpPr>
          <p:cNvPr id="68" name="Cell"/>
          <p:cNvSpPr txBox="1"/>
          <p:nvPr/>
        </p:nvSpPr>
        <p:spPr>
          <a:xfrm>
            <a:off x="8686800" y="2182368"/>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9</a:t>
            </a:r>
            <a:endParaRPr lang="en-US" sz="1200" dirty="0"/>
          </a:p>
        </p:txBody>
      </p:sp>
      <p:sp>
        <p:nvSpPr>
          <p:cNvPr id="69" name="Cell"/>
          <p:cNvSpPr txBox="1"/>
          <p:nvPr/>
        </p:nvSpPr>
        <p:spPr>
          <a:xfrm>
            <a:off x="9829800" y="2182368"/>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a:t>
            </a:r>
            <a:endParaRPr lang="en-US" sz="1200" dirty="0"/>
          </a:p>
        </p:txBody>
      </p:sp>
      <p:sp>
        <p:nvSpPr>
          <p:cNvPr id="70" name="Cell"/>
          <p:cNvSpPr txBox="1"/>
          <p:nvPr/>
        </p:nvSpPr>
        <p:spPr>
          <a:xfrm>
            <a:off x="10789920" y="2182368"/>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71" name="Row rule"/>
          <p:cNvSpPr/>
          <p:nvPr/>
        </p:nvSpPr>
        <p:spPr>
          <a:xfrm>
            <a:off x="6355080" y="2566416"/>
            <a:ext cx="5394960" cy="91"/>
          </a:xfrm>
          <a:prstGeom prst="line">
            <a:avLst/>
          </a:prstGeom>
          <a:noFill/>
          <a:ln w="6350">
            <a:solidFill>
              <a:srgbClr val="DDDFE2"/>
            </a:solidFill>
            <a:prstDash val="solid"/>
          </a:ln>
        </p:spPr>
        <p:txBody>
          <a:bodyPr/>
          <a:lstStyle/>
          <a:p>
            <a:endParaRPr/>
          </a:p>
        </p:txBody>
      </p:sp>
      <p:sp>
        <p:nvSpPr>
          <p:cNvPr id="72" name="Cell"/>
          <p:cNvSpPr txBox="1"/>
          <p:nvPr/>
        </p:nvSpPr>
        <p:spPr>
          <a:xfrm>
            <a:off x="6391656" y="2566416"/>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Ekiti</a:t>
            </a:r>
            <a:endParaRPr lang="en-US" sz="1200" dirty="0"/>
          </a:p>
        </p:txBody>
      </p:sp>
      <p:sp>
        <p:nvSpPr>
          <p:cNvPr id="73" name="Cell"/>
          <p:cNvSpPr txBox="1"/>
          <p:nvPr/>
        </p:nvSpPr>
        <p:spPr>
          <a:xfrm>
            <a:off x="7955280" y="2566416"/>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10</a:t>
            </a:r>
            <a:endParaRPr lang="en-US" sz="1200" dirty="0"/>
          </a:p>
        </p:txBody>
      </p:sp>
      <p:sp>
        <p:nvSpPr>
          <p:cNvPr id="74" name="Cell"/>
          <p:cNvSpPr txBox="1"/>
          <p:nvPr/>
        </p:nvSpPr>
        <p:spPr>
          <a:xfrm>
            <a:off x="8686800" y="2566416"/>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5</a:t>
            </a:r>
            <a:endParaRPr lang="en-US" sz="1200" dirty="0"/>
          </a:p>
        </p:txBody>
      </p:sp>
      <p:sp>
        <p:nvSpPr>
          <p:cNvPr id="75" name="Cell"/>
          <p:cNvSpPr txBox="1"/>
          <p:nvPr/>
        </p:nvSpPr>
        <p:spPr>
          <a:xfrm>
            <a:off x="9829800" y="2566416"/>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5</a:t>
            </a:r>
            <a:endParaRPr lang="en-US" sz="1200" dirty="0"/>
          </a:p>
        </p:txBody>
      </p:sp>
      <p:sp>
        <p:nvSpPr>
          <p:cNvPr id="76" name="Cell"/>
          <p:cNvSpPr txBox="1"/>
          <p:nvPr/>
        </p:nvSpPr>
        <p:spPr>
          <a:xfrm>
            <a:off x="10789920" y="2566416"/>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77" name="Row rule"/>
          <p:cNvSpPr/>
          <p:nvPr/>
        </p:nvSpPr>
        <p:spPr>
          <a:xfrm>
            <a:off x="6355080" y="2950464"/>
            <a:ext cx="5394960" cy="91"/>
          </a:xfrm>
          <a:prstGeom prst="line">
            <a:avLst/>
          </a:prstGeom>
          <a:noFill/>
          <a:ln w="6350">
            <a:solidFill>
              <a:srgbClr val="DDDFE2"/>
            </a:solidFill>
            <a:prstDash val="solid"/>
          </a:ln>
        </p:spPr>
        <p:txBody>
          <a:bodyPr/>
          <a:lstStyle/>
          <a:p>
            <a:endParaRPr/>
          </a:p>
        </p:txBody>
      </p:sp>
      <p:sp>
        <p:nvSpPr>
          <p:cNvPr id="78" name="Cell"/>
          <p:cNvSpPr txBox="1"/>
          <p:nvPr/>
        </p:nvSpPr>
        <p:spPr>
          <a:xfrm>
            <a:off x="6391656" y="2950464"/>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Oke-Ero</a:t>
            </a:r>
            <a:endParaRPr lang="en-US" sz="1200" dirty="0"/>
          </a:p>
        </p:txBody>
      </p:sp>
      <p:sp>
        <p:nvSpPr>
          <p:cNvPr id="79" name="Cell"/>
          <p:cNvSpPr txBox="1"/>
          <p:nvPr/>
        </p:nvSpPr>
        <p:spPr>
          <a:xfrm>
            <a:off x="7955280" y="2950464"/>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10</a:t>
            </a:r>
            <a:endParaRPr lang="en-US" sz="1200" dirty="0"/>
          </a:p>
        </p:txBody>
      </p:sp>
      <p:sp>
        <p:nvSpPr>
          <p:cNvPr id="80" name="Cell"/>
          <p:cNvSpPr txBox="1"/>
          <p:nvPr/>
        </p:nvSpPr>
        <p:spPr>
          <a:xfrm>
            <a:off x="8686800" y="2950464"/>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8</a:t>
            </a:r>
            <a:endParaRPr lang="en-US" sz="1200" dirty="0"/>
          </a:p>
        </p:txBody>
      </p:sp>
      <p:sp>
        <p:nvSpPr>
          <p:cNvPr id="81" name="Cell"/>
          <p:cNvSpPr txBox="1"/>
          <p:nvPr/>
        </p:nvSpPr>
        <p:spPr>
          <a:xfrm>
            <a:off x="9829800" y="2950464"/>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a:t>
            </a:r>
            <a:endParaRPr lang="en-US" sz="1200" dirty="0"/>
          </a:p>
        </p:txBody>
      </p:sp>
      <p:sp>
        <p:nvSpPr>
          <p:cNvPr id="82" name="Cell"/>
          <p:cNvSpPr txBox="1"/>
          <p:nvPr/>
        </p:nvSpPr>
        <p:spPr>
          <a:xfrm>
            <a:off x="10789920" y="2950464"/>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83" name="Row rule"/>
          <p:cNvSpPr/>
          <p:nvPr/>
        </p:nvSpPr>
        <p:spPr>
          <a:xfrm>
            <a:off x="6355080" y="3334512"/>
            <a:ext cx="5394960" cy="91"/>
          </a:xfrm>
          <a:prstGeom prst="line">
            <a:avLst/>
          </a:prstGeom>
          <a:noFill/>
          <a:ln w="6350">
            <a:solidFill>
              <a:srgbClr val="DDDFE2"/>
            </a:solidFill>
            <a:prstDash val="solid"/>
          </a:ln>
        </p:spPr>
        <p:txBody>
          <a:bodyPr/>
          <a:lstStyle/>
          <a:p>
            <a:endParaRPr/>
          </a:p>
        </p:txBody>
      </p:sp>
      <p:sp>
        <p:nvSpPr>
          <p:cNvPr id="84" name="Cell"/>
          <p:cNvSpPr txBox="1"/>
          <p:nvPr/>
        </p:nvSpPr>
        <p:spPr>
          <a:xfrm>
            <a:off x="6391656" y="3334512"/>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Moro</a:t>
            </a:r>
            <a:endParaRPr lang="en-US" sz="1200" dirty="0"/>
          </a:p>
        </p:txBody>
      </p:sp>
      <p:sp>
        <p:nvSpPr>
          <p:cNvPr id="85" name="Cell"/>
          <p:cNvSpPr txBox="1"/>
          <p:nvPr/>
        </p:nvSpPr>
        <p:spPr>
          <a:xfrm>
            <a:off x="7955280" y="3334512"/>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17</a:t>
            </a:r>
            <a:endParaRPr lang="en-US" sz="1200" dirty="0"/>
          </a:p>
        </p:txBody>
      </p:sp>
      <p:sp>
        <p:nvSpPr>
          <p:cNvPr id="86" name="Cell"/>
          <p:cNvSpPr txBox="1"/>
          <p:nvPr/>
        </p:nvSpPr>
        <p:spPr>
          <a:xfrm>
            <a:off x="8686800" y="3334512"/>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16</a:t>
            </a:r>
            <a:endParaRPr lang="en-US" sz="1200" dirty="0"/>
          </a:p>
        </p:txBody>
      </p:sp>
      <p:sp>
        <p:nvSpPr>
          <p:cNvPr id="87" name="Cell"/>
          <p:cNvSpPr txBox="1"/>
          <p:nvPr/>
        </p:nvSpPr>
        <p:spPr>
          <a:xfrm>
            <a:off x="9829800" y="3334512"/>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a:t>
            </a:r>
            <a:endParaRPr lang="en-US" sz="1200" dirty="0"/>
          </a:p>
        </p:txBody>
      </p:sp>
      <p:sp>
        <p:nvSpPr>
          <p:cNvPr id="88" name="Cell"/>
          <p:cNvSpPr txBox="1"/>
          <p:nvPr/>
        </p:nvSpPr>
        <p:spPr>
          <a:xfrm>
            <a:off x="10789920" y="3334512"/>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89" name="Row rule"/>
          <p:cNvSpPr/>
          <p:nvPr/>
        </p:nvSpPr>
        <p:spPr>
          <a:xfrm>
            <a:off x="6355080" y="3718560"/>
            <a:ext cx="5394960" cy="91"/>
          </a:xfrm>
          <a:prstGeom prst="line">
            <a:avLst/>
          </a:prstGeom>
          <a:noFill/>
          <a:ln w="6350">
            <a:solidFill>
              <a:srgbClr val="DDDFE2"/>
            </a:solidFill>
            <a:prstDash val="solid"/>
          </a:ln>
        </p:spPr>
        <p:txBody>
          <a:bodyPr/>
          <a:lstStyle/>
          <a:p>
            <a:endParaRPr/>
          </a:p>
        </p:txBody>
      </p:sp>
      <p:sp>
        <p:nvSpPr>
          <p:cNvPr id="90" name="Cell"/>
          <p:cNvSpPr txBox="1"/>
          <p:nvPr/>
        </p:nvSpPr>
        <p:spPr>
          <a:xfrm>
            <a:off x="6391656" y="3718560"/>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Patigi</a:t>
            </a:r>
            <a:endParaRPr lang="en-US" sz="1200" dirty="0"/>
          </a:p>
        </p:txBody>
      </p:sp>
      <p:sp>
        <p:nvSpPr>
          <p:cNvPr id="91" name="Cell"/>
          <p:cNvSpPr txBox="1"/>
          <p:nvPr/>
        </p:nvSpPr>
        <p:spPr>
          <a:xfrm>
            <a:off x="7955280" y="3718560"/>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10</a:t>
            </a:r>
            <a:endParaRPr lang="en-US" sz="1200" dirty="0"/>
          </a:p>
        </p:txBody>
      </p:sp>
      <p:sp>
        <p:nvSpPr>
          <p:cNvPr id="92" name="Cell"/>
          <p:cNvSpPr txBox="1"/>
          <p:nvPr/>
        </p:nvSpPr>
        <p:spPr>
          <a:xfrm>
            <a:off x="8686800" y="3718560"/>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10</a:t>
            </a:r>
            <a:endParaRPr lang="en-US" sz="1200" dirty="0"/>
          </a:p>
        </p:txBody>
      </p:sp>
      <p:sp>
        <p:nvSpPr>
          <p:cNvPr id="93" name="Cell"/>
          <p:cNvSpPr txBox="1"/>
          <p:nvPr/>
        </p:nvSpPr>
        <p:spPr>
          <a:xfrm>
            <a:off x="9829800" y="3718560"/>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94" name="Cell"/>
          <p:cNvSpPr txBox="1"/>
          <p:nvPr/>
        </p:nvSpPr>
        <p:spPr>
          <a:xfrm>
            <a:off x="10789920" y="3718560"/>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95" name="Row rule"/>
          <p:cNvSpPr/>
          <p:nvPr/>
        </p:nvSpPr>
        <p:spPr>
          <a:xfrm>
            <a:off x="6355080" y="4102608"/>
            <a:ext cx="5394960" cy="91"/>
          </a:xfrm>
          <a:prstGeom prst="line">
            <a:avLst/>
          </a:prstGeom>
          <a:noFill/>
          <a:ln w="6350">
            <a:solidFill>
              <a:srgbClr val="DDDFE2"/>
            </a:solidFill>
            <a:prstDash val="solid"/>
          </a:ln>
        </p:spPr>
        <p:txBody>
          <a:bodyPr/>
          <a:lstStyle/>
          <a:p>
            <a:endParaRPr/>
          </a:p>
        </p:txBody>
      </p:sp>
      <p:sp>
        <p:nvSpPr>
          <p:cNvPr id="96" name="Cell"/>
          <p:cNvSpPr txBox="1"/>
          <p:nvPr/>
        </p:nvSpPr>
        <p:spPr>
          <a:xfrm>
            <a:off x="6391656" y="4102608"/>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Edu</a:t>
            </a:r>
            <a:endParaRPr lang="en-US" sz="1200" dirty="0"/>
          </a:p>
        </p:txBody>
      </p:sp>
      <p:sp>
        <p:nvSpPr>
          <p:cNvPr id="97" name="Cell"/>
          <p:cNvSpPr txBox="1"/>
          <p:nvPr/>
        </p:nvSpPr>
        <p:spPr>
          <a:xfrm>
            <a:off x="7955280" y="4102608"/>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10</a:t>
            </a:r>
            <a:endParaRPr lang="en-US" sz="1200" dirty="0"/>
          </a:p>
        </p:txBody>
      </p:sp>
      <p:sp>
        <p:nvSpPr>
          <p:cNvPr id="98" name="Cell"/>
          <p:cNvSpPr txBox="1"/>
          <p:nvPr/>
        </p:nvSpPr>
        <p:spPr>
          <a:xfrm>
            <a:off x="8686800" y="4102608"/>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7</a:t>
            </a:r>
            <a:endParaRPr lang="en-US" sz="1200" dirty="0"/>
          </a:p>
        </p:txBody>
      </p:sp>
      <p:sp>
        <p:nvSpPr>
          <p:cNvPr id="99" name="Cell"/>
          <p:cNvSpPr txBox="1"/>
          <p:nvPr/>
        </p:nvSpPr>
        <p:spPr>
          <a:xfrm>
            <a:off x="9829800" y="4102608"/>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a:t>
            </a:r>
            <a:endParaRPr lang="en-US" sz="1200" dirty="0"/>
          </a:p>
        </p:txBody>
      </p:sp>
      <p:sp>
        <p:nvSpPr>
          <p:cNvPr id="100" name="Cell"/>
          <p:cNvSpPr txBox="1"/>
          <p:nvPr/>
        </p:nvSpPr>
        <p:spPr>
          <a:xfrm>
            <a:off x="10789920" y="4102608"/>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101" name="Row rule"/>
          <p:cNvSpPr/>
          <p:nvPr/>
        </p:nvSpPr>
        <p:spPr>
          <a:xfrm>
            <a:off x="6355080" y="4486656"/>
            <a:ext cx="5394960" cy="91"/>
          </a:xfrm>
          <a:prstGeom prst="line">
            <a:avLst/>
          </a:prstGeom>
          <a:noFill/>
          <a:ln w="6350">
            <a:solidFill>
              <a:srgbClr val="DDDFE2"/>
            </a:solidFill>
            <a:prstDash val="solid"/>
          </a:ln>
        </p:spPr>
        <p:txBody>
          <a:bodyPr/>
          <a:lstStyle/>
          <a:p>
            <a:endParaRPr/>
          </a:p>
        </p:txBody>
      </p:sp>
      <p:sp>
        <p:nvSpPr>
          <p:cNvPr id="102" name="Cell"/>
          <p:cNvSpPr txBox="1"/>
          <p:nvPr/>
        </p:nvSpPr>
        <p:spPr>
          <a:xfrm>
            <a:off x="6391656" y="4486656"/>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Baruten</a:t>
            </a:r>
            <a:endParaRPr lang="en-US" sz="1200" dirty="0"/>
          </a:p>
        </p:txBody>
      </p:sp>
      <p:sp>
        <p:nvSpPr>
          <p:cNvPr id="103" name="Cell"/>
          <p:cNvSpPr txBox="1"/>
          <p:nvPr/>
        </p:nvSpPr>
        <p:spPr>
          <a:xfrm>
            <a:off x="7955280" y="4486656"/>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11</a:t>
            </a:r>
            <a:endParaRPr lang="en-US" sz="1200" dirty="0"/>
          </a:p>
        </p:txBody>
      </p:sp>
      <p:sp>
        <p:nvSpPr>
          <p:cNvPr id="104" name="Cell"/>
          <p:cNvSpPr txBox="1"/>
          <p:nvPr/>
        </p:nvSpPr>
        <p:spPr>
          <a:xfrm>
            <a:off x="8686800" y="4486656"/>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11</a:t>
            </a:r>
            <a:endParaRPr lang="en-US" sz="1200" dirty="0"/>
          </a:p>
        </p:txBody>
      </p:sp>
      <p:sp>
        <p:nvSpPr>
          <p:cNvPr id="105" name="Cell"/>
          <p:cNvSpPr txBox="1"/>
          <p:nvPr/>
        </p:nvSpPr>
        <p:spPr>
          <a:xfrm>
            <a:off x="9829800" y="4486656"/>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106" name="Cell"/>
          <p:cNvSpPr txBox="1"/>
          <p:nvPr/>
        </p:nvSpPr>
        <p:spPr>
          <a:xfrm>
            <a:off x="10789920" y="4486656"/>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107" name="Row rule"/>
          <p:cNvSpPr/>
          <p:nvPr/>
        </p:nvSpPr>
        <p:spPr>
          <a:xfrm>
            <a:off x="6355080" y="4870704"/>
            <a:ext cx="5394960" cy="91"/>
          </a:xfrm>
          <a:prstGeom prst="line">
            <a:avLst/>
          </a:prstGeom>
          <a:noFill/>
          <a:ln w="6350">
            <a:solidFill>
              <a:srgbClr val="DDDFE2"/>
            </a:solidFill>
            <a:prstDash val="solid"/>
          </a:ln>
        </p:spPr>
        <p:txBody>
          <a:bodyPr/>
          <a:lstStyle/>
          <a:p>
            <a:endParaRPr/>
          </a:p>
        </p:txBody>
      </p:sp>
      <p:sp>
        <p:nvSpPr>
          <p:cNvPr id="108" name="Cell"/>
          <p:cNvSpPr txBox="1"/>
          <p:nvPr/>
        </p:nvSpPr>
        <p:spPr>
          <a:xfrm>
            <a:off x="6391656" y="4870704"/>
            <a:ext cx="1508760" cy="38404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Kaiama</a:t>
            </a:r>
            <a:endParaRPr lang="en-US" sz="1200" dirty="0"/>
          </a:p>
        </p:txBody>
      </p:sp>
      <p:sp>
        <p:nvSpPr>
          <p:cNvPr id="109" name="Cell"/>
          <p:cNvSpPr txBox="1"/>
          <p:nvPr/>
        </p:nvSpPr>
        <p:spPr>
          <a:xfrm>
            <a:off x="7955280" y="4870704"/>
            <a:ext cx="6949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10</a:t>
            </a:r>
            <a:endParaRPr lang="en-US" sz="1200" dirty="0"/>
          </a:p>
        </p:txBody>
      </p:sp>
      <p:sp>
        <p:nvSpPr>
          <p:cNvPr id="110" name="Cell"/>
          <p:cNvSpPr txBox="1"/>
          <p:nvPr/>
        </p:nvSpPr>
        <p:spPr>
          <a:xfrm>
            <a:off x="8686800" y="4870704"/>
            <a:ext cx="110642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10</a:t>
            </a:r>
            <a:endParaRPr lang="en-US" sz="1200" dirty="0"/>
          </a:p>
        </p:txBody>
      </p:sp>
      <p:sp>
        <p:nvSpPr>
          <p:cNvPr id="111" name="Cell"/>
          <p:cNvSpPr txBox="1"/>
          <p:nvPr/>
        </p:nvSpPr>
        <p:spPr>
          <a:xfrm>
            <a:off x="9829800" y="4870704"/>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112" name="Cell"/>
          <p:cNvSpPr txBox="1"/>
          <p:nvPr/>
        </p:nvSpPr>
        <p:spPr>
          <a:xfrm>
            <a:off x="10789920" y="4870704"/>
            <a:ext cx="923544" cy="384048"/>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0</a:t>
            </a:r>
            <a:endParaRPr lang="en-US" sz="1200" dirty="0"/>
          </a:p>
        </p:txBody>
      </p:sp>
      <p:sp>
        <p:nvSpPr>
          <p:cNvPr id="113" name="Row rule"/>
          <p:cNvSpPr/>
          <p:nvPr/>
        </p:nvSpPr>
        <p:spPr>
          <a:xfrm>
            <a:off x="6355080" y="5254752"/>
            <a:ext cx="5394960" cy="91"/>
          </a:xfrm>
          <a:prstGeom prst="line">
            <a:avLst/>
          </a:prstGeom>
          <a:noFill/>
          <a:ln w="6350">
            <a:solidFill>
              <a:srgbClr val="DDDFE2"/>
            </a:solidFill>
            <a:prstDash val="solid"/>
          </a:ln>
        </p:spPr>
        <p:txBody>
          <a:bodyPr/>
          <a:lstStyle/>
          <a:p>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The closest wards in the state</a:t>
            </a:r>
            <a:endParaRPr lang="en-US" sz="2600" dirty="0"/>
          </a:p>
        </p:txBody>
      </p:sp>
      <p:sp>
        <p:nvSpPr>
          <p:cNvPr id="3" name="Takeaway"/>
          <p:cNvSpPr txBox="1"/>
          <p:nvPr/>
        </p:nvSpPr>
        <p:spPr>
          <a:xfrm>
            <a:off x="548640" y="987552"/>
            <a:ext cx="11094415" cy="25908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These 18 wards have the smallest gap between Danladi and Kawu among decided voters. 9 of them are in Kwara Central.</a:t>
            </a:r>
            <a:endParaRPr lang="en-US" sz="1400" dirty="0"/>
          </a:p>
        </p:txBody>
      </p:sp>
      <p:sp>
        <p:nvSpPr>
          <p:cNvPr id="6" name="Table header"/>
          <p:cNvSpPr txBox="1"/>
          <p:nvPr/>
        </p:nvSpPr>
        <p:spPr>
          <a:xfrm>
            <a:off x="548640" y="1475232"/>
            <a:ext cx="202996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Ward</a:t>
            </a:r>
            <a:endParaRPr lang="en-US" sz="1100" dirty="0"/>
          </a:p>
        </p:txBody>
      </p:sp>
      <p:sp>
        <p:nvSpPr>
          <p:cNvPr id="7" name="Table header"/>
          <p:cNvSpPr txBox="1"/>
          <p:nvPr/>
        </p:nvSpPr>
        <p:spPr>
          <a:xfrm>
            <a:off x="2651760" y="1475232"/>
            <a:ext cx="116128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Local government</a:t>
            </a:r>
            <a:endParaRPr lang="en-US" sz="1100" dirty="0"/>
          </a:p>
        </p:txBody>
      </p:sp>
      <p:sp>
        <p:nvSpPr>
          <p:cNvPr id="8" name="Table header"/>
          <p:cNvSpPr txBox="1"/>
          <p:nvPr/>
        </p:nvSpPr>
        <p:spPr>
          <a:xfrm>
            <a:off x="3886200" y="1475232"/>
            <a:ext cx="68580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Danladi</a:t>
            </a:r>
            <a:endParaRPr lang="en-US" sz="1100" dirty="0"/>
          </a:p>
        </p:txBody>
      </p:sp>
      <p:sp>
        <p:nvSpPr>
          <p:cNvPr id="9" name="Table header"/>
          <p:cNvSpPr txBox="1"/>
          <p:nvPr/>
        </p:nvSpPr>
        <p:spPr>
          <a:xfrm>
            <a:off x="4572000" y="1475232"/>
            <a:ext cx="59436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Kawu</a:t>
            </a:r>
            <a:endParaRPr lang="en-US" sz="1100" dirty="0"/>
          </a:p>
        </p:txBody>
      </p:sp>
      <p:sp>
        <p:nvSpPr>
          <p:cNvPr id="10" name="Table header"/>
          <p:cNvSpPr txBox="1"/>
          <p:nvPr/>
        </p:nvSpPr>
        <p:spPr>
          <a:xfrm>
            <a:off x="5166360" y="1475232"/>
            <a:ext cx="77724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Not decided</a:t>
            </a:r>
            <a:endParaRPr lang="en-US" sz="1100" dirty="0"/>
          </a:p>
        </p:txBody>
      </p:sp>
      <p:sp>
        <p:nvSpPr>
          <p:cNvPr id="11" name="Header rule"/>
          <p:cNvSpPr/>
          <p:nvPr/>
        </p:nvSpPr>
        <p:spPr>
          <a:xfrm>
            <a:off x="548640" y="1920240"/>
            <a:ext cx="5394960" cy="91"/>
          </a:xfrm>
          <a:prstGeom prst="line">
            <a:avLst/>
          </a:prstGeom>
          <a:noFill/>
          <a:ln w="12700">
            <a:solidFill>
              <a:srgbClr val="145C5A"/>
            </a:solidFill>
            <a:prstDash val="solid"/>
          </a:ln>
        </p:spPr>
        <p:txBody>
          <a:bodyPr/>
          <a:lstStyle/>
          <a:p>
            <a:endParaRPr/>
          </a:p>
        </p:txBody>
      </p:sp>
      <p:sp>
        <p:nvSpPr>
          <p:cNvPr id="12" name="Cell"/>
          <p:cNvSpPr txBox="1"/>
          <p:nvPr/>
        </p:nvSpPr>
        <p:spPr>
          <a:xfrm>
            <a:off x="585216" y="1938528"/>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Osi II</a:t>
            </a:r>
            <a:endParaRPr lang="en-US" sz="1100" dirty="0"/>
          </a:p>
        </p:txBody>
      </p:sp>
      <p:sp>
        <p:nvSpPr>
          <p:cNvPr id="13" name="Cell"/>
          <p:cNvSpPr txBox="1"/>
          <p:nvPr/>
        </p:nvSpPr>
        <p:spPr>
          <a:xfrm>
            <a:off x="2688336" y="1938528"/>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Ekiti</a:t>
            </a:r>
            <a:endParaRPr lang="en-US" sz="1100" dirty="0"/>
          </a:p>
        </p:txBody>
      </p:sp>
      <p:sp>
        <p:nvSpPr>
          <p:cNvPr id="14" name="Cell"/>
          <p:cNvSpPr txBox="1"/>
          <p:nvPr/>
        </p:nvSpPr>
        <p:spPr>
          <a:xfrm>
            <a:off x="3886200" y="1938528"/>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49%</a:t>
            </a:r>
            <a:endParaRPr lang="en-US" sz="1100" dirty="0"/>
          </a:p>
        </p:txBody>
      </p:sp>
      <p:sp>
        <p:nvSpPr>
          <p:cNvPr id="15" name="Cell"/>
          <p:cNvSpPr txBox="1"/>
          <p:nvPr/>
        </p:nvSpPr>
        <p:spPr>
          <a:xfrm>
            <a:off x="4572000" y="1938528"/>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48%</a:t>
            </a:r>
            <a:endParaRPr lang="en-US" sz="1100" dirty="0"/>
          </a:p>
        </p:txBody>
      </p:sp>
      <p:sp>
        <p:nvSpPr>
          <p:cNvPr id="16" name="Cell"/>
          <p:cNvSpPr txBox="1"/>
          <p:nvPr/>
        </p:nvSpPr>
        <p:spPr>
          <a:xfrm>
            <a:off x="5166360" y="1938528"/>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48%</a:t>
            </a:r>
            <a:endParaRPr lang="en-US" sz="1100" dirty="0"/>
          </a:p>
        </p:txBody>
      </p:sp>
      <p:sp>
        <p:nvSpPr>
          <p:cNvPr id="17" name="Row rule"/>
          <p:cNvSpPr/>
          <p:nvPr/>
        </p:nvSpPr>
        <p:spPr>
          <a:xfrm>
            <a:off x="548640" y="2340864"/>
            <a:ext cx="5394960" cy="91"/>
          </a:xfrm>
          <a:prstGeom prst="line">
            <a:avLst/>
          </a:prstGeom>
          <a:noFill/>
          <a:ln w="6350">
            <a:solidFill>
              <a:srgbClr val="DDDFE2"/>
            </a:solidFill>
            <a:prstDash val="solid"/>
          </a:ln>
        </p:spPr>
        <p:txBody>
          <a:bodyPr/>
          <a:lstStyle/>
          <a:p>
            <a:endParaRPr/>
          </a:p>
        </p:txBody>
      </p:sp>
      <p:sp>
        <p:nvSpPr>
          <p:cNvPr id="18" name="Cell"/>
          <p:cNvSpPr txBox="1"/>
          <p:nvPr/>
        </p:nvSpPr>
        <p:spPr>
          <a:xfrm>
            <a:off x="585216" y="2340864"/>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Obbo Ile</a:t>
            </a:r>
            <a:endParaRPr lang="en-US" sz="1100" dirty="0"/>
          </a:p>
        </p:txBody>
      </p:sp>
      <p:sp>
        <p:nvSpPr>
          <p:cNvPr id="19" name="Cell"/>
          <p:cNvSpPr txBox="1"/>
          <p:nvPr/>
        </p:nvSpPr>
        <p:spPr>
          <a:xfrm>
            <a:off x="2688336" y="2340864"/>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Ekiti</a:t>
            </a:r>
            <a:endParaRPr lang="en-US" sz="1100" dirty="0"/>
          </a:p>
        </p:txBody>
      </p:sp>
      <p:sp>
        <p:nvSpPr>
          <p:cNvPr id="20" name="Cell"/>
          <p:cNvSpPr txBox="1"/>
          <p:nvPr/>
        </p:nvSpPr>
        <p:spPr>
          <a:xfrm>
            <a:off x="3886200" y="2340864"/>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21" name="Cell"/>
          <p:cNvSpPr txBox="1"/>
          <p:nvPr/>
        </p:nvSpPr>
        <p:spPr>
          <a:xfrm>
            <a:off x="4572000" y="2340864"/>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49%</a:t>
            </a:r>
            <a:endParaRPr lang="en-US" sz="1100" dirty="0"/>
          </a:p>
        </p:txBody>
      </p:sp>
      <p:sp>
        <p:nvSpPr>
          <p:cNvPr id="22" name="Cell"/>
          <p:cNvSpPr txBox="1"/>
          <p:nvPr/>
        </p:nvSpPr>
        <p:spPr>
          <a:xfrm>
            <a:off x="5166360" y="2340864"/>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48%</a:t>
            </a:r>
            <a:endParaRPr lang="en-US" sz="1100" dirty="0"/>
          </a:p>
        </p:txBody>
      </p:sp>
      <p:sp>
        <p:nvSpPr>
          <p:cNvPr id="23" name="Row rule"/>
          <p:cNvSpPr/>
          <p:nvPr/>
        </p:nvSpPr>
        <p:spPr>
          <a:xfrm>
            <a:off x="548640" y="2743200"/>
            <a:ext cx="5394960" cy="91"/>
          </a:xfrm>
          <a:prstGeom prst="line">
            <a:avLst/>
          </a:prstGeom>
          <a:noFill/>
          <a:ln w="6350">
            <a:solidFill>
              <a:srgbClr val="DDDFE2"/>
            </a:solidFill>
            <a:prstDash val="solid"/>
          </a:ln>
        </p:spPr>
        <p:txBody>
          <a:bodyPr/>
          <a:lstStyle/>
          <a:p>
            <a:endParaRPr/>
          </a:p>
        </p:txBody>
      </p:sp>
      <p:sp>
        <p:nvSpPr>
          <p:cNvPr id="24" name="Cell"/>
          <p:cNvSpPr txBox="1"/>
          <p:nvPr/>
        </p:nvSpPr>
        <p:spPr>
          <a:xfrm>
            <a:off x="585216" y="2743200"/>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Balogun Alanamu Central</a:t>
            </a:r>
            <a:endParaRPr lang="en-US" sz="1100" dirty="0"/>
          </a:p>
        </p:txBody>
      </p:sp>
      <p:sp>
        <p:nvSpPr>
          <p:cNvPr id="25" name="Cell"/>
          <p:cNvSpPr txBox="1"/>
          <p:nvPr/>
        </p:nvSpPr>
        <p:spPr>
          <a:xfrm>
            <a:off x="2688336" y="2743200"/>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West</a:t>
            </a:r>
            <a:endParaRPr lang="en-US" sz="1100" dirty="0"/>
          </a:p>
        </p:txBody>
      </p:sp>
      <p:sp>
        <p:nvSpPr>
          <p:cNvPr id="26" name="Cell"/>
          <p:cNvSpPr txBox="1"/>
          <p:nvPr/>
        </p:nvSpPr>
        <p:spPr>
          <a:xfrm>
            <a:off x="3886200" y="2743200"/>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27" name="Cell"/>
          <p:cNvSpPr txBox="1"/>
          <p:nvPr/>
        </p:nvSpPr>
        <p:spPr>
          <a:xfrm>
            <a:off x="4572000" y="2743200"/>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49%</a:t>
            </a:r>
            <a:endParaRPr lang="en-US" sz="1100" dirty="0"/>
          </a:p>
        </p:txBody>
      </p:sp>
      <p:sp>
        <p:nvSpPr>
          <p:cNvPr id="28" name="Cell"/>
          <p:cNvSpPr txBox="1"/>
          <p:nvPr/>
        </p:nvSpPr>
        <p:spPr>
          <a:xfrm>
            <a:off x="5166360" y="2743200"/>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24%</a:t>
            </a:r>
            <a:endParaRPr lang="en-US" sz="1100" dirty="0"/>
          </a:p>
        </p:txBody>
      </p:sp>
      <p:sp>
        <p:nvSpPr>
          <p:cNvPr id="29" name="Row rule"/>
          <p:cNvSpPr/>
          <p:nvPr/>
        </p:nvSpPr>
        <p:spPr>
          <a:xfrm>
            <a:off x="548640" y="3145536"/>
            <a:ext cx="5394960" cy="91"/>
          </a:xfrm>
          <a:prstGeom prst="line">
            <a:avLst/>
          </a:prstGeom>
          <a:noFill/>
          <a:ln w="6350">
            <a:solidFill>
              <a:srgbClr val="DDDFE2"/>
            </a:solidFill>
            <a:prstDash val="solid"/>
          </a:ln>
        </p:spPr>
        <p:txBody>
          <a:bodyPr/>
          <a:lstStyle/>
          <a:p>
            <a:endParaRPr/>
          </a:p>
        </p:txBody>
      </p:sp>
      <p:sp>
        <p:nvSpPr>
          <p:cNvPr id="30" name="Cell"/>
          <p:cNvSpPr txBox="1"/>
          <p:nvPr/>
        </p:nvSpPr>
        <p:spPr>
          <a:xfrm>
            <a:off x="585216" y="3145536"/>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Ojuekun/Zarumi</a:t>
            </a:r>
            <a:endParaRPr lang="en-US" sz="1100" dirty="0"/>
          </a:p>
        </p:txBody>
      </p:sp>
      <p:sp>
        <p:nvSpPr>
          <p:cNvPr id="31" name="Cell"/>
          <p:cNvSpPr txBox="1"/>
          <p:nvPr/>
        </p:nvSpPr>
        <p:spPr>
          <a:xfrm>
            <a:off x="2688336" y="3145536"/>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West</a:t>
            </a:r>
            <a:endParaRPr lang="en-US" sz="1100" dirty="0"/>
          </a:p>
        </p:txBody>
      </p:sp>
      <p:sp>
        <p:nvSpPr>
          <p:cNvPr id="32" name="Cell"/>
          <p:cNvSpPr txBox="1"/>
          <p:nvPr/>
        </p:nvSpPr>
        <p:spPr>
          <a:xfrm>
            <a:off x="3886200" y="3145536"/>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47%</a:t>
            </a:r>
            <a:endParaRPr lang="en-US" sz="1100" dirty="0"/>
          </a:p>
        </p:txBody>
      </p:sp>
      <p:sp>
        <p:nvSpPr>
          <p:cNvPr id="33" name="Cell"/>
          <p:cNvSpPr txBox="1"/>
          <p:nvPr/>
        </p:nvSpPr>
        <p:spPr>
          <a:xfrm>
            <a:off x="4572000" y="3145536"/>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49%</a:t>
            </a:r>
            <a:endParaRPr lang="en-US" sz="1100" dirty="0"/>
          </a:p>
        </p:txBody>
      </p:sp>
      <p:sp>
        <p:nvSpPr>
          <p:cNvPr id="34" name="Cell"/>
          <p:cNvSpPr txBox="1"/>
          <p:nvPr/>
        </p:nvSpPr>
        <p:spPr>
          <a:xfrm>
            <a:off x="5166360" y="3145536"/>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26%</a:t>
            </a:r>
            <a:endParaRPr lang="en-US" sz="1100" dirty="0"/>
          </a:p>
        </p:txBody>
      </p:sp>
      <p:sp>
        <p:nvSpPr>
          <p:cNvPr id="35" name="Row rule"/>
          <p:cNvSpPr/>
          <p:nvPr/>
        </p:nvSpPr>
        <p:spPr>
          <a:xfrm>
            <a:off x="548640" y="3547872"/>
            <a:ext cx="5394960" cy="91"/>
          </a:xfrm>
          <a:prstGeom prst="line">
            <a:avLst/>
          </a:prstGeom>
          <a:noFill/>
          <a:ln w="6350">
            <a:solidFill>
              <a:srgbClr val="DDDFE2"/>
            </a:solidFill>
            <a:prstDash val="solid"/>
          </a:ln>
        </p:spPr>
        <p:txBody>
          <a:bodyPr/>
          <a:lstStyle/>
          <a:p>
            <a:endParaRPr/>
          </a:p>
        </p:txBody>
      </p:sp>
      <p:sp>
        <p:nvSpPr>
          <p:cNvPr id="36" name="Cell"/>
          <p:cNvSpPr txBox="1"/>
          <p:nvPr/>
        </p:nvSpPr>
        <p:spPr>
          <a:xfrm>
            <a:off x="585216" y="3547872"/>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Ajikobi</a:t>
            </a:r>
            <a:endParaRPr lang="en-US" sz="1100" dirty="0"/>
          </a:p>
        </p:txBody>
      </p:sp>
      <p:sp>
        <p:nvSpPr>
          <p:cNvPr id="37" name="Cell"/>
          <p:cNvSpPr txBox="1"/>
          <p:nvPr/>
        </p:nvSpPr>
        <p:spPr>
          <a:xfrm>
            <a:off x="2688336" y="3547872"/>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West</a:t>
            </a:r>
            <a:endParaRPr lang="en-US" sz="1100" dirty="0"/>
          </a:p>
        </p:txBody>
      </p:sp>
      <p:sp>
        <p:nvSpPr>
          <p:cNvPr id="38" name="Cell"/>
          <p:cNvSpPr txBox="1"/>
          <p:nvPr/>
        </p:nvSpPr>
        <p:spPr>
          <a:xfrm>
            <a:off x="3886200" y="3547872"/>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47%</a:t>
            </a:r>
            <a:endParaRPr lang="en-US" sz="1100" dirty="0"/>
          </a:p>
        </p:txBody>
      </p:sp>
      <p:sp>
        <p:nvSpPr>
          <p:cNvPr id="39" name="Cell"/>
          <p:cNvSpPr txBox="1"/>
          <p:nvPr/>
        </p:nvSpPr>
        <p:spPr>
          <a:xfrm>
            <a:off x="4572000" y="3547872"/>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49%</a:t>
            </a:r>
            <a:endParaRPr lang="en-US" sz="1100" dirty="0"/>
          </a:p>
        </p:txBody>
      </p:sp>
      <p:sp>
        <p:nvSpPr>
          <p:cNvPr id="40" name="Cell"/>
          <p:cNvSpPr txBox="1"/>
          <p:nvPr/>
        </p:nvSpPr>
        <p:spPr>
          <a:xfrm>
            <a:off x="5166360" y="3547872"/>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21%</a:t>
            </a:r>
            <a:endParaRPr lang="en-US" sz="1100" dirty="0"/>
          </a:p>
        </p:txBody>
      </p:sp>
      <p:sp>
        <p:nvSpPr>
          <p:cNvPr id="41" name="Row rule"/>
          <p:cNvSpPr/>
          <p:nvPr/>
        </p:nvSpPr>
        <p:spPr>
          <a:xfrm>
            <a:off x="548640" y="3950208"/>
            <a:ext cx="5394960" cy="91"/>
          </a:xfrm>
          <a:prstGeom prst="line">
            <a:avLst/>
          </a:prstGeom>
          <a:noFill/>
          <a:ln w="6350">
            <a:solidFill>
              <a:srgbClr val="DDDFE2"/>
            </a:solidFill>
            <a:prstDash val="solid"/>
          </a:ln>
        </p:spPr>
        <p:txBody>
          <a:bodyPr/>
          <a:lstStyle/>
          <a:p>
            <a:endParaRPr/>
          </a:p>
        </p:txBody>
      </p:sp>
      <p:sp>
        <p:nvSpPr>
          <p:cNvPr id="42" name="Cell"/>
          <p:cNvSpPr txBox="1"/>
          <p:nvPr/>
        </p:nvSpPr>
        <p:spPr>
          <a:xfrm>
            <a:off x="585216" y="3950208"/>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Tsonga III</a:t>
            </a:r>
            <a:endParaRPr lang="en-US" sz="1100" dirty="0"/>
          </a:p>
        </p:txBody>
      </p:sp>
      <p:sp>
        <p:nvSpPr>
          <p:cNvPr id="43" name="Cell"/>
          <p:cNvSpPr txBox="1"/>
          <p:nvPr/>
        </p:nvSpPr>
        <p:spPr>
          <a:xfrm>
            <a:off x="2688336" y="3950208"/>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Edu</a:t>
            </a:r>
            <a:endParaRPr lang="en-US" sz="1100" dirty="0"/>
          </a:p>
        </p:txBody>
      </p:sp>
      <p:sp>
        <p:nvSpPr>
          <p:cNvPr id="44" name="Cell"/>
          <p:cNvSpPr txBox="1"/>
          <p:nvPr/>
        </p:nvSpPr>
        <p:spPr>
          <a:xfrm>
            <a:off x="3886200" y="3950208"/>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47%</a:t>
            </a:r>
            <a:endParaRPr lang="en-US" sz="1100" dirty="0"/>
          </a:p>
        </p:txBody>
      </p:sp>
      <p:sp>
        <p:nvSpPr>
          <p:cNvPr id="45" name="Cell"/>
          <p:cNvSpPr txBox="1"/>
          <p:nvPr/>
        </p:nvSpPr>
        <p:spPr>
          <a:xfrm>
            <a:off x="4572000" y="3950208"/>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51%</a:t>
            </a:r>
            <a:endParaRPr lang="en-US" sz="1100" dirty="0"/>
          </a:p>
        </p:txBody>
      </p:sp>
      <p:sp>
        <p:nvSpPr>
          <p:cNvPr id="46" name="Cell"/>
          <p:cNvSpPr txBox="1"/>
          <p:nvPr/>
        </p:nvSpPr>
        <p:spPr>
          <a:xfrm>
            <a:off x="5166360" y="3950208"/>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23%</a:t>
            </a:r>
            <a:endParaRPr lang="en-US" sz="1100" dirty="0"/>
          </a:p>
        </p:txBody>
      </p:sp>
      <p:sp>
        <p:nvSpPr>
          <p:cNvPr id="47" name="Row rule"/>
          <p:cNvSpPr/>
          <p:nvPr/>
        </p:nvSpPr>
        <p:spPr>
          <a:xfrm>
            <a:off x="548640" y="4352544"/>
            <a:ext cx="5394960" cy="91"/>
          </a:xfrm>
          <a:prstGeom prst="line">
            <a:avLst/>
          </a:prstGeom>
          <a:noFill/>
          <a:ln w="6350">
            <a:solidFill>
              <a:srgbClr val="DDDFE2"/>
            </a:solidFill>
            <a:prstDash val="solid"/>
          </a:ln>
        </p:spPr>
        <p:txBody>
          <a:bodyPr/>
          <a:lstStyle/>
          <a:p>
            <a:endParaRPr/>
          </a:p>
        </p:txBody>
      </p:sp>
      <p:sp>
        <p:nvSpPr>
          <p:cNvPr id="48" name="Cell"/>
          <p:cNvSpPr txBox="1"/>
          <p:nvPr/>
        </p:nvSpPr>
        <p:spPr>
          <a:xfrm>
            <a:off x="585216" y="4352544"/>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Isanlu II</a:t>
            </a:r>
            <a:endParaRPr lang="en-US" sz="1100" dirty="0"/>
          </a:p>
        </p:txBody>
      </p:sp>
      <p:sp>
        <p:nvSpPr>
          <p:cNvPr id="49" name="Cell"/>
          <p:cNvSpPr txBox="1"/>
          <p:nvPr/>
        </p:nvSpPr>
        <p:spPr>
          <a:xfrm>
            <a:off x="2688336" y="4352544"/>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Isin</a:t>
            </a:r>
            <a:endParaRPr lang="en-US" sz="1100" dirty="0"/>
          </a:p>
        </p:txBody>
      </p:sp>
      <p:sp>
        <p:nvSpPr>
          <p:cNvPr id="50" name="Cell"/>
          <p:cNvSpPr txBox="1"/>
          <p:nvPr/>
        </p:nvSpPr>
        <p:spPr>
          <a:xfrm>
            <a:off x="3886200" y="4352544"/>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51%</a:t>
            </a:r>
            <a:endParaRPr lang="en-US" sz="1100" dirty="0"/>
          </a:p>
        </p:txBody>
      </p:sp>
      <p:sp>
        <p:nvSpPr>
          <p:cNvPr id="51" name="Cell"/>
          <p:cNvSpPr txBox="1"/>
          <p:nvPr/>
        </p:nvSpPr>
        <p:spPr>
          <a:xfrm>
            <a:off x="4572000" y="4352544"/>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47%</a:t>
            </a:r>
            <a:endParaRPr lang="en-US" sz="1100" dirty="0"/>
          </a:p>
        </p:txBody>
      </p:sp>
      <p:sp>
        <p:nvSpPr>
          <p:cNvPr id="52" name="Cell"/>
          <p:cNvSpPr txBox="1"/>
          <p:nvPr/>
        </p:nvSpPr>
        <p:spPr>
          <a:xfrm>
            <a:off x="5166360" y="4352544"/>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46%</a:t>
            </a:r>
            <a:endParaRPr lang="en-US" sz="1100" dirty="0"/>
          </a:p>
        </p:txBody>
      </p:sp>
      <p:sp>
        <p:nvSpPr>
          <p:cNvPr id="53" name="Row rule"/>
          <p:cNvSpPr/>
          <p:nvPr/>
        </p:nvSpPr>
        <p:spPr>
          <a:xfrm>
            <a:off x="548640" y="4754880"/>
            <a:ext cx="5394960" cy="91"/>
          </a:xfrm>
          <a:prstGeom prst="line">
            <a:avLst/>
          </a:prstGeom>
          <a:noFill/>
          <a:ln w="6350">
            <a:solidFill>
              <a:srgbClr val="DDDFE2"/>
            </a:solidFill>
            <a:prstDash val="solid"/>
          </a:ln>
        </p:spPr>
        <p:txBody>
          <a:bodyPr/>
          <a:lstStyle/>
          <a:p>
            <a:endParaRPr/>
          </a:p>
        </p:txBody>
      </p:sp>
      <p:sp>
        <p:nvSpPr>
          <p:cNvPr id="54" name="Cell"/>
          <p:cNvSpPr txBox="1"/>
          <p:nvPr/>
        </p:nvSpPr>
        <p:spPr>
          <a:xfrm>
            <a:off x="585216" y="4754880"/>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Oko Erin</a:t>
            </a:r>
            <a:endParaRPr lang="en-US" sz="1100" dirty="0"/>
          </a:p>
        </p:txBody>
      </p:sp>
      <p:sp>
        <p:nvSpPr>
          <p:cNvPr id="55" name="Cell"/>
          <p:cNvSpPr txBox="1"/>
          <p:nvPr/>
        </p:nvSpPr>
        <p:spPr>
          <a:xfrm>
            <a:off x="2688336" y="4754880"/>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West</a:t>
            </a:r>
            <a:endParaRPr lang="en-US" sz="1100" dirty="0"/>
          </a:p>
        </p:txBody>
      </p:sp>
      <p:sp>
        <p:nvSpPr>
          <p:cNvPr id="56" name="Cell"/>
          <p:cNvSpPr txBox="1"/>
          <p:nvPr/>
        </p:nvSpPr>
        <p:spPr>
          <a:xfrm>
            <a:off x="3886200" y="4754880"/>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45%</a:t>
            </a:r>
            <a:endParaRPr lang="en-US" sz="1100" dirty="0"/>
          </a:p>
        </p:txBody>
      </p:sp>
      <p:sp>
        <p:nvSpPr>
          <p:cNvPr id="57" name="Cell"/>
          <p:cNvSpPr txBox="1"/>
          <p:nvPr/>
        </p:nvSpPr>
        <p:spPr>
          <a:xfrm>
            <a:off x="4572000" y="4754880"/>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49%</a:t>
            </a:r>
            <a:endParaRPr lang="en-US" sz="1100" dirty="0"/>
          </a:p>
        </p:txBody>
      </p:sp>
      <p:sp>
        <p:nvSpPr>
          <p:cNvPr id="58" name="Cell"/>
          <p:cNvSpPr txBox="1"/>
          <p:nvPr/>
        </p:nvSpPr>
        <p:spPr>
          <a:xfrm>
            <a:off x="5166360" y="4754880"/>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32%</a:t>
            </a:r>
            <a:endParaRPr lang="en-US" sz="1100" dirty="0"/>
          </a:p>
        </p:txBody>
      </p:sp>
      <p:sp>
        <p:nvSpPr>
          <p:cNvPr id="59" name="Row rule"/>
          <p:cNvSpPr/>
          <p:nvPr/>
        </p:nvSpPr>
        <p:spPr>
          <a:xfrm>
            <a:off x="548640" y="5157216"/>
            <a:ext cx="5394960" cy="91"/>
          </a:xfrm>
          <a:prstGeom prst="line">
            <a:avLst/>
          </a:prstGeom>
          <a:noFill/>
          <a:ln w="6350">
            <a:solidFill>
              <a:srgbClr val="DDDFE2"/>
            </a:solidFill>
            <a:prstDash val="solid"/>
          </a:ln>
        </p:spPr>
        <p:txBody>
          <a:bodyPr/>
          <a:lstStyle/>
          <a:p>
            <a:endParaRPr/>
          </a:p>
        </p:txBody>
      </p:sp>
      <p:sp>
        <p:nvSpPr>
          <p:cNvPr id="60" name="Cell"/>
          <p:cNvSpPr txBox="1"/>
          <p:nvPr/>
        </p:nvSpPr>
        <p:spPr>
          <a:xfrm>
            <a:off x="585216" y="5157216"/>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Oke Ogun</a:t>
            </a:r>
            <a:endParaRPr lang="en-US" sz="1100" dirty="0"/>
          </a:p>
        </p:txBody>
      </p:sp>
      <p:sp>
        <p:nvSpPr>
          <p:cNvPr id="61" name="Cell"/>
          <p:cNvSpPr txBox="1"/>
          <p:nvPr/>
        </p:nvSpPr>
        <p:spPr>
          <a:xfrm>
            <a:off x="2688336" y="5157216"/>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South</a:t>
            </a:r>
            <a:endParaRPr lang="en-US" sz="1100" dirty="0"/>
          </a:p>
        </p:txBody>
      </p:sp>
      <p:sp>
        <p:nvSpPr>
          <p:cNvPr id="62" name="Cell"/>
          <p:cNvSpPr txBox="1"/>
          <p:nvPr/>
        </p:nvSpPr>
        <p:spPr>
          <a:xfrm>
            <a:off x="3886200" y="5157216"/>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46%</a:t>
            </a:r>
            <a:endParaRPr lang="en-US" sz="1100" dirty="0"/>
          </a:p>
        </p:txBody>
      </p:sp>
      <p:sp>
        <p:nvSpPr>
          <p:cNvPr id="63" name="Cell"/>
          <p:cNvSpPr txBox="1"/>
          <p:nvPr/>
        </p:nvSpPr>
        <p:spPr>
          <a:xfrm>
            <a:off x="4572000" y="5157216"/>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64" name="Cell"/>
          <p:cNvSpPr txBox="1"/>
          <p:nvPr/>
        </p:nvSpPr>
        <p:spPr>
          <a:xfrm>
            <a:off x="5166360" y="5157216"/>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20%</a:t>
            </a:r>
            <a:endParaRPr lang="en-US" sz="1100" dirty="0"/>
          </a:p>
        </p:txBody>
      </p:sp>
      <p:sp>
        <p:nvSpPr>
          <p:cNvPr id="65" name="Row rule"/>
          <p:cNvSpPr/>
          <p:nvPr/>
        </p:nvSpPr>
        <p:spPr>
          <a:xfrm>
            <a:off x="548640" y="5559552"/>
            <a:ext cx="5394960" cy="91"/>
          </a:xfrm>
          <a:prstGeom prst="line">
            <a:avLst/>
          </a:prstGeom>
          <a:noFill/>
          <a:ln w="6350">
            <a:solidFill>
              <a:srgbClr val="DDDFE2"/>
            </a:solidFill>
            <a:prstDash val="solid"/>
          </a:ln>
        </p:spPr>
        <p:txBody>
          <a:bodyPr/>
          <a:lstStyle/>
          <a:p>
            <a:endParaRPr/>
          </a:p>
        </p:txBody>
      </p:sp>
      <p:sp>
        <p:nvSpPr>
          <p:cNvPr id="66" name="Table header"/>
          <p:cNvSpPr txBox="1"/>
          <p:nvPr/>
        </p:nvSpPr>
        <p:spPr>
          <a:xfrm>
            <a:off x="6355080" y="1475232"/>
            <a:ext cx="202996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Ward</a:t>
            </a:r>
            <a:endParaRPr lang="en-US" sz="1100" dirty="0"/>
          </a:p>
        </p:txBody>
      </p:sp>
      <p:sp>
        <p:nvSpPr>
          <p:cNvPr id="67" name="Table header"/>
          <p:cNvSpPr txBox="1"/>
          <p:nvPr/>
        </p:nvSpPr>
        <p:spPr>
          <a:xfrm>
            <a:off x="8458200" y="1475232"/>
            <a:ext cx="116128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Local government</a:t>
            </a:r>
            <a:endParaRPr lang="en-US" sz="1100" dirty="0"/>
          </a:p>
        </p:txBody>
      </p:sp>
      <p:sp>
        <p:nvSpPr>
          <p:cNvPr id="68" name="Table header"/>
          <p:cNvSpPr txBox="1"/>
          <p:nvPr/>
        </p:nvSpPr>
        <p:spPr>
          <a:xfrm>
            <a:off x="9692640" y="1475232"/>
            <a:ext cx="68580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Danladi</a:t>
            </a:r>
            <a:endParaRPr lang="en-US" sz="1100" dirty="0"/>
          </a:p>
        </p:txBody>
      </p:sp>
      <p:sp>
        <p:nvSpPr>
          <p:cNvPr id="69" name="Table header"/>
          <p:cNvSpPr txBox="1"/>
          <p:nvPr/>
        </p:nvSpPr>
        <p:spPr>
          <a:xfrm>
            <a:off x="10378440" y="1475232"/>
            <a:ext cx="59436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Kawu</a:t>
            </a:r>
            <a:endParaRPr lang="en-US" sz="1100" dirty="0"/>
          </a:p>
        </p:txBody>
      </p:sp>
      <p:sp>
        <p:nvSpPr>
          <p:cNvPr id="70" name="Table header"/>
          <p:cNvSpPr txBox="1"/>
          <p:nvPr/>
        </p:nvSpPr>
        <p:spPr>
          <a:xfrm>
            <a:off x="10972800" y="1475232"/>
            <a:ext cx="77724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Not decided</a:t>
            </a:r>
            <a:endParaRPr lang="en-US" sz="1100" dirty="0"/>
          </a:p>
        </p:txBody>
      </p:sp>
      <p:sp>
        <p:nvSpPr>
          <p:cNvPr id="71" name="Header rule"/>
          <p:cNvSpPr/>
          <p:nvPr/>
        </p:nvSpPr>
        <p:spPr>
          <a:xfrm>
            <a:off x="6355080" y="1920240"/>
            <a:ext cx="5394960" cy="91"/>
          </a:xfrm>
          <a:prstGeom prst="line">
            <a:avLst/>
          </a:prstGeom>
          <a:noFill/>
          <a:ln w="12700">
            <a:solidFill>
              <a:srgbClr val="145C5A"/>
            </a:solidFill>
            <a:prstDash val="solid"/>
          </a:ln>
        </p:spPr>
        <p:txBody>
          <a:bodyPr/>
          <a:lstStyle/>
          <a:p>
            <a:endParaRPr/>
          </a:p>
        </p:txBody>
      </p:sp>
      <p:sp>
        <p:nvSpPr>
          <p:cNvPr id="72" name="Cell"/>
          <p:cNvSpPr txBox="1"/>
          <p:nvPr/>
        </p:nvSpPr>
        <p:spPr>
          <a:xfrm>
            <a:off x="6391656" y="1938528"/>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Essa B</a:t>
            </a:r>
            <a:endParaRPr lang="en-US" sz="1100" dirty="0"/>
          </a:p>
        </p:txBody>
      </p:sp>
      <p:sp>
        <p:nvSpPr>
          <p:cNvPr id="73" name="Cell"/>
          <p:cNvSpPr txBox="1"/>
          <p:nvPr/>
        </p:nvSpPr>
        <p:spPr>
          <a:xfrm>
            <a:off x="8494776" y="1938528"/>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Offa</a:t>
            </a:r>
            <a:endParaRPr lang="en-US" sz="1100" dirty="0"/>
          </a:p>
        </p:txBody>
      </p:sp>
      <p:sp>
        <p:nvSpPr>
          <p:cNvPr id="74" name="Cell"/>
          <p:cNvSpPr txBox="1"/>
          <p:nvPr/>
        </p:nvSpPr>
        <p:spPr>
          <a:xfrm>
            <a:off x="9692640" y="1938528"/>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51%</a:t>
            </a:r>
            <a:endParaRPr lang="en-US" sz="1100" dirty="0"/>
          </a:p>
        </p:txBody>
      </p:sp>
      <p:sp>
        <p:nvSpPr>
          <p:cNvPr id="75" name="Cell"/>
          <p:cNvSpPr txBox="1"/>
          <p:nvPr/>
        </p:nvSpPr>
        <p:spPr>
          <a:xfrm>
            <a:off x="10378440" y="1938528"/>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47%</a:t>
            </a:r>
            <a:endParaRPr lang="en-US" sz="1100" dirty="0"/>
          </a:p>
        </p:txBody>
      </p:sp>
      <p:sp>
        <p:nvSpPr>
          <p:cNvPr id="76" name="Cell"/>
          <p:cNvSpPr txBox="1"/>
          <p:nvPr/>
        </p:nvSpPr>
        <p:spPr>
          <a:xfrm>
            <a:off x="10972800" y="1938528"/>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36%</a:t>
            </a:r>
            <a:endParaRPr lang="en-US" sz="1100" dirty="0"/>
          </a:p>
        </p:txBody>
      </p:sp>
      <p:sp>
        <p:nvSpPr>
          <p:cNvPr id="77" name="Row rule"/>
          <p:cNvSpPr/>
          <p:nvPr/>
        </p:nvSpPr>
        <p:spPr>
          <a:xfrm>
            <a:off x="6355080" y="2340864"/>
            <a:ext cx="5394960" cy="91"/>
          </a:xfrm>
          <a:prstGeom prst="line">
            <a:avLst/>
          </a:prstGeom>
          <a:noFill/>
          <a:ln w="6350">
            <a:solidFill>
              <a:srgbClr val="DDDFE2"/>
            </a:solidFill>
            <a:prstDash val="solid"/>
          </a:ln>
        </p:spPr>
        <p:txBody>
          <a:bodyPr/>
          <a:lstStyle/>
          <a:p>
            <a:endParaRPr/>
          </a:p>
        </p:txBody>
      </p:sp>
      <p:sp>
        <p:nvSpPr>
          <p:cNvPr id="78" name="Cell"/>
          <p:cNvSpPr txBox="1"/>
          <p:nvPr/>
        </p:nvSpPr>
        <p:spPr>
          <a:xfrm>
            <a:off x="6391656" y="2340864"/>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Ipetu/Rore/Aran Orin</a:t>
            </a:r>
            <a:endParaRPr lang="en-US" sz="1100" dirty="0"/>
          </a:p>
        </p:txBody>
      </p:sp>
      <p:sp>
        <p:nvSpPr>
          <p:cNvPr id="79" name="Cell"/>
          <p:cNvSpPr txBox="1"/>
          <p:nvPr/>
        </p:nvSpPr>
        <p:spPr>
          <a:xfrm>
            <a:off x="8494776" y="2340864"/>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Irepodun</a:t>
            </a:r>
            <a:endParaRPr lang="en-US" sz="1100" dirty="0"/>
          </a:p>
        </p:txBody>
      </p:sp>
      <p:sp>
        <p:nvSpPr>
          <p:cNvPr id="80" name="Cell"/>
          <p:cNvSpPr txBox="1"/>
          <p:nvPr/>
        </p:nvSpPr>
        <p:spPr>
          <a:xfrm>
            <a:off x="9692640" y="2340864"/>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52%</a:t>
            </a:r>
            <a:endParaRPr lang="en-US" sz="1100" dirty="0"/>
          </a:p>
        </p:txBody>
      </p:sp>
      <p:sp>
        <p:nvSpPr>
          <p:cNvPr id="81" name="Cell"/>
          <p:cNvSpPr txBox="1"/>
          <p:nvPr/>
        </p:nvSpPr>
        <p:spPr>
          <a:xfrm>
            <a:off x="10378440" y="2340864"/>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47%</a:t>
            </a:r>
            <a:endParaRPr lang="en-US" sz="1100" dirty="0"/>
          </a:p>
        </p:txBody>
      </p:sp>
      <p:sp>
        <p:nvSpPr>
          <p:cNvPr id="82" name="Cell"/>
          <p:cNvSpPr txBox="1"/>
          <p:nvPr/>
        </p:nvSpPr>
        <p:spPr>
          <a:xfrm>
            <a:off x="10972800" y="2340864"/>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38%</a:t>
            </a:r>
            <a:endParaRPr lang="en-US" sz="1100" dirty="0"/>
          </a:p>
        </p:txBody>
      </p:sp>
      <p:sp>
        <p:nvSpPr>
          <p:cNvPr id="83" name="Row rule"/>
          <p:cNvSpPr/>
          <p:nvPr/>
        </p:nvSpPr>
        <p:spPr>
          <a:xfrm>
            <a:off x="6355080" y="2743200"/>
            <a:ext cx="5394960" cy="91"/>
          </a:xfrm>
          <a:prstGeom prst="line">
            <a:avLst/>
          </a:prstGeom>
          <a:noFill/>
          <a:ln w="6350">
            <a:solidFill>
              <a:srgbClr val="DDDFE2"/>
            </a:solidFill>
            <a:prstDash val="solid"/>
          </a:ln>
        </p:spPr>
        <p:txBody>
          <a:bodyPr/>
          <a:lstStyle/>
          <a:p>
            <a:endParaRPr/>
          </a:p>
        </p:txBody>
      </p:sp>
      <p:sp>
        <p:nvSpPr>
          <p:cNvPr id="84" name="Cell"/>
          <p:cNvSpPr txBox="1"/>
          <p:nvPr/>
        </p:nvSpPr>
        <p:spPr>
          <a:xfrm>
            <a:off x="6391656" y="2743200"/>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Idofian I</a:t>
            </a:r>
            <a:endParaRPr lang="en-US" sz="1100" dirty="0"/>
          </a:p>
        </p:txBody>
      </p:sp>
      <p:sp>
        <p:nvSpPr>
          <p:cNvPr id="85" name="Cell"/>
          <p:cNvSpPr txBox="1"/>
          <p:nvPr/>
        </p:nvSpPr>
        <p:spPr>
          <a:xfrm>
            <a:off x="8494776" y="2743200"/>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86" name="Cell"/>
          <p:cNvSpPr txBox="1"/>
          <p:nvPr/>
        </p:nvSpPr>
        <p:spPr>
          <a:xfrm>
            <a:off x="9692640" y="2743200"/>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46%</a:t>
            </a:r>
            <a:endParaRPr lang="en-US" sz="1100" dirty="0"/>
          </a:p>
        </p:txBody>
      </p:sp>
      <p:sp>
        <p:nvSpPr>
          <p:cNvPr id="87" name="Cell"/>
          <p:cNvSpPr txBox="1"/>
          <p:nvPr/>
        </p:nvSpPr>
        <p:spPr>
          <a:xfrm>
            <a:off x="10378440" y="2743200"/>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88" name="Cell"/>
          <p:cNvSpPr txBox="1"/>
          <p:nvPr/>
        </p:nvSpPr>
        <p:spPr>
          <a:xfrm>
            <a:off x="10972800" y="2743200"/>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54%</a:t>
            </a:r>
            <a:endParaRPr lang="en-US" sz="1100" dirty="0"/>
          </a:p>
        </p:txBody>
      </p:sp>
      <p:sp>
        <p:nvSpPr>
          <p:cNvPr id="89" name="Row rule"/>
          <p:cNvSpPr/>
          <p:nvPr/>
        </p:nvSpPr>
        <p:spPr>
          <a:xfrm>
            <a:off x="6355080" y="3145536"/>
            <a:ext cx="5394960" cy="91"/>
          </a:xfrm>
          <a:prstGeom prst="line">
            <a:avLst/>
          </a:prstGeom>
          <a:noFill/>
          <a:ln w="6350">
            <a:solidFill>
              <a:srgbClr val="DDDFE2"/>
            </a:solidFill>
            <a:prstDash val="solid"/>
          </a:ln>
        </p:spPr>
        <p:txBody>
          <a:bodyPr/>
          <a:lstStyle/>
          <a:p>
            <a:endParaRPr/>
          </a:p>
        </p:txBody>
      </p:sp>
      <p:sp>
        <p:nvSpPr>
          <p:cNvPr id="90" name="Cell"/>
          <p:cNvSpPr txBox="1"/>
          <p:nvPr/>
        </p:nvSpPr>
        <p:spPr>
          <a:xfrm>
            <a:off x="6391656" y="3145536"/>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Irra</a:t>
            </a:r>
            <a:endParaRPr lang="en-US" sz="1100" dirty="0"/>
          </a:p>
        </p:txBody>
      </p:sp>
      <p:sp>
        <p:nvSpPr>
          <p:cNvPr id="91" name="Cell"/>
          <p:cNvSpPr txBox="1"/>
          <p:nvPr/>
        </p:nvSpPr>
        <p:spPr>
          <a:xfrm>
            <a:off x="8494776" y="3145536"/>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Oyun</a:t>
            </a:r>
            <a:endParaRPr lang="en-US" sz="1100" dirty="0"/>
          </a:p>
        </p:txBody>
      </p:sp>
      <p:sp>
        <p:nvSpPr>
          <p:cNvPr id="92" name="Cell"/>
          <p:cNvSpPr txBox="1"/>
          <p:nvPr/>
        </p:nvSpPr>
        <p:spPr>
          <a:xfrm>
            <a:off x="9692640" y="3145536"/>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52%</a:t>
            </a:r>
            <a:endParaRPr lang="en-US" sz="1100" dirty="0"/>
          </a:p>
        </p:txBody>
      </p:sp>
      <p:sp>
        <p:nvSpPr>
          <p:cNvPr id="93" name="Cell"/>
          <p:cNvSpPr txBox="1"/>
          <p:nvPr/>
        </p:nvSpPr>
        <p:spPr>
          <a:xfrm>
            <a:off x="10378440" y="3145536"/>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48%</a:t>
            </a:r>
            <a:endParaRPr lang="en-US" sz="1100" dirty="0"/>
          </a:p>
        </p:txBody>
      </p:sp>
      <p:sp>
        <p:nvSpPr>
          <p:cNvPr id="94" name="Cell"/>
          <p:cNvSpPr txBox="1"/>
          <p:nvPr/>
        </p:nvSpPr>
        <p:spPr>
          <a:xfrm>
            <a:off x="10972800" y="3145536"/>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38%</a:t>
            </a:r>
            <a:endParaRPr lang="en-US" sz="1100" dirty="0"/>
          </a:p>
        </p:txBody>
      </p:sp>
      <p:sp>
        <p:nvSpPr>
          <p:cNvPr id="95" name="Row rule"/>
          <p:cNvSpPr/>
          <p:nvPr/>
        </p:nvSpPr>
        <p:spPr>
          <a:xfrm>
            <a:off x="6355080" y="3547872"/>
            <a:ext cx="5394960" cy="91"/>
          </a:xfrm>
          <a:prstGeom prst="line">
            <a:avLst/>
          </a:prstGeom>
          <a:noFill/>
          <a:ln w="6350">
            <a:solidFill>
              <a:srgbClr val="DDDFE2"/>
            </a:solidFill>
            <a:prstDash val="solid"/>
          </a:ln>
        </p:spPr>
        <p:txBody>
          <a:bodyPr/>
          <a:lstStyle/>
          <a:p>
            <a:endParaRPr/>
          </a:p>
        </p:txBody>
      </p:sp>
      <p:sp>
        <p:nvSpPr>
          <p:cNvPr id="96" name="Cell"/>
          <p:cNvSpPr txBox="1"/>
          <p:nvPr/>
        </p:nvSpPr>
        <p:spPr>
          <a:xfrm>
            <a:off x="6391656" y="3547872"/>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Oloje</a:t>
            </a:r>
            <a:endParaRPr lang="en-US" sz="1100" dirty="0"/>
          </a:p>
        </p:txBody>
      </p:sp>
      <p:sp>
        <p:nvSpPr>
          <p:cNvPr id="97" name="Cell"/>
          <p:cNvSpPr txBox="1"/>
          <p:nvPr/>
        </p:nvSpPr>
        <p:spPr>
          <a:xfrm>
            <a:off x="8494776" y="3547872"/>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West</a:t>
            </a:r>
            <a:endParaRPr lang="en-US" sz="1100" dirty="0"/>
          </a:p>
        </p:txBody>
      </p:sp>
      <p:sp>
        <p:nvSpPr>
          <p:cNvPr id="98" name="Cell"/>
          <p:cNvSpPr txBox="1"/>
          <p:nvPr/>
        </p:nvSpPr>
        <p:spPr>
          <a:xfrm>
            <a:off x="9692640" y="3547872"/>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99" name="Cell"/>
          <p:cNvSpPr txBox="1"/>
          <p:nvPr/>
        </p:nvSpPr>
        <p:spPr>
          <a:xfrm>
            <a:off x="10378440" y="3547872"/>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46%</a:t>
            </a:r>
            <a:endParaRPr lang="en-US" sz="1100" dirty="0"/>
          </a:p>
        </p:txBody>
      </p:sp>
      <p:sp>
        <p:nvSpPr>
          <p:cNvPr id="100" name="Cell"/>
          <p:cNvSpPr txBox="1"/>
          <p:nvPr/>
        </p:nvSpPr>
        <p:spPr>
          <a:xfrm>
            <a:off x="10972800" y="3547872"/>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26%</a:t>
            </a:r>
            <a:endParaRPr lang="en-US" sz="1100" dirty="0"/>
          </a:p>
        </p:txBody>
      </p:sp>
      <p:sp>
        <p:nvSpPr>
          <p:cNvPr id="101" name="Row rule"/>
          <p:cNvSpPr/>
          <p:nvPr/>
        </p:nvSpPr>
        <p:spPr>
          <a:xfrm>
            <a:off x="6355080" y="3950208"/>
            <a:ext cx="5394960" cy="91"/>
          </a:xfrm>
          <a:prstGeom prst="line">
            <a:avLst/>
          </a:prstGeom>
          <a:noFill/>
          <a:ln w="6350">
            <a:solidFill>
              <a:srgbClr val="DDDFE2"/>
            </a:solidFill>
            <a:prstDash val="solid"/>
          </a:ln>
        </p:spPr>
        <p:txBody>
          <a:bodyPr/>
          <a:lstStyle/>
          <a:p>
            <a:endParaRPr/>
          </a:p>
        </p:txBody>
      </p:sp>
      <p:sp>
        <p:nvSpPr>
          <p:cNvPr id="102" name="Cell"/>
          <p:cNvSpPr txBox="1"/>
          <p:nvPr/>
        </p:nvSpPr>
        <p:spPr>
          <a:xfrm>
            <a:off x="6391656" y="3950208"/>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Agbona/Fata</a:t>
            </a:r>
            <a:endParaRPr lang="en-US" sz="1100" dirty="0"/>
          </a:p>
        </p:txBody>
      </p:sp>
      <p:sp>
        <p:nvSpPr>
          <p:cNvPr id="103" name="Cell"/>
          <p:cNvSpPr txBox="1"/>
          <p:nvPr/>
        </p:nvSpPr>
        <p:spPr>
          <a:xfrm>
            <a:off x="8494776" y="3950208"/>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Asa</a:t>
            </a:r>
            <a:endParaRPr lang="en-US" sz="1100" dirty="0"/>
          </a:p>
        </p:txBody>
      </p:sp>
      <p:sp>
        <p:nvSpPr>
          <p:cNvPr id="104" name="Cell"/>
          <p:cNvSpPr txBox="1"/>
          <p:nvPr/>
        </p:nvSpPr>
        <p:spPr>
          <a:xfrm>
            <a:off x="9692640" y="3950208"/>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51%</a:t>
            </a:r>
            <a:endParaRPr lang="en-US" sz="1100" dirty="0"/>
          </a:p>
        </p:txBody>
      </p:sp>
      <p:sp>
        <p:nvSpPr>
          <p:cNvPr id="105" name="Cell"/>
          <p:cNvSpPr txBox="1"/>
          <p:nvPr/>
        </p:nvSpPr>
        <p:spPr>
          <a:xfrm>
            <a:off x="10378440" y="3950208"/>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47%</a:t>
            </a:r>
            <a:endParaRPr lang="en-US" sz="1100" dirty="0"/>
          </a:p>
        </p:txBody>
      </p:sp>
      <p:sp>
        <p:nvSpPr>
          <p:cNvPr id="106" name="Cell"/>
          <p:cNvSpPr txBox="1"/>
          <p:nvPr/>
        </p:nvSpPr>
        <p:spPr>
          <a:xfrm>
            <a:off x="10972800" y="3950208"/>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26%</a:t>
            </a:r>
            <a:endParaRPr lang="en-US" sz="1100" dirty="0"/>
          </a:p>
        </p:txBody>
      </p:sp>
      <p:sp>
        <p:nvSpPr>
          <p:cNvPr id="107" name="Row rule"/>
          <p:cNvSpPr/>
          <p:nvPr/>
        </p:nvSpPr>
        <p:spPr>
          <a:xfrm>
            <a:off x="6355080" y="4352544"/>
            <a:ext cx="5394960" cy="91"/>
          </a:xfrm>
          <a:prstGeom prst="line">
            <a:avLst/>
          </a:prstGeom>
          <a:noFill/>
          <a:ln w="6350">
            <a:solidFill>
              <a:srgbClr val="DDDFE2"/>
            </a:solidFill>
            <a:prstDash val="solid"/>
          </a:ln>
        </p:spPr>
        <p:txBody>
          <a:bodyPr/>
          <a:lstStyle/>
          <a:p>
            <a:endParaRPr/>
          </a:p>
        </p:txBody>
      </p:sp>
      <p:sp>
        <p:nvSpPr>
          <p:cNvPr id="108" name="Cell"/>
          <p:cNvSpPr txBox="1"/>
          <p:nvPr/>
        </p:nvSpPr>
        <p:spPr>
          <a:xfrm>
            <a:off x="6391656" y="4352544"/>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Omu Aran II (Ihaye)</a:t>
            </a:r>
            <a:endParaRPr lang="en-US" sz="1100" dirty="0"/>
          </a:p>
        </p:txBody>
      </p:sp>
      <p:sp>
        <p:nvSpPr>
          <p:cNvPr id="109" name="Cell"/>
          <p:cNvSpPr txBox="1"/>
          <p:nvPr/>
        </p:nvSpPr>
        <p:spPr>
          <a:xfrm>
            <a:off x="8494776" y="4352544"/>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Irepodun</a:t>
            </a:r>
            <a:endParaRPr lang="en-US" sz="1100" dirty="0"/>
          </a:p>
        </p:txBody>
      </p:sp>
      <p:sp>
        <p:nvSpPr>
          <p:cNvPr id="110" name="Cell"/>
          <p:cNvSpPr txBox="1"/>
          <p:nvPr/>
        </p:nvSpPr>
        <p:spPr>
          <a:xfrm>
            <a:off x="9692640" y="4352544"/>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49%</a:t>
            </a:r>
            <a:endParaRPr lang="en-US" sz="1100" dirty="0"/>
          </a:p>
        </p:txBody>
      </p:sp>
      <p:sp>
        <p:nvSpPr>
          <p:cNvPr id="111" name="Cell"/>
          <p:cNvSpPr txBox="1"/>
          <p:nvPr/>
        </p:nvSpPr>
        <p:spPr>
          <a:xfrm>
            <a:off x="10378440" y="4352544"/>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44%</a:t>
            </a:r>
            <a:endParaRPr lang="en-US" sz="1100" dirty="0"/>
          </a:p>
        </p:txBody>
      </p:sp>
      <p:sp>
        <p:nvSpPr>
          <p:cNvPr id="112" name="Cell"/>
          <p:cNvSpPr txBox="1"/>
          <p:nvPr/>
        </p:nvSpPr>
        <p:spPr>
          <a:xfrm>
            <a:off x="10972800" y="4352544"/>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42%</a:t>
            </a:r>
            <a:endParaRPr lang="en-US" sz="1100" dirty="0"/>
          </a:p>
        </p:txBody>
      </p:sp>
      <p:sp>
        <p:nvSpPr>
          <p:cNvPr id="113" name="Row rule"/>
          <p:cNvSpPr/>
          <p:nvPr/>
        </p:nvSpPr>
        <p:spPr>
          <a:xfrm>
            <a:off x="6355080" y="4754880"/>
            <a:ext cx="5394960" cy="91"/>
          </a:xfrm>
          <a:prstGeom prst="line">
            <a:avLst/>
          </a:prstGeom>
          <a:noFill/>
          <a:ln w="6350">
            <a:solidFill>
              <a:srgbClr val="DDDFE2"/>
            </a:solidFill>
            <a:prstDash val="solid"/>
          </a:ln>
        </p:spPr>
        <p:txBody>
          <a:bodyPr/>
          <a:lstStyle/>
          <a:p>
            <a:endParaRPr/>
          </a:p>
        </p:txBody>
      </p:sp>
      <p:sp>
        <p:nvSpPr>
          <p:cNvPr id="114" name="Cell"/>
          <p:cNvSpPr txBox="1"/>
          <p:nvPr/>
        </p:nvSpPr>
        <p:spPr>
          <a:xfrm>
            <a:off x="6391656" y="4754880"/>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Balogun Fulani III</a:t>
            </a:r>
            <a:endParaRPr lang="en-US" sz="1100" dirty="0"/>
          </a:p>
        </p:txBody>
      </p:sp>
      <p:sp>
        <p:nvSpPr>
          <p:cNvPr id="115" name="Cell"/>
          <p:cNvSpPr txBox="1"/>
          <p:nvPr/>
        </p:nvSpPr>
        <p:spPr>
          <a:xfrm>
            <a:off x="8494776" y="4754880"/>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South</a:t>
            </a:r>
            <a:endParaRPr lang="en-US" sz="1100" dirty="0"/>
          </a:p>
        </p:txBody>
      </p:sp>
      <p:sp>
        <p:nvSpPr>
          <p:cNvPr id="116" name="Cell"/>
          <p:cNvSpPr txBox="1"/>
          <p:nvPr/>
        </p:nvSpPr>
        <p:spPr>
          <a:xfrm>
            <a:off x="9692640" y="4754880"/>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117" name="Cell"/>
          <p:cNvSpPr txBox="1"/>
          <p:nvPr/>
        </p:nvSpPr>
        <p:spPr>
          <a:xfrm>
            <a:off x="10378440" y="4754880"/>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46%</a:t>
            </a:r>
            <a:endParaRPr lang="en-US" sz="1100" dirty="0"/>
          </a:p>
        </p:txBody>
      </p:sp>
      <p:sp>
        <p:nvSpPr>
          <p:cNvPr id="118" name="Cell"/>
          <p:cNvSpPr txBox="1"/>
          <p:nvPr/>
        </p:nvSpPr>
        <p:spPr>
          <a:xfrm>
            <a:off x="10972800" y="4754880"/>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28%</a:t>
            </a:r>
            <a:endParaRPr lang="en-US" sz="1100" dirty="0"/>
          </a:p>
        </p:txBody>
      </p:sp>
      <p:sp>
        <p:nvSpPr>
          <p:cNvPr id="119" name="Row rule"/>
          <p:cNvSpPr/>
          <p:nvPr/>
        </p:nvSpPr>
        <p:spPr>
          <a:xfrm>
            <a:off x="6355080" y="5157216"/>
            <a:ext cx="5394960" cy="91"/>
          </a:xfrm>
          <a:prstGeom prst="line">
            <a:avLst/>
          </a:prstGeom>
          <a:noFill/>
          <a:ln w="6350">
            <a:solidFill>
              <a:srgbClr val="DDDFE2"/>
            </a:solidFill>
            <a:prstDash val="solid"/>
          </a:ln>
        </p:spPr>
        <p:txBody>
          <a:bodyPr/>
          <a:lstStyle/>
          <a:p>
            <a:endParaRPr/>
          </a:p>
        </p:txBody>
      </p:sp>
      <p:sp>
        <p:nvSpPr>
          <p:cNvPr id="120" name="Cell"/>
          <p:cNvSpPr txBox="1"/>
          <p:nvPr/>
        </p:nvSpPr>
        <p:spPr>
          <a:xfrm>
            <a:off x="6391656" y="5157216"/>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Awe/Orimaro</a:t>
            </a:r>
            <a:endParaRPr lang="en-US" sz="1100" dirty="0"/>
          </a:p>
        </p:txBody>
      </p:sp>
      <p:sp>
        <p:nvSpPr>
          <p:cNvPr id="121" name="Cell"/>
          <p:cNvSpPr txBox="1"/>
          <p:nvPr/>
        </p:nvSpPr>
        <p:spPr>
          <a:xfrm>
            <a:off x="8494776" y="5157216"/>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Asa</a:t>
            </a:r>
            <a:endParaRPr lang="en-US" sz="1100" dirty="0"/>
          </a:p>
        </p:txBody>
      </p:sp>
      <p:sp>
        <p:nvSpPr>
          <p:cNvPr id="122" name="Cell"/>
          <p:cNvSpPr txBox="1"/>
          <p:nvPr/>
        </p:nvSpPr>
        <p:spPr>
          <a:xfrm>
            <a:off x="9692640" y="5157216"/>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51%</a:t>
            </a:r>
            <a:endParaRPr lang="en-US" sz="1100" dirty="0"/>
          </a:p>
        </p:txBody>
      </p:sp>
      <p:sp>
        <p:nvSpPr>
          <p:cNvPr id="123" name="Cell"/>
          <p:cNvSpPr txBox="1"/>
          <p:nvPr/>
        </p:nvSpPr>
        <p:spPr>
          <a:xfrm>
            <a:off x="10378440" y="5157216"/>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46%</a:t>
            </a:r>
            <a:endParaRPr lang="en-US" sz="1100" dirty="0"/>
          </a:p>
        </p:txBody>
      </p:sp>
      <p:sp>
        <p:nvSpPr>
          <p:cNvPr id="124" name="Cell"/>
          <p:cNvSpPr txBox="1"/>
          <p:nvPr/>
        </p:nvSpPr>
        <p:spPr>
          <a:xfrm>
            <a:off x="10972800" y="5157216"/>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19%</a:t>
            </a:r>
            <a:endParaRPr lang="en-US" sz="1100" dirty="0"/>
          </a:p>
        </p:txBody>
      </p:sp>
      <p:sp>
        <p:nvSpPr>
          <p:cNvPr id="125" name="Row rule"/>
          <p:cNvSpPr/>
          <p:nvPr/>
        </p:nvSpPr>
        <p:spPr>
          <a:xfrm>
            <a:off x="6355080" y="5559552"/>
            <a:ext cx="5394960" cy="91"/>
          </a:xfrm>
          <a:prstGeom prst="line">
            <a:avLst/>
          </a:prstGeom>
          <a:noFill/>
          <a:ln w="6350">
            <a:solidFill>
              <a:srgbClr val="DDDFE2"/>
            </a:solidFill>
            <a:prstDash val="solid"/>
          </a:ln>
        </p:spPr>
        <p:txBody>
          <a:bodyPr/>
          <a:lstStyle/>
          <a:p>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Wards with the most undecided voters</a:t>
            </a:r>
            <a:endParaRPr lang="en-US" sz="2600" dirty="0"/>
          </a:p>
        </p:txBody>
      </p:sp>
      <p:sp>
        <p:nvSpPr>
          <p:cNvPr id="3" name="Takeaway"/>
          <p:cNvSpPr txBox="1"/>
          <p:nvPr/>
        </p:nvSpPr>
        <p:spPr>
          <a:xfrm>
            <a:off x="548640" y="987552"/>
            <a:ext cx="11094415" cy="25908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In these 18 wards, 48% to 58% of voters have not named a candidate. All 18 are in Kwara South.</a:t>
            </a:r>
            <a:endParaRPr lang="en-US" sz="1400" dirty="0"/>
          </a:p>
        </p:txBody>
      </p:sp>
      <p:sp>
        <p:nvSpPr>
          <p:cNvPr id="6" name="Table header"/>
          <p:cNvSpPr txBox="1"/>
          <p:nvPr/>
        </p:nvSpPr>
        <p:spPr>
          <a:xfrm>
            <a:off x="548640" y="1475232"/>
            <a:ext cx="202996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Ward</a:t>
            </a:r>
            <a:endParaRPr lang="en-US" sz="1100" dirty="0"/>
          </a:p>
        </p:txBody>
      </p:sp>
      <p:sp>
        <p:nvSpPr>
          <p:cNvPr id="7" name="Table header"/>
          <p:cNvSpPr txBox="1"/>
          <p:nvPr/>
        </p:nvSpPr>
        <p:spPr>
          <a:xfrm>
            <a:off x="2651760" y="1475232"/>
            <a:ext cx="116128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Local government</a:t>
            </a:r>
            <a:endParaRPr lang="en-US" sz="1100" dirty="0"/>
          </a:p>
        </p:txBody>
      </p:sp>
      <p:sp>
        <p:nvSpPr>
          <p:cNvPr id="8" name="Table header"/>
          <p:cNvSpPr txBox="1"/>
          <p:nvPr/>
        </p:nvSpPr>
        <p:spPr>
          <a:xfrm>
            <a:off x="3886200" y="1475232"/>
            <a:ext cx="77724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Not decided</a:t>
            </a:r>
            <a:endParaRPr lang="en-US" sz="1100" dirty="0"/>
          </a:p>
        </p:txBody>
      </p:sp>
      <p:sp>
        <p:nvSpPr>
          <p:cNvPr id="9" name="Table header"/>
          <p:cNvSpPr txBox="1"/>
          <p:nvPr/>
        </p:nvSpPr>
        <p:spPr>
          <a:xfrm>
            <a:off x="4663440" y="1475232"/>
            <a:ext cx="68580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Danladi</a:t>
            </a:r>
            <a:endParaRPr lang="en-US" sz="1100" dirty="0"/>
          </a:p>
        </p:txBody>
      </p:sp>
      <p:sp>
        <p:nvSpPr>
          <p:cNvPr id="10" name="Table header"/>
          <p:cNvSpPr txBox="1"/>
          <p:nvPr/>
        </p:nvSpPr>
        <p:spPr>
          <a:xfrm>
            <a:off x="5349240" y="1475232"/>
            <a:ext cx="59436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Kawu</a:t>
            </a:r>
            <a:endParaRPr lang="en-US" sz="1100" dirty="0"/>
          </a:p>
        </p:txBody>
      </p:sp>
      <p:sp>
        <p:nvSpPr>
          <p:cNvPr id="11" name="Header rule"/>
          <p:cNvSpPr/>
          <p:nvPr/>
        </p:nvSpPr>
        <p:spPr>
          <a:xfrm>
            <a:off x="548640" y="1920240"/>
            <a:ext cx="5394960" cy="91"/>
          </a:xfrm>
          <a:prstGeom prst="line">
            <a:avLst/>
          </a:prstGeom>
          <a:noFill/>
          <a:ln w="12700">
            <a:solidFill>
              <a:srgbClr val="145C5A"/>
            </a:solidFill>
            <a:prstDash val="solid"/>
          </a:ln>
        </p:spPr>
        <p:txBody>
          <a:bodyPr/>
          <a:lstStyle/>
          <a:p>
            <a:endParaRPr/>
          </a:p>
        </p:txBody>
      </p:sp>
      <p:sp>
        <p:nvSpPr>
          <p:cNvPr id="12" name="Cell"/>
          <p:cNvSpPr txBox="1"/>
          <p:nvPr/>
        </p:nvSpPr>
        <p:spPr>
          <a:xfrm>
            <a:off x="585216" y="1938528"/>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Ojoku</a:t>
            </a:r>
            <a:endParaRPr lang="en-US" sz="1100" dirty="0"/>
          </a:p>
        </p:txBody>
      </p:sp>
      <p:sp>
        <p:nvSpPr>
          <p:cNvPr id="13" name="Cell"/>
          <p:cNvSpPr txBox="1"/>
          <p:nvPr/>
        </p:nvSpPr>
        <p:spPr>
          <a:xfrm>
            <a:off x="2688336" y="1938528"/>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Oyun</a:t>
            </a:r>
            <a:endParaRPr lang="en-US" sz="1100" dirty="0"/>
          </a:p>
        </p:txBody>
      </p:sp>
      <p:sp>
        <p:nvSpPr>
          <p:cNvPr id="14" name="Cell"/>
          <p:cNvSpPr txBox="1"/>
          <p:nvPr/>
        </p:nvSpPr>
        <p:spPr>
          <a:xfrm>
            <a:off x="3886200" y="1938528"/>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58%</a:t>
            </a:r>
            <a:endParaRPr lang="en-US" sz="1100" dirty="0"/>
          </a:p>
        </p:txBody>
      </p:sp>
      <p:sp>
        <p:nvSpPr>
          <p:cNvPr id="15" name="Cell"/>
          <p:cNvSpPr txBox="1"/>
          <p:nvPr/>
        </p:nvSpPr>
        <p:spPr>
          <a:xfrm>
            <a:off x="4663440" y="1938528"/>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63%</a:t>
            </a:r>
            <a:endParaRPr lang="en-US" sz="1100" dirty="0"/>
          </a:p>
        </p:txBody>
      </p:sp>
      <p:sp>
        <p:nvSpPr>
          <p:cNvPr id="16" name="Cell"/>
          <p:cNvSpPr txBox="1"/>
          <p:nvPr/>
        </p:nvSpPr>
        <p:spPr>
          <a:xfrm>
            <a:off x="5349240" y="1938528"/>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32%</a:t>
            </a:r>
            <a:endParaRPr lang="en-US" sz="1100" dirty="0"/>
          </a:p>
        </p:txBody>
      </p:sp>
      <p:sp>
        <p:nvSpPr>
          <p:cNvPr id="17" name="Row rule"/>
          <p:cNvSpPr/>
          <p:nvPr/>
        </p:nvSpPr>
        <p:spPr>
          <a:xfrm>
            <a:off x="548640" y="2340864"/>
            <a:ext cx="5394960" cy="91"/>
          </a:xfrm>
          <a:prstGeom prst="line">
            <a:avLst/>
          </a:prstGeom>
          <a:noFill/>
          <a:ln w="6350">
            <a:solidFill>
              <a:srgbClr val="DDDFE2"/>
            </a:solidFill>
            <a:prstDash val="solid"/>
          </a:ln>
        </p:spPr>
        <p:txBody>
          <a:bodyPr/>
          <a:lstStyle/>
          <a:p>
            <a:endParaRPr/>
          </a:p>
        </p:txBody>
      </p:sp>
      <p:sp>
        <p:nvSpPr>
          <p:cNvPr id="18" name="Cell"/>
          <p:cNvSpPr txBox="1"/>
          <p:nvPr/>
        </p:nvSpPr>
        <p:spPr>
          <a:xfrm>
            <a:off x="585216" y="2340864"/>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Igbaja I</a:t>
            </a:r>
            <a:endParaRPr lang="en-US" sz="1100" dirty="0"/>
          </a:p>
        </p:txBody>
      </p:sp>
      <p:sp>
        <p:nvSpPr>
          <p:cNvPr id="19" name="Cell"/>
          <p:cNvSpPr txBox="1"/>
          <p:nvPr/>
        </p:nvSpPr>
        <p:spPr>
          <a:xfrm>
            <a:off x="2688336" y="2340864"/>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20" name="Cell"/>
          <p:cNvSpPr txBox="1"/>
          <p:nvPr/>
        </p:nvSpPr>
        <p:spPr>
          <a:xfrm>
            <a:off x="3886200" y="2340864"/>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57%</a:t>
            </a:r>
            <a:endParaRPr lang="en-US" sz="1100" dirty="0"/>
          </a:p>
        </p:txBody>
      </p:sp>
      <p:sp>
        <p:nvSpPr>
          <p:cNvPr id="21" name="Cell"/>
          <p:cNvSpPr txBox="1"/>
          <p:nvPr/>
        </p:nvSpPr>
        <p:spPr>
          <a:xfrm>
            <a:off x="4663440" y="2340864"/>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58%</a:t>
            </a:r>
            <a:endParaRPr lang="en-US" sz="1100" dirty="0"/>
          </a:p>
        </p:txBody>
      </p:sp>
      <p:sp>
        <p:nvSpPr>
          <p:cNvPr id="22" name="Cell"/>
          <p:cNvSpPr txBox="1"/>
          <p:nvPr/>
        </p:nvSpPr>
        <p:spPr>
          <a:xfrm>
            <a:off x="5349240" y="2340864"/>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36%</a:t>
            </a:r>
            <a:endParaRPr lang="en-US" sz="1100" dirty="0"/>
          </a:p>
        </p:txBody>
      </p:sp>
      <p:sp>
        <p:nvSpPr>
          <p:cNvPr id="23" name="Row rule"/>
          <p:cNvSpPr/>
          <p:nvPr/>
        </p:nvSpPr>
        <p:spPr>
          <a:xfrm>
            <a:off x="548640" y="2743200"/>
            <a:ext cx="5394960" cy="91"/>
          </a:xfrm>
          <a:prstGeom prst="line">
            <a:avLst/>
          </a:prstGeom>
          <a:noFill/>
          <a:ln w="6350">
            <a:solidFill>
              <a:srgbClr val="DDDFE2"/>
            </a:solidFill>
            <a:prstDash val="solid"/>
          </a:ln>
        </p:spPr>
        <p:txBody>
          <a:bodyPr/>
          <a:lstStyle/>
          <a:p>
            <a:endParaRPr/>
          </a:p>
        </p:txBody>
      </p:sp>
      <p:sp>
        <p:nvSpPr>
          <p:cNvPr id="24" name="Cell"/>
          <p:cNvSpPr txBox="1"/>
          <p:nvPr/>
        </p:nvSpPr>
        <p:spPr>
          <a:xfrm>
            <a:off x="585216" y="2743200"/>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Share IV</a:t>
            </a:r>
            <a:endParaRPr lang="en-US" sz="1100" dirty="0"/>
          </a:p>
        </p:txBody>
      </p:sp>
      <p:sp>
        <p:nvSpPr>
          <p:cNvPr id="25" name="Cell"/>
          <p:cNvSpPr txBox="1"/>
          <p:nvPr/>
        </p:nvSpPr>
        <p:spPr>
          <a:xfrm>
            <a:off x="2688336" y="2743200"/>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26" name="Cell"/>
          <p:cNvSpPr txBox="1"/>
          <p:nvPr/>
        </p:nvSpPr>
        <p:spPr>
          <a:xfrm>
            <a:off x="3886200" y="2743200"/>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56%</a:t>
            </a:r>
            <a:endParaRPr lang="en-US" sz="1100" dirty="0"/>
          </a:p>
        </p:txBody>
      </p:sp>
      <p:sp>
        <p:nvSpPr>
          <p:cNvPr id="27" name="Cell"/>
          <p:cNvSpPr txBox="1"/>
          <p:nvPr/>
        </p:nvSpPr>
        <p:spPr>
          <a:xfrm>
            <a:off x="4663440" y="2743200"/>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71%</a:t>
            </a:r>
            <a:endParaRPr lang="en-US" sz="1100" dirty="0"/>
          </a:p>
        </p:txBody>
      </p:sp>
      <p:sp>
        <p:nvSpPr>
          <p:cNvPr id="28" name="Cell"/>
          <p:cNvSpPr txBox="1"/>
          <p:nvPr/>
        </p:nvSpPr>
        <p:spPr>
          <a:xfrm>
            <a:off x="5349240" y="2743200"/>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28%</a:t>
            </a:r>
            <a:endParaRPr lang="en-US" sz="1100" dirty="0"/>
          </a:p>
        </p:txBody>
      </p:sp>
      <p:sp>
        <p:nvSpPr>
          <p:cNvPr id="29" name="Row rule"/>
          <p:cNvSpPr/>
          <p:nvPr/>
        </p:nvSpPr>
        <p:spPr>
          <a:xfrm>
            <a:off x="548640" y="3145536"/>
            <a:ext cx="5394960" cy="91"/>
          </a:xfrm>
          <a:prstGeom prst="line">
            <a:avLst/>
          </a:prstGeom>
          <a:noFill/>
          <a:ln w="6350">
            <a:solidFill>
              <a:srgbClr val="DDDFE2"/>
            </a:solidFill>
            <a:prstDash val="solid"/>
          </a:ln>
        </p:spPr>
        <p:txBody>
          <a:bodyPr/>
          <a:lstStyle/>
          <a:p>
            <a:endParaRPr/>
          </a:p>
        </p:txBody>
      </p:sp>
      <p:sp>
        <p:nvSpPr>
          <p:cNvPr id="30" name="Cell"/>
          <p:cNvSpPr txBox="1"/>
          <p:nvPr/>
        </p:nvSpPr>
        <p:spPr>
          <a:xfrm>
            <a:off x="585216" y="3145536"/>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Ile-Ire</a:t>
            </a:r>
            <a:endParaRPr lang="en-US" sz="1100" dirty="0"/>
          </a:p>
        </p:txBody>
      </p:sp>
      <p:sp>
        <p:nvSpPr>
          <p:cNvPr id="31" name="Cell"/>
          <p:cNvSpPr txBox="1"/>
          <p:nvPr/>
        </p:nvSpPr>
        <p:spPr>
          <a:xfrm>
            <a:off x="2688336" y="3145536"/>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32" name="Cell"/>
          <p:cNvSpPr txBox="1"/>
          <p:nvPr/>
        </p:nvSpPr>
        <p:spPr>
          <a:xfrm>
            <a:off x="3886200" y="3145536"/>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55%</a:t>
            </a:r>
            <a:endParaRPr lang="en-US" sz="1100" dirty="0"/>
          </a:p>
        </p:txBody>
      </p:sp>
      <p:sp>
        <p:nvSpPr>
          <p:cNvPr id="33" name="Cell"/>
          <p:cNvSpPr txBox="1"/>
          <p:nvPr/>
        </p:nvSpPr>
        <p:spPr>
          <a:xfrm>
            <a:off x="4663440" y="3145536"/>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76%</a:t>
            </a:r>
            <a:endParaRPr lang="en-US" sz="1100" dirty="0"/>
          </a:p>
        </p:txBody>
      </p:sp>
      <p:sp>
        <p:nvSpPr>
          <p:cNvPr id="34" name="Cell"/>
          <p:cNvSpPr txBox="1"/>
          <p:nvPr/>
        </p:nvSpPr>
        <p:spPr>
          <a:xfrm>
            <a:off x="5349240" y="3145536"/>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21%</a:t>
            </a:r>
            <a:endParaRPr lang="en-US" sz="1100" dirty="0"/>
          </a:p>
        </p:txBody>
      </p:sp>
      <p:sp>
        <p:nvSpPr>
          <p:cNvPr id="35" name="Row rule"/>
          <p:cNvSpPr/>
          <p:nvPr/>
        </p:nvSpPr>
        <p:spPr>
          <a:xfrm>
            <a:off x="548640" y="3547872"/>
            <a:ext cx="5394960" cy="91"/>
          </a:xfrm>
          <a:prstGeom prst="line">
            <a:avLst/>
          </a:prstGeom>
          <a:noFill/>
          <a:ln w="6350">
            <a:solidFill>
              <a:srgbClr val="DDDFE2"/>
            </a:solidFill>
            <a:prstDash val="solid"/>
          </a:ln>
        </p:spPr>
        <p:txBody>
          <a:bodyPr/>
          <a:lstStyle/>
          <a:p>
            <a:endParaRPr/>
          </a:p>
        </p:txBody>
      </p:sp>
      <p:sp>
        <p:nvSpPr>
          <p:cNvPr id="36" name="Cell"/>
          <p:cNvSpPr txBox="1"/>
          <p:nvPr/>
        </p:nvSpPr>
        <p:spPr>
          <a:xfrm>
            <a:off x="585216" y="3547872"/>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Esie Ijan</a:t>
            </a:r>
            <a:endParaRPr lang="en-US" sz="1100" dirty="0"/>
          </a:p>
        </p:txBody>
      </p:sp>
      <p:sp>
        <p:nvSpPr>
          <p:cNvPr id="37" name="Cell"/>
          <p:cNvSpPr txBox="1"/>
          <p:nvPr/>
        </p:nvSpPr>
        <p:spPr>
          <a:xfrm>
            <a:off x="2688336" y="3547872"/>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Irepodun</a:t>
            </a:r>
            <a:endParaRPr lang="en-US" sz="1100" dirty="0"/>
          </a:p>
        </p:txBody>
      </p:sp>
      <p:sp>
        <p:nvSpPr>
          <p:cNvPr id="38" name="Cell"/>
          <p:cNvSpPr txBox="1"/>
          <p:nvPr/>
        </p:nvSpPr>
        <p:spPr>
          <a:xfrm>
            <a:off x="3886200" y="3547872"/>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54%</a:t>
            </a:r>
            <a:endParaRPr lang="en-US" sz="1100" dirty="0"/>
          </a:p>
        </p:txBody>
      </p:sp>
      <p:sp>
        <p:nvSpPr>
          <p:cNvPr id="39" name="Cell"/>
          <p:cNvSpPr txBox="1"/>
          <p:nvPr/>
        </p:nvSpPr>
        <p:spPr>
          <a:xfrm>
            <a:off x="4663440" y="3547872"/>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63%</a:t>
            </a:r>
            <a:endParaRPr lang="en-US" sz="1100" dirty="0"/>
          </a:p>
        </p:txBody>
      </p:sp>
      <p:sp>
        <p:nvSpPr>
          <p:cNvPr id="40" name="Cell"/>
          <p:cNvSpPr txBox="1"/>
          <p:nvPr/>
        </p:nvSpPr>
        <p:spPr>
          <a:xfrm>
            <a:off x="5349240" y="3547872"/>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36%</a:t>
            </a:r>
            <a:endParaRPr lang="en-US" sz="1100" dirty="0"/>
          </a:p>
        </p:txBody>
      </p:sp>
      <p:sp>
        <p:nvSpPr>
          <p:cNvPr id="41" name="Row rule"/>
          <p:cNvSpPr/>
          <p:nvPr/>
        </p:nvSpPr>
        <p:spPr>
          <a:xfrm>
            <a:off x="548640" y="3950208"/>
            <a:ext cx="5394960" cy="91"/>
          </a:xfrm>
          <a:prstGeom prst="line">
            <a:avLst/>
          </a:prstGeom>
          <a:noFill/>
          <a:ln w="6350">
            <a:solidFill>
              <a:srgbClr val="DDDFE2"/>
            </a:solidFill>
            <a:prstDash val="solid"/>
          </a:ln>
        </p:spPr>
        <p:txBody>
          <a:bodyPr/>
          <a:lstStyle/>
          <a:p>
            <a:endParaRPr/>
          </a:p>
        </p:txBody>
      </p:sp>
      <p:sp>
        <p:nvSpPr>
          <p:cNvPr id="42" name="Cell"/>
          <p:cNvSpPr txBox="1"/>
          <p:nvPr/>
        </p:nvSpPr>
        <p:spPr>
          <a:xfrm>
            <a:off x="585216" y="3950208"/>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Idofian I</a:t>
            </a:r>
            <a:endParaRPr lang="en-US" sz="1100" dirty="0"/>
          </a:p>
        </p:txBody>
      </p:sp>
      <p:sp>
        <p:nvSpPr>
          <p:cNvPr id="43" name="Cell"/>
          <p:cNvSpPr txBox="1"/>
          <p:nvPr/>
        </p:nvSpPr>
        <p:spPr>
          <a:xfrm>
            <a:off x="2688336" y="3950208"/>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44" name="Cell"/>
          <p:cNvSpPr txBox="1"/>
          <p:nvPr/>
        </p:nvSpPr>
        <p:spPr>
          <a:xfrm>
            <a:off x="3886200" y="3950208"/>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54%</a:t>
            </a:r>
            <a:endParaRPr lang="en-US" sz="1100" dirty="0"/>
          </a:p>
        </p:txBody>
      </p:sp>
      <p:sp>
        <p:nvSpPr>
          <p:cNvPr id="45" name="Cell"/>
          <p:cNvSpPr txBox="1"/>
          <p:nvPr/>
        </p:nvSpPr>
        <p:spPr>
          <a:xfrm>
            <a:off x="4663440" y="3950208"/>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46%</a:t>
            </a:r>
            <a:endParaRPr lang="en-US" sz="1100" dirty="0"/>
          </a:p>
        </p:txBody>
      </p:sp>
      <p:sp>
        <p:nvSpPr>
          <p:cNvPr id="46" name="Cell"/>
          <p:cNvSpPr txBox="1"/>
          <p:nvPr/>
        </p:nvSpPr>
        <p:spPr>
          <a:xfrm>
            <a:off x="5349240" y="3950208"/>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47" name="Row rule"/>
          <p:cNvSpPr/>
          <p:nvPr/>
        </p:nvSpPr>
        <p:spPr>
          <a:xfrm>
            <a:off x="548640" y="4352544"/>
            <a:ext cx="5394960" cy="91"/>
          </a:xfrm>
          <a:prstGeom prst="line">
            <a:avLst/>
          </a:prstGeom>
          <a:noFill/>
          <a:ln w="6350">
            <a:solidFill>
              <a:srgbClr val="DDDFE2"/>
            </a:solidFill>
            <a:prstDash val="solid"/>
          </a:ln>
        </p:spPr>
        <p:txBody>
          <a:bodyPr/>
          <a:lstStyle/>
          <a:p>
            <a:endParaRPr/>
          </a:p>
        </p:txBody>
      </p:sp>
      <p:sp>
        <p:nvSpPr>
          <p:cNvPr id="48" name="Cell"/>
          <p:cNvSpPr txBox="1"/>
          <p:nvPr/>
        </p:nvSpPr>
        <p:spPr>
          <a:xfrm>
            <a:off x="585216" y="4352544"/>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Koro</a:t>
            </a:r>
            <a:endParaRPr lang="en-US" sz="1100" dirty="0"/>
          </a:p>
        </p:txBody>
      </p:sp>
      <p:sp>
        <p:nvSpPr>
          <p:cNvPr id="49" name="Cell"/>
          <p:cNvSpPr txBox="1"/>
          <p:nvPr/>
        </p:nvSpPr>
        <p:spPr>
          <a:xfrm>
            <a:off x="2688336" y="4352544"/>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Ekiti</a:t>
            </a:r>
            <a:endParaRPr lang="en-US" sz="1100" dirty="0"/>
          </a:p>
        </p:txBody>
      </p:sp>
      <p:sp>
        <p:nvSpPr>
          <p:cNvPr id="50" name="Cell"/>
          <p:cNvSpPr txBox="1"/>
          <p:nvPr/>
        </p:nvSpPr>
        <p:spPr>
          <a:xfrm>
            <a:off x="3886200" y="4352544"/>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53%</a:t>
            </a:r>
            <a:endParaRPr lang="en-US" sz="1100" dirty="0"/>
          </a:p>
        </p:txBody>
      </p:sp>
      <p:sp>
        <p:nvSpPr>
          <p:cNvPr id="51" name="Cell"/>
          <p:cNvSpPr txBox="1"/>
          <p:nvPr/>
        </p:nvSpPr>
        <p:spPr>
          <a:xfrm>
            <a:off x="4663440" y="4352544"/>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55%</a:t>
            </a:r>
            <a:endParaRPr lang="en-US" sz="1100" dirty="0"/>
          </a:p>
        </p:txBody>
      </p:sp>
      <p:sp>
        <p:nvSpPr>
          <p:cNvPr id="52" name="Cell"/>
          <p:cNvSpPr txBox="1"/>
          <p:nvPr/>
        </p:nvSpPr>
        <p:spPr>
          <a:xfrm>
            <a:off x="5349240" y="4352544"/>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42%</a:t>
            </a:r>
            <a:endParaRPr lang="en-US" sz="1100" dirty="0"/>
          </a:p>
        </p:txBody>
      </p:sp>
      <p:sp>
        <p:nvSpPr>
          <p:cNvPr id="53" name="Row rule"/>
          <p:cNvSpPr/>
          <p:nvPr/>
        </p:nvSpPr>
        <p:spPr>
          <a:xfrm>
            <a:off x="548640" y="4754880"/>
            <a:ext cx="5394960" cy="91"/>
          </a:xfrm>
          <a:prstGeom prst="line">
            <a:avLst/>
          </a:prstGeom>
          <a:noFill/>
          <a:ln w="6350">
            <a:solidFill>
              <a:srgbClr val="DDDFE2"/>
            </a:solidFill>
            <a:prstDash val="solid"/>
          </a:ln>
        </p:spPr>
        <p:txBody>
          <a:bodyPr/>
          <a:lstStyle/>
          <a:p>
            <a:endParaRPr/>
          </a:p>
        </p:txBody>
      </p:sp>
      <p:sp>
        <p:nvSpPr>
          <p:cNvPr id="54" name="Cell"/>
          <p:cNvSpPr txBox="1"/>
          <p:nvPr/>
        </p:nvSpPr>
        <p:spPr>
          <a:xfrm>
            <a:off x="585216" y="4754880"/>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Share V</a:t>
            </a:r>
            <a:endParaRPr lang="en-US" sz="1100" dirty="0"/>
          </a:p>
        </p:txBody>
      </p:sp>
      <p:sp>
        <p:nvSpPr>
          <p:cNvPr id="55" name="Cell"/>
          <p:cNvSpPr txBox="1"/>
          <p:nvPr/>
        </p:nvSpPr>
        <p:spPr>
          <a:xfrm>
            <a:off x="2688336" y="4754880"/>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56" name="Cell"/>
          <p:cNvSpPr txBox="1"/>
          <p:nvPr/>
        </p:nvSpPr>
        <p:spPr>
          <a:xfrm>
            <a:off x="3886200" y="4754880"/>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52%</a:t>
            </a:r>
            <a:endParaRPr lang="en-US" sz="1100" dirty="0"/>
          </a:p>
        </p:txBody>
      </p:sp>
      <p:sp>
        <p:nvSpPr>
          <p:cNvPr id="57" name="Cell"/>
          <p:cNvSpPr txBox="1"/>
          <p:nvPr/>
        </p:nvSpPr>
        <p:spPr>
          <a:xfrm>
            <a:off x="4663440" y="4754880"/>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53%</a:t>
            </a:r>
            <a:endParaRPr lang="en-US" sz="1100" dirty="0"/>
          </a:p>
        </p:txBody>
      </p:sp>
      <p:sp>
        <p:nvSpPr>
          <p:cNvPr id="58" name="Cell"/>
          <p:cNvSpPr txBox="1"/>
          <p:nvPr/>
        </p:nvSpPr>
        <p:spPr>
          <a:xfrm>
            <a:off x="5349240" y="4754880"/>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43%</a:t>
            </a:r>
            <a:endParaRPr lang="en-US" sz="1100" dirty="0"/>
          </a:p>
        </p:txBody>
      </p:sp>
      <p:sp>
        <p:nvSpPr>
          <p:cNvPr id="59" name="Row rule"/>
          <p:cNvSpPr/>
          <p:nvPr/>
        </p:nvSpPr>
        <p:spPr>
          <a:xfrm>
            <a:off x="548640" y="5157216"/>
            <a:ext cx="5394960" cy="91"/>
          </a:xfrm>
          <a:prstGeom prst="line">
            <a:avLst/>
          </a:prstGeom>
          <a:noFill/>
          <a:ln w="6350">
            <a:solidFill>
              <a:srgbClr val="DDDFE2"/>
            </a:solidFill>
            <a:prstDash val="solid"/>
          </a:ln>
        </p:spPr>
        <p:txBody>
          <a:bodyPr/>
          <a:lstStyle/>
          <a:p>
            <a:endParaRPr/>
          </a:p>
        </p:txBody>
      </p:sp>
      <p:sp>
        <p:nvSpPr>
          <p:cNvPr id="60" name="Cell"/>
          <p:cNvSpPr txBox="1"/>
          <p:nvPr/>
        </p:nvSpPr>
        <p:spPr>
          <a:xfrm>
            <a:off x="585216" y="5157216"/>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Arandun</a:t>
            </a:r>
            <a:endParaRPr lang="en-US" sz="1100" dirty="0"/>
          </a:p>
        </p:txBody>
      </p:sp>
      <p:sp>
        <p:nvSpPr>
          <p:cNvPr id="61" name="Cell"/>
          <p:cNvSpPr txBox="1"/>
          <p:nvPr/>
        </p:nvSpPr>
        <p:spPr>
          <a:xfrm>
            <a:off x="2688336" y="5157216"/>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Irepodun</a:t>
            </a:r>
            <a:endParaRPr lang="en-US" sz="1100" dirty="0"/>
          </a:p>
        </p:txBody>
      </p:sp>
      <p:sp>
        <p:nvSpPr>
          <p:cNvPr id="62" name="Cell"/>
          <p:cNvSpPr txBox="1"/>
          <p:nvPr/>
        </p:nvSpPr>
        <p:spPr>
          <a:xfrm>
            <a:off x="3886200" y="5157216"/>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52%</a:t>
            </a:r>
            <a:endParaRPr lang="en-US" sz="1100" dirty="0"/>
          </a:p>
        </p:txBody>
      </p:sp>
      <p:sp>
        <p:nvSpPr>
          <p:cNvPr id="63" name="Cell"/>
          <p:cNvSpPr txBox="1"/>
          <p:nvPr/>
        </p:nvSpPr>
        <p:spPr>
          <a:xfrm>
            <a:off x="4663440" y="5157216"/>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57%</a:t>
            </a:r>
            <a:endParaRPr lang="en-US" sz="1100" dirty="0"/>
          </a:p>
        </p:txBody>
      </p:sp>
      <p:sp>
        <p:nvSpPr>
          <p:cNvPr id="64" name="Cell"/>
          <p:cNvSpPr txBox="1"/>
          <p:nvPr/>
        </p:nvSpPr>
        <p:spPr>
          <a:xfrm>
            <a:off x="5349240" y="5157216"/>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40%</a:t>
            </a:r>
            <a:endParaRPr lang="en-US" sz="1100" dirty="0"/>
          </a:p>
        </p:txBody>
      </p:sp>
      <p:sp>
        <p:nvSpPr>
          <p:cNvPr id="65" name="Row rule"/>
          <p:cNvSpPr/>
          <p:nvPr/>
        </p:nvSpPr>
        <p:spPr>
          <a:xfrm>
            <a:off x="548640" y="5559552"/>
            <a:ext cx="5394960" cy="91"/>
          </a:xfrm>
          <a:prstGeom prst="line">
            <a:avLst/>
          </a:prstGeom>
          <a:noFill/>
          <a:ln w="6350">
            <a:solidFill>
              <a:srgbClr val="DDDFE2"/>
            </a:solidFill>
            <a:prstDash val="solid"/>
          </a:ln>
        </p:spPr>
        <p:txBody>
          <a:bodyPr/>
          <a:lstStyle/>
          <a:p>
            <a:endParaRPr/>
          </a:p>
        </p:txBody>
      </p:sp>
      <p:sp>
        <p:nvSpPr>
          <p:cNvPr id="66" name="Table header"/>
          <p:cNvSpPr txBox="1"/>
          <p:nvPr/>
        </p:nvSpPr>
        <p:spPr>
          <a:xfrm>
            <a:off x="6355080" y="1475232"/>
            <a:ext cx="202996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Ward</a:t>
            </a:r>
            <a:endParaRPr lang="en-US" sz="1100" dirty="0"/>
          </a:p>
        </p:txBody>
      </p:sp>
      <p:sp>
        <p:nvSpPr>
          <p:cNvPr id="67" name="Table header"/>
          <p:cNvSpPr txBox="1"/>
          <p:nvPr/>
        </p:nvSpPr>
        <p:spPr>
          <a:xfrm>
            <a:off x="8458200" y="1475232"/>
            <a:ext cx="116128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Local government</a:t>
            </a:r>
            <a:endParaRPr lang="en-US" sz="1100" dirty="0"/>
          </a:p>
        </p:txBody>
      </p:sp>
      <p:sp>
        <p:nvSpPr>
          <p:cNvPr id="68" name="Table header"/>
          <p:cNvSpPr txBox="1"/>
          <p:nvPr/>
        </p:nvSpPr>
        <p:spPr>
          <a:xfrm>
            <a:off x="9692640" y="1475232"/>
            <a:ext cx="77724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Not decided</a:t>
            </a:r>
            <a:endParaRPr lang="en-US" sz="1100" dirty="0"/>
          </a:p>
        </p:txBody>
      </p:sp>
      <p:sp>
        <p:nvSpPr>
          <p:cNvPr id="69" name="Table header"/>
          <p:cNvSpPr txBox="1"/>
          <p:nvPr/>
        </p:nvSpPr>
        <p:spPr>
          <a:xfrm>
            <a:off x="10469880" y="1475232"/>
            <a:ext cx="68580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Danladi</a:t>
            </a:r>
            <a:endParaRPr lang="en-US" sz="1100" dirty="0"/>
          </a:p>
        </p:txBody>
      </p:sp>
      <p:sp>
        <p:nvSpPr>
          <p:cNvPr id="70" name="Table header"/>
          <p:cNvSpPr txBox="1"/>
          <p:nvPr/>
        </p:nvSpPr>
        <p:spPr>
          <a:xfrm>
            <a:off x="11155680" y="1475232"/>
            <a:ext cx="59436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Kawu</a:t>
            </a:r>
            <a:endParaRPr lang="en-US" sz="1100" dirty="0"/>
          </a:p>
        </p:txBody>
      </p:sp>
      <p:sp>
        <p:nvSpPr>
          <p:cNvPr id="71" name="Header rule"/>
          <p:cNvSpPr/>
          <p:nvPr/>
        </p:nvSpPr>
        <p:spPr>
          <a:xfrm>
            <a:off x="6355080" y="1920240"/>
            <a:ext cx="5394960" cy="91"/>
          </a:xfrm>
          <a:prstGeom prst="line">
            <a:avLst/>
          </a:prstGeom>
          <a:noFill/>
          <a:ln w="12700">
            <a:solidFill>
              <a:srgbClr val="145C5A"/>
            </a:solidFill>
            <a:prstDash val="solid"/>
          </a:ln>
        </p:spPr>
        <p:txBody>
          <a:bodyPr/>
          <a:lstStyle/>
          <a:p>
            <a:endParaRPr/>
          </a:p>
        </p:txBody>
      </p:sp>
      <p:sp>
        <p:nvSpPr>
          <p:cNvPr id="72" name="Cell"/>
          <p:cNvSpPr txBox="1"/>
          <p:nvPr/>
        </p:nvSpPr>
        <p:spPr>
          <a:xfrm>
            <a:off x="6391656" y="1938528"/>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Idofian II</a:t>
            </a:r>
            <a:endParaRPr lang="en-US" sz="1100" dirty="0"/>
          </a:p>
        </p:txBody>
      </p:sp>
      <p:sp>
        <p:nvSpPr>
          <p:cNvPr id="73" name="Cell"/>
          <p:cNvSpPr txBox="1"/>
          <p:nvPr/>
        </p:nvSpPr>
        <p:spPr>
          <a:xfrm>
            <a:off x="8494776" y="1938528"/>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74" name="Cell"/>
          <p:cNvSpPr txBox="1"/>
          <p:nvPr/>
        </p:nvSpPr>
        <p:spPr>
          <a:xfrm>
            <a:off x="9692640" y="1938528"/>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52%</a:t>
            </a:r>
            <a:endParaRPr lang="en-US" sz="1100" dirty="0"/>
          </a:p>
        </p:txBody>
      </p:sp>
      <p:sp>
        <p:nvSpPr>
          <p:cNvPr id="75" name="Cell"/>
          <p:cNvSpPr txBox="1"/>
          <p:nvPr/>
        </p:nvSpPr>
        <p:spPr>
          <a:xfrm>
            <a:off x="10469880" y="1938528"/>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63%</a:t>
            </a:r>
            <a:endParaRPr lang="en-US" sz="1100" dirty="0"/>
          </a:p>
        </p:txBody>
      </p:sp>
      <p:sp>
        <p:nvSpPr>
          <p:cNvPr id="76" name="Cell"/>
          <p:cNvSpPr txBox="1"/>
          <p:nvPr/>
        </p:nvSpPr>
        <p:spPr>
          <a:xfrm>
            <a:off x="11155680" y="1938528"/>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35%</a:t>
            </a:r>
            <a:endParaRPr lang="en-US" sz="1100" dirty="0"/>
          </a:p>
        </p:txBody>
      </p:sp>
      <p:sp>
        <p:nvSpPr>
          <p:cNvPr id="77" name="Row rule"/>
          <p:cNvSpPr/>
          <p:nvPr/>
        </p:nvSpPr>
        <p:spPr>
          <a:xfrm>
            <a:off x="6355080" y="2340864"/>
            <a:ext cx="5394960" cy="91"/>
          </a:xfrm>
          <a:prstGeom prst="line">
            <a:avLst/>
          </a:prstGeom>
          <a:noFill/>
          <a:ln w="6350">
            <a:solidFill>
              <a:srgbClr val="DDDFE2"/>
            </a:solidFill>
            <a:prstDash val="solid"/>
          </a:ln>
        </p:spPr>
        <p:txBody>
          <a:bodyPr/>
          <a:lstStyle/>
          <a:p>
            <a:endParaRPr/>
          </a:p>
        </p:txBody>
      </p:sp>
      <p:sp>
        <p:nvSpPr>
          <p:cNvPr id="78" name="Cell"/>
          <p:cNvSpPr txBox="1"/>
          <p:nvPr/>
        </p:nvSpPr>
        <p:spPr>
          <a:xfrm>
            <a:off x="6391656" y="2340864"/>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Aiyedun</a:t>
            </a:r>
            <a:endParaRPr lang="en-US" sz="1100" dirty="0"/>
          </a:p>
        </p:txBody>
      </p:sp>
      <p:sp>
        <p:nvSpPr>
          <p:cNvPr id="79" name="Cell"/>
          <p:cNvSpPr txBox="1"/>
          <p:nvPr/>
        </p:nvSpPr>
        <p:spPr>
          <a:xfrm>
            <a:off x="8494776" y="2340864"/>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Oke-Ero</a:t>
            </a:r>
            <a:endParaRPr lang="en-US" sz="1100" dirty="0"/>
          </a:p>
        </p:txBody>
      </p:sp>
      <p:sp>
        <p:nvSpPr>
          <p:cNvPr id="80" name="Cell"/>
          <p:cNvSpPr txBox="1"/>
          <p:nvPr/>
        </p:nvSpPr>
        <p:spPr>
          <a:xfrm>
            <a:off x="9692640" y="2340864"/>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52%</a:t>
            </a:r>
            <a:endParaRPr lang="en-US" sz="1100" dirty="0"/>
          </a:p>
        </p:txBody>
      </p:sp>
      <p:sp>
        <p:nvSpPr>
          <p:cNvPr id="81" name="Cell"/>
          <p:cNvSpPr txBox="1"/>
          <p:nvPr/>
        </p:nvSpPr>
        <p:spPr>
          <a:xfrm>
            <a:off x="10469880" y="2340864"/>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64%</a:t>
            </a:r>
            <a:endParaRPr lang="en-US" sz="1100" dirty="0"/>
          </a:p>
        </p:txBody>
      </p:sp>
      <p:sp>
        <p:nvSpPr>
          <p:cNvPr id="82" name="Cell"/>
          <p:cNvSpPr txBox="1"/>
          <p:nvPr/>
        </p:nvSpPr>
        <p:spPr>
          <a:xfrm>
            <a:off x="11155680" y="2340864"/>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33%</a:t>
            </a:r>
            <a:endParaRPr lang="en-US" sz="1100" dirty="0"/>
          </a:p>
        </p:txBody>
      </p:sp>
      <p:sp>
        <p:nvSpPr>
          <p:cNvPr id="83" name="Row rule"/>
          <p:cNvSpPr/>
          <p:nvPr/>
        </p:nvSpPr>
        <p:spPr>
          <a:xfrm>
            <a:off x="6355080" y="2743200"/>
            <a:ext cx="5394960" cy="91"/>
          </a:xfrm>
          <a:prstGeom prst="line">
            <a:avLst/>
          </a:prstGeom>
          <a:noFill/>
          <a:ln w="6350">
            <a:solidFill>
              <a:srgbClr val="DDDFE2"/>
            </a:solidFill>
            <a:prstDash val="solid"/>
          </a:ln>
        </p:spPr>
        <p:txBody>
          <a:bodyPr/>
          <a:lstStyle/>
          <a:p>
            <a:endParaRPr/>
          </a:p>
        </p:txBody>
      </p:sp>
      <p:sp>
        <p:nvSpPr>
          <p:cNvPr id="84" name="Cell"/>
          <p:cNvSpPr txBox="1"/>
          <p:nvPr/>
        </p:nvSpPr>
        <p:spPr>
          <a:xfrm>
            <a:off x="6391656" y="2743200"/>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Oko</a:t>
            </a:r>
            <a:endParaRPr lang="en-US" sz="1100" dirty="0"/>
          </a:p>
        </p:txBody>
      </p:sp>
      <p:sp>
        <p:nvSpPr>
          <p:cNvPr id="85" name="Cell"/>
          <p:cNvSpPr txBox="1"/>
          <p:nvPr/>
        </p:nvSpPr>
        <p:spPr>
          <a:xfrm>
            <a:off x="8494776" y="2743200"/>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Irepodun</a:t>
            </a:r>
            <a:endParaRPr lang="en-US" sz="1100" dirty="0"/>
          </a:p>
        </p:txBody>
      </p:sp>
      <p:sp>
        <p:nvSpPr>
          <p:cNvPr id="86" name="Cell"/>
          <p:cNvSpPr txBox="1"/>
          <p:nvPr/>
        </p:nvSpPr>
        <p:spPr>
          <a:xfrm>
            <a:off x="9692640" y="2743200"/>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51%</a:t>
            </a:r>
            <a:endParaRPr lang="en-US" sz="1100" dirty="0"/>
          </a:p>
        </p:txBody>
      </p:sp>
      <p:sp>
        <p:nvSpPr>
          <p:cNvPr id="87" name="Cell"/>
          <p:cNvSpPr txBox="1"/>
          <p:nvPr/>
        </p:nvSpPr>
        <p:spPr>
          <a:xfrm>
            <a:off x="10469880" y="2743200"/>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69%</a:t>
            </a:r>
            <a:endParaRPr lang="en-US" sz="1100" dirty="0"/>
          </a:p>
        </p:txBody>
      </p:sp>
      <p:sp>
        <p:nvSpPr>
          <p:cNvPr id="88" name="Cell"/>
          <p:cNvSpPr txBox="1"/>
          <p:nvPr/>
        </p:nvSpPr>
        <p:spPr>
          <a:xfrm>
            <a:off x="11155680" y="2743200"/>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29%</a:t>
            </a:r>
            <a:endParaRPr lang="en-US" sz="1100" dirty="0"/>
          </a:p>
        </p:txBody>
      </p:sp>
      <p:sp>
        <p:nvSpPr>
          <p:cNvPr id="89" name="Row rule"/>
          <p:cNvSpPr/>
          <p:nvPr/>
        </p:nvSpPr>
        <p:spPr>
          <a:xfrm>
            <a:off x="6355080" y="3145536"/>
            <a:ext cx="5394960" cy="91"/>
          </a:xfrm>
          <a:prstGeom prst="line">
            <a:avLst/>
          </a:prstGeom>
          <a:noFill/>
          <a:ln w="6350">
            <a:solidFill>
              <a:srgbClr val="DDDFE2"/>
            </a:solidFill>
            <a:prstDash val="solid"/>
          </a:ln>
        </p:spPr>
        <p:txBody>
          <a:bodyPr/>
          <a:lstStyle/>
          <a:p>
            <a:endParaRPr/>
          </a:p>
        </p:txBody>
      </p:sp>
      <p:sp>
        <p:nvSpPr>
          <p:cNvPr id="90" name="Cell"/>
          <p:cNvSpPr txBox="1"/>
          <p:nvPr/>
        </p:nvSpPr>
        <p:spPr>
          <a:xfrm>
            <a:off x="6391656" y="3145536"/>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Alla</a:t>
            </a:r>
            <a:endParaRPr lang="en-US" sz="1100" dirty="0"/>
          </a:p>
        </p:txBody>
      </p:sp>
      <p:sp>
        <p:nvSpPr>
          <p:cNvPr id="91" name="Cell"/>
          <p:cNvSpPr txBox="1"/>
          <p:nvPr/>
        </p:nvSpPr>
        <p:spPr>
          <a:xfrm>
            <a:off x="8494776" y="3145536"/>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Isin</a:t>
            </a:r>
            <a:endParaRPr lang="en-US" sz="1100" dirty="0"/>
          </a:p>
        </p:txBody>
      </p:sp>
      <p:sp>
        <p:nvSpPr>
          <p:cNvPr id="92" name="Cell"/>
          <p:cNvSpPr txBox="1"/>
          <p:nvPr/>
        </p:nvSpPr>
        <p:spPr>
          <a:xfrm>
            <a:off x="9692640" y="3145536"/>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93" name="Cell"/>
          <p:cNvSpPr txBox="1"/>
          <p:nvPr/>
        </p:nvSpPr>
        <p:spPr>
          <a:xfrm>
            <a:off x="10469880" y="3145536"/>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64%</a:t>
            </a:r>
            <a:endParaRPr lang="en-US" sz="1100" dirty="0"/>
          </a:p>
        </p:txBody>
      </p:sp>
      <p:sp>
        <p:nvSpPr>
          <p:cNvPr id="94" name="Cell"/>
          <p:cNvSpPr txBox="1"/>
          <p:nvPr/>
        </p:nvSpPr>
        <p:spPr>
          <a:xfrm>
            <a:off x="11155680" y="3145536"/>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34%</a:t>
            </a:r>
            <a:endParaRPr lang="en-US" sz="1100" dirty="0"/>
          </a:p>
        </p:txBody>
      </p:sp>
      <p:sp>
        <p:nvSpPr>
          <p:cNvPr id="95" name="Row rule"/>
          <p:cNvSpPr/>
          <p:nvPr/>
        </p:nvSpPr>
        <p:spPr>
          <a:xfrm>
            <a:off x="6355080" y="3547872"/>
            <a:ext cx="5394960" cy="91"/>
          </a:xfrm>
          <a:prstGeom prst="line">
            <a:avLst/>
          </a:prstGeom>
          <a:noFill/>
          <a:ln w="6350">
            <a:solidFill>
              <a:srgbClr val="DDDFE2"/>
            </a:solidFill>
            <a:prstDash val="solid"/>
          </a:ln>
        </p:spPr>
        <p:txBody>
          <a:bodyPr/>
          <a:lstStyle/>
          <a:p>
            <a:endParaRPr/>
          </a:p>
        </p:txBody>
      </p:sp>
      <p:sp>
        <p:nvSpPr>
          <p:cNvPr id="96" name="Cell"/>
          <p:cNvSpPr txBox="1"/>
          <p:nvPr/>
        </p:nvSpPr>
        <p:spPr>
          <a:xfrm>
            <a:off x="6391656" y="3547872"/>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Ikotun</a:t>
            </a:r>
            <a:endParaRPr lang="en-US" sz="1100" dirty="0"/>
          </a:p>
        </p:txBody>
      </p:sp>
      <p:sp>
        <p:nvSpPr>
          <p:cNvPr id="97" name="Cell"/>
          <p:cNvSpPr txBox="1"/>
          <p:nvPr/>
        </p:nvSpPr>
        <p:spPr>
          <a:xfrm>
            <a:off x="8494776" y="3547872"/>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Oyun</a:t>
            </a:r>
            <a:endParaRPr lang="en-US" sz="1100" dirty="0"/>
          </a:p>
        </p:txBody>
      </p:sp>
      <p:sp>
        <p:nvSpPr>
          <p:cNvPr id="98" name="Cell"/>
          <p:cNvSpPr txBox="1"/>
          <p:nvPr/>
        </p:nvSpPr>
        <p:spPr>
          <a:xfrm>
            <a:off x="9692640" y="3547872"/>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99" name="Cell"/>
          <p:cNvSpPr txBox="1"/>
          <p:nvPr/>
        </p:nvSpPr>
        <p:spPr>
          <a:xfrm>
            <a:off x="10469880" y="3547872"/>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76%</a:t>
            </a:r>
            <a:endParaRPr lang="en-US" sz="1100" dirty="0"/>
          </a:p>
        </p:txBody>
      </p:sp>
      <p:sp>
        <p:nvSpPr>
          <p:cNvPr id="100" name="Cell"/>
          <p:cNvSpPr txBox="1"/>
          <p:nvPr/>
        </p:nvSpPr>
        <p:spPr>
          <a:xfrm>
            <a:off x="11155680" y="3547872"/>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19%</a:t>
            </a:r>
            <a:endParaRPr lang="en-US" sz="1100" dirty="0"/>
          </a:p>
        </p:txBody>
      </p:sp>
      <p:sp>
        <p:nvSpPr>
          <p:cNvPr id="101" name="Row rule"/>
          <p:cNvSpPr/>
          <p:nvPr/>
        </p:nvSpPr>
        <p:spPr>
          <a:xfrm>
            <a:off x="6355080" y="3950208"/>
            <a:ext cx="5394960" cy="91"/>
          </a:xfrm>
          <a:prstGeom prst="line">
            <a:avLst/>
          </a:prstGeom>
          <a:noFill/>
          <a:ln w="6350">
            <a:solidFill>
              <a:srgbClr val="DDDFE2"/>
            </a:solidFill>
            <a:prstDash val="solid"/>
          </a:ln>
        </p:spPr>
        <p:txBody>
          <a:bodyPr/>
          <a:lstStyle/>
          <a:p>
            <a:endParaRPr/>
          </a:p>
        </p:txBody>
      </p:sp>
      <p:sp>
        <p:nvSpPr>
          <p:cNvPr id="102" name="Cell"/>
          <p:cNvSpPr txBox="1"/>
          <p:nvPr/>
        </p:nvSpPr>
        <p:spPr>
          <a:xfrm>
            <a:off x="6391656" y="3950208"/>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Share III</a:t>
            </a:r>
            <a:endParaRPr lang="en-US" sz="1100" dirty="0"/>
          </a:p>
        </p:txBody>
      </p:sp>
      <p:sp>
        <p:nvSpPr>
          <p:cNvPr id="103" name="Cell"/>
          <p:cNvSpPr txBox="1"/>
          <p:nvPr/>
        </p:nvSpPr>
        <p:spPr>
          <a:xfrm>
            <a:off x="8494776" y="3950208"/>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104" name="Cell"/>
          <p:cNvSpPr txBox="1"/>
          <p:nvPr/>
        </p:nvSpPr>
        <p:spPr>
          <a:xfrm>
            <a:off x="9692640" y="3950208"/>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105" name="Cell"/>
          <p:cNvSpPr txBox="1"/>
          <p:nvPr/>
        </p:nvSpPr>
        <p:spPr>
          <a:xfrm>
            <a:off x="10469880" y="3950208"/>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71%</a:t>
            </a:r>
            <a:endParaRPr lang="en-US" sz="1100" dirty="0"/>
          </a:p>
        </p:txBody>
      </p:sp>
      <p:sp>
        <p:nvSpPr>
          <p:cNvPr id="106" name="Cell"/>
          <p:cNvSpPr txBox="1"/>
          <p:nvPr/>
        </p:nvSpPr>
        <p:spPr>
          <a:xfrm>
            <a:off x="11155680" y="3950208"/>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26%</a:t>
            </a:r>
            <a:endParaRPr lang="en-US" sz="1100" dirty="0"/>
          </a:p>
        </p:txBody>
      </p:sp>
      <p:sp>
        <p:nvSpPr>
          <p:cNvPr id="107" name="Row rule"/>
          <p:cNvSpPr/>
          <p:nvPr/>
        </p:nvSpPr>
        <p:spPr>
          <a:xfrm>
            <a:off x="6355080" y="4352544"/>
            <a:ext cx="5394960" cy="91"/>
          </a:xfrm>
          <a:prstGeom prst="line">
            <a:avLst/>
          </a:prstGeom>
          <a:noFill/>
          <a:ln w="6350">
            <a:solidFill>
              <a:srgbClr val="DDDFE2"/>
            </a:solidFill>
            <a:prstDash val="solid"/>
          </a:ln>
        </p:spPr>
        <p:txBody>
          <a:bodyPr/>
          <a:lstStyle/>
          <a:p>
            <a:endParaRPr/>
          </a:p>
        </p:txBody>
      </p:sp>
      <p:sp>
        <p:nvSpPr>
          <p:cNvPr id="108" name="Cell"/>
          <p:cNvSpPr txBox="1"/>
          <p:nvPr/>
        </p:nvSpPr>
        <p:spPr>
          <a:xfrm>
            <a:off x="6391656" y="4352544"/>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Obbo Ile</a:t>
            </a:r>
            <a:endParaRPr lang="en-US" sz="1100" dirty="0"/>
          </a:p>
        </p:txBody>
      </p:sp>
      <p:sp>
        <p:nvSpPr>
          <p:cNvPr id="109" name="Cell"/>
          <p:cNvSpPr txBox="1"/>
          <p:nvPr/>
        </p:nvSpPr>
        <p:spPr>
          <a:xfrm>
            <a:off x="8494776" y="4352544"/>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Ekiti</a:t>
            </a:r>
            <a:endParaRPr lang="en-US" sz="1100" dirty="0"/>
          </a:p>
        </p:txBody>
      </p:sp>
      <p:sp>
        <p:nvSpPr>
          <p:cNvPr id="110" name="Cell"/>
          <p:cNvSpPr txBox="1"/>
          <p:nvPr/>
        </p:nvSpPr>
        <p:spPr>
          <a:xfrm>
            <a:off x="9692640" y="4352544"/>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48%</a:t>
            </a:r>
            <a:endParaRPr lang="en-US" sz="1100" dirty="0"/>
          </a:p>
        </p:txBody>
      </p:sp>
      <p:sp>
        <p:nvSpPr>
          <p:cNvPr id="111" name="Cell"/>
          <p:cNvSpPr txBox="1"/>
          <p:nvPr/>
        </p:nvSpPr>
        <p:spPr>
          <a:xfrm>
            <a:off x="10469880" y="4352544"/>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112" name="Cell"/>
          <p:cNvSpPr txBox="1"/>
          <p:nvPr/>
        </p:nvSpPr>
        <p:spPr>
          <a:xfrm>
            <a:off x="11155680" y="4352544"/>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49%</a:t>
            </a:r>
            <a:endParaRPr lang="en-US" sz="1100" dirty="0"/>
          </a:p>
        </p:txBody>
      </p:sp>
      <p:sp>
        <p:nvSpPr>
          <p:cNvPr id="113" name="Row rule"/>
          <p:cNvSpPr/>
          <p:nvPr/>
        </p:nvSpPr>
        <p:spPr>
          <a:xfrm>
            <a:off x="6355080" y="4754880"/>
            <a:ext cx="5394960" cy="91"/>
          </a:xfrm>
          <a:prstGeom prst="line">
            <a:avLst/>
          </a:prstGeom>
          <a:noFill/>
          <a:ln w="6350">
            <a:solidFill>
              <a:srgbClr val="DDDFE2"/>
            </a:solidFill>
            <a:prstDash val="solid"/>
          </a:ln>
        </p:spPr>
        <p:txBody>
          <a:bodyPr/>
          <a:lstStyle/>
          <a:p>
            <a:endParaRPr/>
          </a:p>
        </p:txBody>
      </p:sp>
      <p:sp>
        <p:nvSpPr>
          <p:cNvPr id="114" name="Cell"/>
          <p:cNvSpPr txBox="1"/>
          <p:nvPr/>
        </p:nvSpPr>
        <p:spPr>
          <a:xfrm>
            <a:off x="6391656" y="4754880"/>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Sabaja-Pamo</a:t>
            </a:r>
            <a:endParaRPr lang="en-US" sz="1100" dirty="0"/>
          </a:p>
        </p:txBody>
      </p:sp>
      <p:sp>
        <p:nvSpPr>
          <p:cNvPr id="115" name="Cell"/>
          <p:cNvSpPr txBox="1"/>
          <p:nvPr/>
        </p:nvSpPr>
        <p:spPr>
          <a:xfrm>
            <a:off x="8494776" y="4754880"/>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Isin</a:t>
            </a:r>
            <a:endParaRPr lang="en-US" sz="1100" dirty="0"/>
          </a:p>
        </p:txBody>
      </p:sp>
      <p:sp>
        <p:nvSpPr>
          <p:cNvPr id="116" name="Cell"/>
          <p:cNvSpPr txBox="1"/>
          <p:nvPr/>
        </p:nvSpPr>
        <p:spPr>
          <a:xfrm>
            <a:off x="9692640" y="4754880"/>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48%</a:t>
            </a:r>
            <a:endParaRPr lang="en-US" sz="1100" dirty="0"/>
          </a:p>
        </p:txBody>
      </p:sp>
      <p:sp>
        <p:nvSpPr>
          <p:cNvPr id="117" name="Cell"/>
          <p:cNvSpPr txBox="1"/>
          <p:nvPr/>
        </p:nvSpPr>
        <p:spPr>
          <a:xfrm>
            <a:off x="10469880" y="4754880"/>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64%</a:t>
            </a:r>
            <a:endParaRPr lang="en-US" sz="1100" dirty="0"/>
          </a:p>
        </p:txBody>
      </p:sp>
      <p:sp>
        <p:nvSpPr>
          <p:cNvPr id="118" name="Cell"/>
          <p:cNvSpPr txBox="1"/>
          <p:nvPr/>
        </p:nvSpPr>
        <p:spPr>
          <a:xfrm>
            <a:off x="11155680" y="4754880"/>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31%</a:t>
            </a:r>
            <a:endParaRPr lang="en-US" sz="1100" dirty="0"/>
          </a:p>
        </p:txBody>
      </p:sp>
      <p:sp>
        <p:nvSpPr>
          <p:cNvPr id="119" name="Row rule"/>
          <p:cNvSpPr/>
          <p:nvPr/>
        </p:nvSpPr>
        <p:spPr>
          <a:xfrm>
            <a:off x="6355080" y="5157216"/>
            <a:ext cx="5394960" cy="91"/>
          </a:xfrm>
          <a:prstGeom prst="line">
            <a:avLst/>
          </a:prstGeom>
          <a:noFill/>
          <a:ln w="6350">
            <a:solidFill>
              <a:srgbClr val="DDDFE2"/>
            </a:solidFill>
            <a:prstDash val="solid"/>
          </a:ln>
        </p:spPr>
        <p:txBody>
          <a:bodyPr/>
          <a:lstStyle/>
          <a:p>
            <a:endParaRPr/>
          </a:p>
        </p:txBody>
      </p:sp>
      <p:sp>
        <p:nvSpPr>
          <p:cNvPr id="120" name="Cell"/>
          <p:cNvSpPr txBox="1"/>
          <p:nvPr/>
        </p:nvSpPr>
        <p:spPr>
          <a:xfrm>
            <a:off x="6391656" y="5157216"/>
            <a:ext cx="201168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Iloffa</a:t>
            </a:r>
            <a:endParaRPr lang="en-US" sz="1100" dirty="0"/>
          </a:p>
        </p:txBody>
      </p:sp>
      <p:sp>
        <p:nvSpPr>
          <p:cNvPr id="121" name="Cell"/>
          <p:cNvSpPr txBox="1"/>
          <p:nvPr/>
        </p:nvSpPr>
        <p:spPr>
          <a:xfrm>
            <a:off x="8494776" y="5157216"/>
            <a:ext cx="1143000" cy="402336"/>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Oke-Ero</a:t>
            </a:r>
            <a:endParaRPr lang="en-US" sz="1100" dirty="0"/>
          </a:p>
        </p:txBody>
      </p:sp>
      <p:sp>
        <p:nvSpPr>
          <p:cNvPr id="122" name="Cell"/>
          <p:cNvSpPr txBox="1"/>
          <p:nvPr/>
        </p:nvSpPr>
        <p:spPr>
          <a:xfrm>
            <a:off x="9692640" y="5157216"/>
            <a:ext cx="74066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48%</a:t>
            </a:r>
            <a:endParaRPr lang="en-US" sz="1100" dirty="0"/>
          </a:p>
        </p:txBody>
      </p:sp>
      <p:sp>
        <p:nvSpPr>
          <p:cNvPr id="123" name="Cell"/>
          <p:cNvSpPr txBox="1"/>
          <p:nvPr/>
        </p:nvSpPr>
        <p:spPr>
          <a:xfrm>
            <a:off x="10469880" y="5157216"/>
            <a:ext cx="64922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69%</a:t>
            </a:r>
            <a:endParaRPr lang="en-US" sz="1100" dirty="0"/>
          </a:p>
        </p:txBody>
      </p:sp>
      <p:sp>
        <p:nvSpPr>
          <p:cNvPr id="124" name="Cell"/>
          <p:cNvSpPr txBox="1"/>
          <p:nvPr/>
        </p:nvSpPr>
        <p:spPr>
          <a:xfrm>
            <a:off x="11155680" y="5157216"/>
            <a:ext cx="557784" cy="402336"/>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28%</a:t>
            </a:r>
            <a:endParaRPr lang="en-US" sz="1100" dirty="0"/>
          </a:p>
        </p:txBody>
      </p:sp>
      <p:sp>
        <p:nvSpPr>
          <p:cNvPr id="125" name="Row rule"/>
          <p:cNvSpPr/>
          <p:nvPr/>
        </p:nvSpPr>
        <p:spPr>
          <a:xfrm>
            <a:off x="6355080" y="5559552"/>
            <a:ext cx="5394960" cy="91"/>
          </a:xfrm>
          <a:prstGeom prst="line">
            <a:avLst/>
          </a:prstGeom>
          <a:noFill/>
          <a:ln w="6350">
            <a:solidFill>
              <a:srgbClr val="DDDFE2"/>
            </a:solidFill>
            <a:prstDash val="solid"/>
          </a:ln>
        </p:spPr>
        <p:txBody>
          <a:bodyPr/>
          <a:lstStyle/>
          <a:p>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Each candidate's strongest wards</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7 of Danladi's 9 strongest wards are in Kwara North; the best, Gwanara in Baruten, gives him 90% of decided voters. Kawu is ahead in 12 wards. His best is Tsonga I in Edu (58% to 40%), and 5 of his top 9 are in Kwara Central. None of his leads is big enough to be called clear.</a:t>
            </a:r>
            <a:endParaRPr lang="en-US" sz="1400" dirty="0"/>
          </a:p>
        </p:txBody>
      </p:sp>
      <p:sp>
        <p:nvSpPr>
          <p:cNvPr id="6" name="Panel title"/>
          <p:cNvSpPr txBox="1"/>
          <p:nvPr/>
        </p:nvSpPr>
        <p:spPr>
          <a:xfrm>
            <a:off x="548640" y="1688592"/>
            <a:ext cx="530352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Danladi's strongest wards</a:t>
            </a:r>
            <a:endParaRPr lang="en-US" sz="1300" dirty="0"/>
          </a:p>
        </p:txBody>
      </p:sp>
      <p:sp>
        <p:nvSpPr>
          <p:cNvPr id="7" name="Table header"/>
          <p:cNvSpPr txBox="1"/>
          <p:nvPr/>
        </p:nvSpPr>
        <p:spPr>
          <a:xfrm>
            <a:off x="548640" y="2054352"/>
            <a:ext cx="230428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Ward</a:t>
            </a:r>
            <a:endParaRPr lang="en-US" sz="1100" dirty="0"/>
          </a:p>
        </p:txBody>
      </p:sp>
      <p:sp>
        <p:nvSpPr>
          <p:cNvPr id="8" name="Table header"/>
          <p:cNvSpPr txBox="1"/>
          <p:nvPr/>
        </p:nvSpPr>
        <p:spPr>
          <a:xfrm>
            <a:off x="2926080" y="2054352"/>
            <a:ext cx="120700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Local government</a:t>
            </a:r>
            <a:endParaRPr lang="en-US" sz="1100" dirty="0"/>
          </a:p>
        </p:txBody>
      </p:sp>
      <p:sp>
        <p:nvSpPr>
          <p:cNvPr id="9" name="Table header"/>
          <p:cNvSpPr txBox="1"/>
          <p:nvPr/>
        </p:nvSpPr>
        <p:spPr>
          <a:xfrm>
            <a:off x="4206240" y="2054352"/>
            <a:ext cx="86868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Danladi</a:t>
            </a:r>
            <a:endParaRPr lang="en-US" sz="1100" dirty="0"/>
          </a:p>
        </p:txBody>
      </p:sp>
      <p:sp>
        <p:nvSpPr>
          <p:cNvPr id="10" name="Table header"/>
          <p:cNvSpPr txBox="1"/>
          <p:nvPr/>
        </p:nvSpPr>
        <p:spPr>
          <a:xfrm>
            <a:off x="5074920" y="2054352"/>
            <a:ext cx="86868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Kawu</a:t>
            </a:r>
            <a:endParaRPr lang="en-US" sz="1100" dirty="0"/>
          </a:p>
        </p:txBody>
      </p:sp>
      <p:sp>
        <p:nvSpPr>
          <p:cNvPr id="11" name="Header rule"/>
          <p:cNvSpPr/>
          <p:nvPr/>
        </p:nvSpPr>
        <p:spPr>
          <a:xfrm>
            <a:off x="548640" y="2499360"/>
            <a:ext cx="5394960" cy="91"/>
          </a:xfrm>
          <a:prstGeom prst="line">
            <a:avLst/>
          </a:prstGeom>
          <a:noFill/>
          <a:ln w="12700">
            <a:solidFill>
              <a:srgbClr val="145C5A"/>
            </a:solidFill>
            <a:prstDash val="solid"/>
          </a:ln>
        </p:spPr>
        <p:txBody>
          <a:bodyPr/>
          <a:lstStyle/>
          <a:p>
            <a:endParaRPr/>
          </a:p>
        </p:txBody>
      </p:sp>
      <p:sp>
        <p:nvSpPr>
          <p:cNvPr id="12" name="Cell"/>
          <p:cNvSpPr txBox="1"/>
          <p:nvPr/>
        </p:nvSpPr>
        <p:spPr>
          <a:xfrm>
            <a:off x="585216" y="2517648"/>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Gwanara</a:t>
            </a:r>
            <a:endParaRPr lang="en-US" sz="1100" dirty="0"/>
          </a:p>
        </p:txBody>
      </p:sp>
      <p:sp>
        <p:nvSpPr>
          <p:cNvPr id="13" name="Cell"/>
          <p:cNvSpPr txBox="1"/>
          <p:nvPr/>
        </p:nvSpPr>
        <p:spPr>
          <a:xfrm>
            <a:off x="2962656" y="2517648"/>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Baruten</a:t>
            </a:r>
            <a:endParaRPr lang="en-US" sz="1100" dirty="0"/>
          </a:p>
        </p:txBody>
      </p:sp>
      <p:sp>
        <p:nvSpPr>
          <p:cNvPr id="14" name="Cell"/>
          <p:cNvSpPr txBox="1"/>
          <p:nvPr/>
        </p:nvSpPr>
        <p:spPr>
          <a:xfrm>
            <a:off x="4206240" y="2517648"/>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90%</a:t>
            </a:r>
            <a:endParaRPr lang="en-US" sz="1100" dirty="0"/>
          </a:p>
        </p:txBody>
      </p:sp>
      <p:sp>
        <p:nvSpPr>
          <p:cNvPr id="15" name="Cell"/>
          <p:cNvSpPr txBox="1"/>
          <p:nvPr/>
        </p:nvSpPr>
        <p:spPr>
          <a:xfrm>
            <a:off x="5074920" y="2517648"/>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7%</a:t>
            </a:r>
            <a:endParaRPr lang="en-US" sz="1100" dirty="0"/>
          </a:p>
        </p:txBody>
      </p:sp>
      <p:sp>
        <p:nvSpPr>
          <p:cNvPr id="16" name="Row rule"/>
          <p:cNvSpPr/>
          <p:nvPr/>
        </p:nvSpPr>
        <p:spPr>
          <a:xfrm>
            <a:off x="548640" y="2901696"/>
            <a:ext cx="5394960" cy="91"/>
          </a:xfrm>
          <a:prstGeom prst="line">
            <a:avLst/>
          </a:prstGeom>
          <a:noFill/>
          <a:ln w="6350">
            <a:solidFill>
              <a:srgbClr val="DDDFE2"/>
            </a:solidFill>
            <a:prstDash val="solid"/>
          </a:ln>
        </p:spPr>
        <p:txBody>
          <a:bodyPr/>
          <a:lstStyle/>
          <a:p>
            <a:endParaRPr/>
          </a:p>
        </p:txBody>
      </p:sp>
      <p:sp>
        <p:nvSpPr>
          <p:cNvPr id="17" name="Cell"/>
          <p:cNvSpPr txBox="1"/>
          <p:nvPr/>
        </p:nvSpPr>
        <p:spPr>
          <a:xfrm>
            <a:off x="585216" y="2901696"/>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Kpura/Yakiru</a:t>
            </a:r>
            <a:endParaRPr lang="en-US" sz="1100" dirty="0"/>
          </a:p>
        </p:txBody>
      </p:sp>
      <p:sp>
        <p:nvSpPr>
          <p:cNvPr id="18" name="Cell"/>
          <p:cNvSpPr txBox="1"/>
          <p:nvPr/>
        </p:nvSpPr>
        <p:spPr>
          <a:xfrm>
            <a:off x="2962656" y="2901696"/>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Baruten</a:t>
            </a:r>
            <a:endParaRPr lang="en-US" sz="1100" dirty="0"/>
          </a:p>
        </p:txBody>
      </p:sp>
      <p:sp>
        <p:nvSpPr>
          <p:cNvPr id="19" name="Cell"/>
          <p:cNvSpPr txBox="1"/>
          <p:nvPr/>
        </p:nvSpPr>
        <p:spPr>
          <a:xfrm>
            <a:off x="4206240" y="2901696"/>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89%</a:t>
            </a:r>
            <a:endParaRPr lang="en-US" sz="1100" dirty="0"/>
          </a:p>
        </p:txBody>
      </p:sp>
      <p:sp>
        <p:nvSpPr>
          <p:cNvPr id="20" name="Cell"/>
          <p:cNvSpPr txBox="1"/>
          <p:nvPr/>
        </p:nvSpPr>
        <p:spPr>
          <a:xfrm>
            <a:off x="5074920" y="2901696"/>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10%</a:t>
            </a:r>
            <a:endParaRPr lang="en-US" sz="1100" dirty="0"/>
          </a:p>
        </p:txBody>
      </p:sp>
      <p:sp>
        <p:nvSpPr>
          <p:cNvPr id="21" name="Row rule"/>
          <p:cNvSpPr/>
          <p:nvPr/>
        </p:nvSpPr>
        <p:spPr>
          <a:xfrm>
            <a:off x="548640" y="3285744"/>
            <a:ext cx="5394960" cy="91"/>
          </a:xfrm>
          <a:prstGeom prst="line">
            <a:avLst/>
          </a:prstGeom>
          <a:noFill/>
          <a:ln w="6350">
            <a:solidFill>
              <a:srgbClr val="DDDFE2"/>
            </a:solidFill>
            <a:prstDash val="solid"/>
          </a:ln>
        </p:spPr>
        <p:txBody>
          <a:bodyPr/>
          <a:lstStyle/>
          <a:p>
            <a:endParaRPr/>
          </a:p>
        </p:txBody>
      </p:sp>
      <p:sp>
        <p:nvSpPr>
          <p:cNvPr id="22" name="Cell"/>
          <p:cNvSpPr txBox="1"/>
          <p:nvPr/>
        </p:nvSpPr>
        <p:spPr>
          <a:xfrm>
            <a:off x="585216" y="3285744"/>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Kiyoru/Bwen</a:t>
            </a:r>
            <a:endParaRPr lang="en-US" sz="1100" dirty="0"/>
          </a:p>
        </p:txBody>
      </p:sp>
      <p:sp>
        <p:nvSpPr>
          <p:cNvPr id="23" name="Cell"/>
          <p:cNvSpPr txBox="1"/>
          <p:nvPr/>
        </p:nvSpPr>
        <p:spPr>
          <a:xfrm>
            <a:off x="2962656" y="3285744"/>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Baruten</a:t>
            </a:r>
            <a:endParaRPr lang="en-US" sz="1100" dirty="0"/>
          </a:p>
        </p:txBody>
      </p:sp>
      <p:sp>
        <p:nvSpPr>
          <p:cNvPr id="24" name="Cell"/>
          <p:cNvSpPr txBox="1"/>
          <p:nvPr/>
        </p:nvSpPr>
        <p:spPr>
          <a:xfrm>
            <a:off x="4206240" y="3285744"/>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86%</a:t>
            </a:r>
            <a:endParaRPr lang="en-US" sz="1100" dirty="0"/>
          </a:p>
        </p:txBody>
      </p:sp>
      <p:sp>
        <p:nvSpPr>
          <p:cNvPr id="25" name="Cell"/>
          <p:cNvSpPr txBox="1"/>
          <p:nvPr/>
        </p:nvSpPr>
        <p:spPr>
          <a:xfrm>
            <a:off x="5074920" y="3285744"/>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11%</a:t>
            </a:r>
            <a:endParaRPr lang="en-US" sz="1100" dirty="0"/>
          </a:p>
        </p:txBody>
      </p:sp>
      <p:sp>
        <p:nvSpPr>
          <p:cNvPr id="26" name="Row rule"/>
          <p:cNvSpPr/>
          <p:nvPr/>
        </p:nvSpPr>
        <p:spPr>
          <a:xfrm>
            <a:off x="548640" y="3669792"/>
            <a:ext cx="5394960" cy="91"/>
          </a:xfrm>
          <a:prstGeom prst="line">
            <a:avLst/>
          </a:prstGeom>
          <a:noFill/>
          <a:ln w="6350">
            <a:solidFill>
              <a:srgbClr val="DDDFE2"/>
            </a:solidFill>
            <a:prstDash val="solid"/>
          </a:ln>
        </p:spPr>
        <p:txBody>
          <a:bodyPr/>
          <a:lstStyle/>
          <a:p>
            <a:endParaRPr/>
          </a:p>
        </p:txBody>
      </p:sp>
      <p:sp>
        <p:nvSpPr>
          <p:cNvPr id="27" name="Cell"/>
          <p:cNvSpPr txBox="1"/>
          <p:nvPr/>
        </p:nvSpPr>
        <p:spPr>
          <a:xfrm>
            <a:off x="585216" y="3669792"/>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Kenu/Taberu</a:t>
            </a:r>
            <a:endParaRPr lang="en-US" sz="1100" dirty="0"/>
          </a:p>
        </p:txBody>
      </p:sp>
      <p:sp>
        <p:nvSpPr>
          <p:cNvPr id="28" name="Cell"/>
          <p:cNvSpPr txBox="1"/>
          <p:nvPr/>
        </p:nvSpPr>
        <p:spPr>
          <a:xfrm>
            <a:off x="2962656" y="3669792"/>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Baruten</a:t>
            </a:r>
            <a:endParaRPr lang="en-US" sz="1100" dirty="0"/>
          </a:p>
        </p:txBody>
      </p:sp>
      <p:sp>
        <p:nvSpPr>
          <p:cNvPr id="29" name="Cell"/>
          <p:cNvSpPr txBox="1"/>
          <p:nvPr/>
        </p:nvSpPr>
        <p:spPr>
          <a:xfrm>
            <a:off x="4206240" y="3669792"/>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85%</a:t>
            </a:r>
            <a:endParaRPr lang="en-US" sz="1100" dirty="0"/>
          </a:p>
        </p:txBody>
      </p:sp>
      <p:sp>
        <p:nvSpPr>
          <p:cNvPr id="30" name="Cell"/>
          <p:cNvSpPr txBox="1"/>
          <p:nvPr/>
        </p:nvSpPr>
        <p:spPr>
          <a:xfrm>
            <a:off x="5074920" y="3669792"/>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10%</a:t>
            </a:r>
            <a:endParaRPr lang="en-US" sz="1100" dirty="0"/>
          </a:p>
        </p:txBody>
      </p:sp>
      <p:sp>
        <p:nvSpPr>
          <p:cNvPr id="31" name="Row rule"/>
          <p:cNvSpPr/>
          <p:nvPr/>
        </p:nvSpPr>
        <p:spPr>
          <a:xfrm>
            <a:off x="548640" y="4053840"/>
            <a:ext cx="5394960" cy="91"/>
          </a:xfrm>
          <a:prstGeom prst="line">
            <a:avLst/>
          </a:prstGeom>
          <a:noFill/>
          <a:ln w="6350">
            <a:solidFill>
              <a:srgbClr val="DDDFE2"/>
            </a:solidFill>
            <a:prstDash val="solid"/>
          </a:ln>
        </p:spPr>
        <p:txBody>
          <a:bodyPr/>
          <a:lstStyle/>
          <a:p>
            <a:endParaRPr/>
          </a:p>
        </p:txBody>
      </p:sp>
      <p:sp>
        <p:nvSpPr>
          <p:cNvPr id="32" name="Cell"/>
          <p:cNvSpPr txBox="1"/>
          <p:nvPr/>
        </p:nvSpPr>
        <p:spPr>
          <a:xfrm>
            <a:off x="585216" y="4053840"/>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Gwedereru/Babane</a:t>
            </a:r>
            <a:endParaRPr lang="en-US" sz="1100" dirty="0"/>
          </a:p>
        </p:txBody>
      </p:sp>
      <p:sp>
        <p:nvSpPr>
          <p:cNvPr id="33" name="Cell"/>
          <p:cNvSpPr txBox="1"/>
          <p:nvPr/>
        </p:nvSpPr>
        <p:spPr>
          <a:xfrm>
            <a:off x="2962656" y="4053840"/>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Baruten</a:t>
            </a:r>
            <a:endParaRPr lang="en-US" sz="1100" dirty="0"/>
          </a:p>
        </p:txBody>
      </p:sp>
      <p:sp>
        <p:nvSpPr>
          <p:cNvPr id="34" name="Cell"/>
          <p:cNvSpPr txBox="1"/>
          <p:nvPr/>
        </p:nvSpPr>
        <p:spPr>
          <a:xfrm>
            <a:off x="4206240" y="4053840"/>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84%</a:t>
            </a:r>
            <a:endParaRPr lang="en-US" sz="1100" dirty="0"/>
          </a:p>
        </p:txBody>
      </p:sp>
      <p:sp>
        <p:nvSpPr>
          <p:cNvPr id="35" name="Cell"/>
          <p:cNvSpPr txBox="1"/>
          <p:nvPr/>
        </p:nvSpPr>
        <p:spPr>
          <a:xfrm>
            <a:off x="5074920" y="4053840"/>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12%</a:t>
            </a:r>
            <a:endParaRPr lang="en-US" sz="1100" dirty="0"/>
          </a:p>
        </p:txBody>
      </p:sp>
      <p:sp>
        <p:nvSpPr>
          <p:cNvPr id="36" name="Row rule"/>
          <p:cNvSpPr/>
          <p:nvPr/>
        </p:nvSpPr>
        <p:spPr>
          <a:xfrm>
            <a:off x="548640" y="4437888"/>
            <a:ext cx="5394960" cy="91"/>
          </a:xfrm>
          <a:prstGeom prst="line">
            <a:avLst/>
          </a:prstGeom>
          <a:noFill/>
          <a:ln w="6350">
            <a:solidFill>
              <a:srgbClr val="DDDFE2"/>
            </a:solidFill>
            <a:prstDash val="solid"/>
          </a:ln>
        </p:spPr>
        <p:txBody>
          <a:bodyPr/>
          <a:lstStyle/>
          <a:p>
            <a:endParaRPr/>
          </a:p>
        </p:txBody>
      </p:sp>
      <p:sp>
        <p:nvSpPr>
          <p:cNvPr id="37" name="Cell"/>
          <p:cNvSpPr txBox="1"/>
          <p:nvPr/>
        </p:nvSpPr>
        <p:spPr>
          <a:xfrm>
            <a:off x="585216" y="4437888"/>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Kaiama I</a:t>
            </a:r>
            <a:endParaRPr lang="en-US" sz="1100" dirty="0"/>
          </a:p>
        </p:txBody>
      </p:sp>
      <p:sp>
        <p:nvSpPr>
          <p:cNvPr id="38" name="Cell"/>
          <p:cNvSpPr txBox="1"/>
          <p:nvPr/>
        </p:nvSpPr>
        <p:spPr>
          <a:xfrm>
            <a:off x="2962656" y="4437888"/>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Kaiama</a:t>
            </a:r>
            <a:endParaRPr lang="en-US" sz="1100" dirty="0"/>
          </a:p>
        </p:txBody>
      </p:sp>
      <p:sp>
        <p:nvSpPr>
          <p:cNvPr id="39" name="Cell"/>
          <p:cNvSpPr txBox="1"/>
          <p:nvPr/>
        </p:nvSpPr>
        <p:spPr>
          <a:xfrm>
            <a:off x="4206240" y="4437888"/>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84%</a:t>
            </a:r>
            <a:endParaRPr lang="en-US" sz="1100" dirty="0"/>
          </a:p>
        </p:txBody>
      </p:sp>
      <p:sp>
        <p:nvSpPr>
          <p:cNvPr id="40" name="Cell"/>
          <p:cNvSpPr txBox="1"/>
          <p:nvPr/>
        </p:nvSpPr>
        <p:spPr>
          <a:xfrm>
            <a:off x="5074920" y="4437888"/>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15%</a:t>
            </a:r>
            <a:endParaRPr lang="en-US" sz="1100" dirty="0"/>
          </a:p>
        </p:txBody>
      </p:sp>
      <p:sp>
        <p:nvSpPr>
          <p:cNvPr id="41" name="Row rule"/>
          <p:cNvSpPr/>
          <p:nvPr/>
        </p:nvSpPr>
        <p:spPr>
          <a:xfrm>
            <a:off x="548640" y="4821936"/>
            <a:ext cx="5394960" cy="91"/>
          </a:xfrm>
          <a:prstGeom prst="line">
            <a:avLst/>
          </a:prstGeom>
          <a:noFill/>
          <a:ln w="6350">
            <a:solidFill>
              <a:srgbClr val="DDDFE2"/>
            </a:solidFill>
            <a:prstDash val="solid"/>
          </a:ln>
        </p:spPr>
        <p:txBody>
          <a:bodyPr/>
          <a:lstStyle/>
          <a:p>
            <a:endParaRPr/>
          </a:p>
        </p:txBody>
      </p:sp>
      <p:sp>
        <p:nvSpPr>
          <p:cNvPr id="42" name="Cell"/>
          <p:cNvSpPr txBox="1"/>
          <p:nvPr/>
        </p:nvSpPr>
        <p:spPr>
          <a:xfrm>
            <a:off x="585216" y="4821936"/>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Idofin Igbana I</a:t>
            </a:r>
            <a:endParaRPr lang="en-US" sz="1100" dirty="0"/>
          </a:p>
        </p:txBody>
      </p:sp>
      <p:sp>
        <p:nvSpPr>
          <p:cNvPr id="43" name="Cell"/>
          <p:cNvSpPr txBox="1"/>
          <p:nvPr/>
        </p:nvSpPr>
        <p:spPr>
          <a:xfrm>
            <a:off x="2962656" y="4821936"/>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Oke-Ero</a:t>
            </a:r>
            <a:endParaRPr lang="en-US" sz="1100" dirty="0"/>
          </a:p>
        </p:txBody>
      </p:sp>
      <p:sp>
        <p:nvSpPr>
          <p:cNvPr id="44" name="Cell"/>
          <p:cNvSpPr txBox="1"/>
          <p:nvPr/>
        </p:nvSpPr>
        <p:spPr>
          <a:xfrm>
            <a:off x="4206240" y="4821936"/>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84%</a:t>
            </a:r>
            <a:endParaRPr lang="en-US" sz="1100" dirty="0"/>
          </a:p>
        </p:txBody>
      </p:sp>
      <p:sp>
        <p:nvSpPr>
          <p:cNvPr id="45" name="Cell"/>
          <p:cNvSpPr txBox="1"/>
          <p:nvPr/>
        </p:nvSpPr>
        <p:spPr>
          <a:xfrm>
            <a:off x="5074920" y="4821936"/>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15%</a:t>
            </a:r>
            <a:endParaRPr lang="en-US" sz="1100" dirty="0"/>
          </a:p>
        </p:txBody>
      </p:sp>
      <p:sp>
        <p:nvSpPr>
          <p:cNvPr id="46" name="Row rule"/>
          <p:cNvSpPr/>
          <p:nvPr/>
        </p:nvSpPr>
        <p:spPr>
          <a:xfrm>
            <a:off x="548640" y="5205984"/>
            <a:ext cx="5394960" cy="91"/>
          </a:xfrm>
          <a:prstGeom prst="line">
            <a:avLst/>
          </a:prstGeom>
          <a:noFill/>
          <a:ln w="6350">
            <a:solidFill>
              <a:srgbClr val="DDDFE2"/>
            </a:solidFill>
            <a:prstDash val="solid"/>
          </a:ln>
        </p:spPr>
        <p:txBody>
          <a:bodyPr/>
          <a:lstStyle/>
          <a:p>
            <a:endParaRPr/>
          </a:p>
        </p:txBody>
      </p:sp>
      <p:sp>
        <p:nvSpPr>
          <p:cNvPr id="47" name="Cell"/>
          <p:cNvSpPr txBox="1"/>
          <p:nvPr/>
        </p:nvSpPr>
        <p:spPr>
          <a:xfrm>
            <a:off x="585216" y="5205984"/>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Ajase Ipo II</a:t>
            </a:r>
            <a:endParaRPr lang="en-US" sz="1100" dirty="0"/>
          </a:p>
        </p:txBody>
      </p:sp>
      <p:sp>
        <p:nvSpPr>
          <p:cNvPr id="48" name="Cell"/>
          <p:cNvSpPr txBox="1"/>
          <p:nvPr/>
        </p:nvSpPr>
        <p:spPr>
          <a:xfrm>
            <a:off x="2962656" y="5205984"/>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Irepodun</a:t>
            </a:r>
            <a:endParaRPr lang="en-US" sz="1100" dirty="0"/>
          </a:p>
        </p:txBody>
      </p:sp>
      <p:sp>
        <p:nvSpPr>
          <p:cNvPr id="49" name="Cell"/>
          <p:cNvSpPr txBox="1"/>
          <p:nvPr/>
        </p:nvSpPr>
        <p:spPr>
          <a:xfrm>
            <a:off x="4206240" y="5205984"/>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81%</a:t>
            </a:r>
            <a:endParaRPr lang="en-US" sz="1100" dirty="0"/>
          </a:p>
        </p:txBody>
      </p:sp>
      <p:sp>
        <p:nvSpPr>
          <p:cNvPr id="50" name="Cell"/>
          <p:cNvSpPr txBox="1"/>
          <p:nvPr/>
        </p:nvSpPr>
        <p:spPr>
          <a:xfrm>
            <a:off x="5074920" y="5205984"/>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18%</a:t>
            </a:r>
            <a:endParaRPr lang="en-US" sz="1100" dirty="0"/>
          </a:p>
        </p:txBody>
      </p:sp>
      <p:sp>
        <p:nvSpPr>
          <p:cNvPr id="51" name="Row rule"/>
          <p:cNvSpPr/>
          <p:nvPr/>
        </p:nvSpPr>
        <p:spPr>
          <a:xfrm>
            <a:off x="548640" y="5590032"/>
            <a:ext cx="5394960" cy="91"/>
          </a:xfrm>
          <a:prstGeom prst="line">
            <a:avLst/>
          </a:prstGeom>
          <a:noFill/>
          <a:ln w="6350">
            <a:solidFill>
              <a:srgbClr val="DDDFE2"/>
            </a:solidFill>
            <a:prstDash val="solid"/>
          </a:ln>
        </p:spPr>
        <p:txBody>
          <a:bodyPr/>
          <a:lstStyle/>
          <a:p>
            <a:endParaRPr/>
          </a:p>
        </p:txBody>
      </p:sp>
      <p:sp>
        <p:nvSpPr>
          <p:cNvPr id="52" name="Cell"/>
          <p:cNvSpPr txBox="1"/>
          <p:nvPr/>
        </p:nvSpPr>
        <p:spPr>
          <a:xfrm>
            <a:off x="585216" y="5590032"/>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Patigi III</a:t>
            </a:r>
            <a:endParaRPr lang="en-US" sz="1100" dirty="0"/>
          </a:p>
        </p:txBody>
      </p:sp>
      <p:sp>
        <p:nvSpPr>
          <p:cNvPr id="53" name="Cell"/>
          <p:cNvSpPr txBox="1"/>
          <p:nvPr/>
        </p:nvSpPr>
        <p:spPr>
          <a:xfrm>
            <a:off x="2962656" y="5590032"/>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Patigi</a:t>
            </a:r>
            <a:endParaRPr lang="en-US" sz="1100" dirty="0"/>
          </a:p>
        </p:txBody>
      </p:sp>
      <p:sp>
        <p:nvSpPr>
          <p:cNvPr id="54" name="Cell"/>
          <p:cNvSpPr txBox="1"/>
          <p:nvPr/>
        </p:nvSpPr>
        <p:spPr>
          <a:xfrm>
            <a:off x="4206240" y="5590032"/>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80%</a:t>
            </a:r>
            <a:endParaRPr lang="en-US" sz="1100" dirty="0"/>
          </a:p>
        </p:txBody>
      </p:sp>
      <p:sp>
        <p:nvSpPr>
          <p:cNvPr id="55" name="Cell"/>
          <p:cNvSpPr txBox="1"/>
          <p:nvPr/>
        </p:nvSpPr>
        <p:spPr>
          <a:xfrm>
            <a:off x="5074920" y="5590032"/>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17%</a:t>
            </a:r>
            <a:endParaRPr lang="en-US" sz="1100" dirty="0"/>
          </a:p>
        </p:txBody>
      </p:sp>
      <p:sp>
        <p:nvSpPr>
          <p:cNvPr id="56" name="Row rule"/>
          <p:cNvSpPr/>
          <p:nvPr/>
        </p:nvSpPr>
        <p:spPr>
          <a:xfrm>
            <a:off x="548640" y="5974080"/>
            <a:ext cx="5394960" cy="91"/>
          </a:xfrm>
          <a:prstGeom prst="line">
            <a:avLst/>
          </a:prstGeom>
          <a:noFill/>
          <a:ln w="6350">
            <a:solidFill>
              <a:srgbClr val="DDDFE2"/>
            </a:solidFill>
            <a:prstDash val="solid"/>
          </a:ln>
        </p:spPr>
        <p:txBody>
          <a:bodyPr/>
          <a:lstStyle/>
          <a:p>
            <a:endParaRPr/>
          </a:p>
        </p:txBody>
      </p:sp>
      <p:sp>
        <p:nvSpPr>
          <p:cNvPr id="57" name="Panel title"/>
          <p:cNvSpPr txBox="1"/>
          <p:nvPr/>
        </p:nvSpPr>
        <p:spPr>
          <a:xfrm>
            <a:off x="6355080" y="1688592"/>
            <a:ext cx="530352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Kawu's strongest wards</a:t>
            </a:r>
            <a:endParaRPr lang="en-US" sz="1300" dirty="0"/>
          </a:p>
        </p:txBody>
      </p:sp>
      <p:sp>
        <p:nvSpPr>
          <p:cNvPr id="58" name="Table header"/>
          <p:cNvSpPr txBox="1"/>
          <p:nvPr/>
        </p:nvSpPr>
        <p:spPr>
          <a:xfrm>
            <a:off x="6355080" y="2054352"/>
            <a:ext cx="230428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Ward</a:t>
            </a:r>
            <a:endParaRPr lang="en-US" sz="1100" dirty="0"/>
          </a:p>
        </p:txBody>
      </p:sp>
      <p:sp>
        <p:nvSpPr>
          <p:cNvPr id="59" name="Table header"/>
          <p:cNvSpPr txBox="1"/>
          <p:nvPr/>
        </p:nvSpPr>
        <p:spPr>
          <a:xfrm>
            <a:off x="8732520" y="2054352"/>
            <a:ext cx="1207008" cy="408432"/>
          </a:xfrm>
          <a:prstGeom prst="rect">
            <a:avLst/>
          </a:prstGeom>
          <a:noFill/>
          <a:ln/>
        </p:spPr>
        <p:txBody>
          <a:bodyPr wrap="square" lIns="0" tIns="0" rIns="0" bIns="0" rtlCol="0" anchor="b"/>
          <a:lstStyle/>
          <a:p>
            <a:pPr marL="0" indent="0" algn="l">
              <a:buNone/>
            </a:pPr>
            <a:r>
              <a:rPr lang="en-US" sz="1100" b="1" dirty="0">
                <a:solidFill>
                  <a:srgbClr val="666B73"/>
                </a:solidFill>
                <a:latin typeface="Arial" pitchFamily="34" charset="0"/>
                <a:ea typeface="Arial" pitchFamily="34" charset="-122"/>
                <a:cs typeface="Arial" pitchFamily="34" charset="-120"/>
              </a:rPr>
              <a:t>Local government</a:t>
            </a:r>
            <a:endParaRPr lang="en-US" sz="1100" dirty="0"/>
          </a:p>
        </p:txBody>
      </p:sp>
      <p:sp>
        <p:nvSpPr>
          <p:cNvPr id="60" name="Table header"/>
          <p:cNvSpPr txBox="1"/>
          <p:nvPr/>
        </p:nvSpPr>
        <p:spPr>
          <a:xfrm>
            <a:off x="10012680" y="2054352"/>
            <a:ext cx="86868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Kawu</a:t>
            </a:r>
            <a:endParaRPr lang="en-US" sz="1100" dirty="0"/>
          </a:p>
        </p:txBody>
      </p:sp>
      <p:sp>
        <p:nvSpPr>
          <p:cNvPr id="61" name="Table header"/>
          <p:cNvSpPr txBox="1"/>
          <p:nvPr/>
        </p:nvSpPr>
        <p:spPr>
          <a:xfrm>
            <a:off x="10881360" y="2054352"/>
            <a:ext cx="868680" cy="408432"/>
          </a:xfrm>
          <a:prstGeom prst="rect">
            <a:avLst/>
          </a:prstGeom>
          <a:noFill/>
          <a:ln/>
        </p:spPr>
        <p:txBody>
          <a:bodyPr wrap="square" lIns="0" tIns="0" rIns="0" bIns="0" rtlCol="0" anchor="b"/>
          <a:lstStyle/>
          <a:p>
            <a:pPr marL="0" indent="0" algn="r">
              <a:buNone/>
            </a:pPr>
            <a:r>
              <a:rPr lang="en-US" sz="1100" b="1" dirty="0">
                <a:solidFill>
                  <a:srgbClr val="666B73"/>
                </a:solidFill>
                <a:latin typeface="Arial" pitchFamily="34" charset="0"/>
                <a:ea typeface="Arial" pitchFamily="34" charset="-122"/>
                <a:cs typeface="Arial" pitchFamily="34" charset="-120"/>
              </a:rPr>
              <a:t>Danladi</a:t>
            </a:r>
            <a:endParaRPr lang="en-US" sz="1100" dirty="0"/>
          </a:p>
        </p:txBody>
      </p:sp>
      <p:sp>
        <p:nvSpPr>
          <p:cNvPr id="62" name="Header rule"/>
          <p:cNvSpPr/>
          <p:nvPr/>
        </p:nvSpPr>
        <p:spPr>
          <a:xfrm>
            <a:off x="6355080" y="2499360"/>
            <a:ext cx="5394960" cy="91"/>
          </a:xfrm>
          <a:prstGeom prst="line">
            <a:avLst/>
          </a:prstGeom>
          <a:noFill/>
          <a:ln w="12700">
            <a:solidFill>
              <a:srgbClr val="145C5A"/>
            </a:solidFill>
            <a:prstDash val="solid"/>
          </a:ln>
        </p:spPr>
        <p:txBody>
          <a:bodyPr/>
          <a:lstStyle/>
          <a:p>
            <a:endParaRPr/>
          </a:p>
        </p:txBody>
      </p:sp>
      <p:sp>
        <p:nvSpPr>
          <p:cNvPr id="63" name="Cell"/>
          <p:cNvSpPr txBox="1"/>
          <p:nvPr/>
        </p:nvSpPr>
        <p:spPr>
          <a:xfrm>
            <a:off x="6391656" y="2517648"/>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Tsonga I</a:t>
            </a:r>
            <a:endParaRPr lang="en-US" sz="1100" dirty="0"/>
          </a:p>
        </p:txBody>
      </p:sp>
      <p:sp>
        <p:nvSpPr>
          <p:cNvPr id="64" name="Cell"/>
          <p:cNvSpPr txBox="1"/>
          <p:nvPr/>
        </p:nvSpPr>
        <p:spPr>
          <a:xfrm>
            <a:off x="8769096" y="2517648"/>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Edu</a:t>
            </a:r>
            <a:endParaRPr lang="en-US" sz="1100" dirty="0"/>
          </a:p>
        </p:txBody>
      </p:sp>
      <p:sp>
        <p:nvSpPr>
          <p:cNvPr id="65" name="Cell"/>
          <p:cNvSpPr txBox="1"/>
          <p:nvPr/>
        </p:nvSpPr>
        <p:spPr>
          <a:xfrm>
            <a:off x="10012680" y="2517648"/>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58%</a:t>
            </a:r>
            <a:endParaRPr lang="en-US" sz="1100" dirty="0"/>
          </a:p>
        </p:txBody>
      </p:sp>
      <p:sp>
        <p:nvSpPr>
          <p:cNvPr id="66" name="Cell"/>
          <p:cNvSpPr txBox="1"/>
          <p:nvPr/>
        </p:nvSpPr>
        <p:spPr>
          <a:xfrm>
            <a:off x="10881360" y="2517648"/>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40%</a:t>
            </a:r>
            <a:endParaRPr lang="en-US" sz="1100" dirty="0"/>
          </a:p>
        </p:txBody>
      </p:sp>
      <p:sp>
        <p:nvSpPr>
          <p:cNvPr id="67" name="Row rule"/>
          <p:cNvSpPr/>
          <p:nvPr/>
        </p:nvSpPr>
        <p:spPr>
          <a:xfrm>
            <a:off x="6355080" y="2901696"/>
            <a:ext cx="5394960" cy="91"/>
          </a:xfrm>
          <a:prstGeom prst="line">
            <a:avLst/>
          </a:prstGeom>
          <a:noFill/>
          <a:ln w="6350">
            <a:solidFill>
              <a:srgbClr val="DDDFE2"/>
            </a:solidFill>
            <a:prstDash val="solid"/>
          </a:ln>
        </p:spPr>
        <p:txBody>
          <a:bodyPr/>
          <a:lstStyle/>
          <a:p>
            <a:endParaRPr/>
          </a:p>
        </p:txBody>
      </p:sp>
      <p:sp>
        <p:nvSpPr>
          <p:cNvPr id="68" name="Cell"/>
          <p:cNvSpPr txBox="1"/>
          <p:nvPr/>
        </p:nvSpPr>
        <p:spPr>
          <a:xfrm>
            <a:off x="6391656" y="2901696"/>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Badari</a:t>
            </a:r>
            <a:endParaRPr lang="en-US" sz="1100" dirty="0"/>
          </a:p>
        </p:txBody>
      </p:sp>
      <p:sp>
        <p:nvSpPr>
          <p:cNvPr id="69" name="Cell"/>
          <p:cNvSpPr txBox="1"/>
          <p:nvPr/>
        </p:nvSpPr>
        <p:spPr>
          <a:xfrm>
            <a:off x="8769096" y="2901696"/>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West</a:t>
            </a:r>
            <a:endParaRPr lang="en-US" sz="1100" dirty="0"/>
          </a:p>
        </p:txBody>
      </p:sp>
      <p:sp>
        <p:nvSpPr>
          <p:cNvPr id="70" name="Cell"/>
          <p:cNvSpPr txBox="1"/>
          <p:nvPr/>
        </p:nvSpPr>
        <p:spPr>
          <a:xfrm>
            <a:off x="10012680" y="2901696"/>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57%</a:t>
            </a:r>
            <a:endParaRPr lang="en-US" sz="1100" dirty="0"/>
          </a:p>
        </p:txBody>
      </p:sp>
      <p:sp>
        <p:nvSpPr>
          <p:cNvPr id="71" name="Cell"/>
          <p:cNvSpPr txBox="1"/>
          <p:nvPr/>
        </p:nvSpPr>
        <p:spPr>
          <a:xfrm>
            <a:off x="10881360" y="2901696"/>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41%</a:t>
            </a:r>
            <a:endParaRPr lang="en-US" sz="1100" dirty="0"/>
          </a:p>
        </p:txBody>
      </p:sp>
      <p:sp>
        <p:nvSpPr>
          <p:cNvPr id="72" name="Row rule"/>
          <p:cNvSpPr/>
          <p:nvPr/>
        </p:nvSpPr>
        <p:spPr>
          <a:xfrm>
            <a:off x="6355080" y="3285744"/>
            <a:ext cx="5394960" cy="91"/>
          </a:xfrm>
          <a:prstGeom prst="line">
            <a:avLst/>
          </a:prstGeom>
          <a:noFill/>
          <a:ln w="6350">
            <a:solidFill>
              <a:srgbClr val="DDDFE2"/>
            </a:solidFill>
            <a:prstDash val="solid"/>
          </a:ln>
        </p:spPr>
        <p:txBody>
          <a:bodyPr/>
          <a:lstStyle/>
          <a:p>
            <a:endParaRPr/>
          </a:p>
        </p:txBody>
      </p:sp>
      <p:sp>
        <p:nvSpPr>
          <p:cNvPr id="73" name="Cell"/>
          <p:cNvSpPr txBox="1"/>
          <p:nvPr/>
        </p:nvSpPr>
        <p:spPr>
          <a:xfrm>
            <a:off x="6391656" y="3285744"/>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Okaka II</a:t>
            </a:r>
            <a:endParaRPr lang="en-US" sz="1100" dirty="0"/>
          </a:p>
        </p:txBody>
      </p:sp>
      <p:sp>
        <p:nvSpPr>
          <p:cNvPr id="74" name="Cell"/>
          <p:cNvSpPr txBox="1"/>
          <p:nvPr/>
        </p:nvSpPr>
        <p:spPr>
          <a:xfrm>
            <a:off x="8769096" y="3285744"/>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South</a:t>
            </a:r>
            <a:endParaRPr lang="en-US" sz="1100" dirty="0"/>
          </a:p>
        </p:txBody>
      </p:sp>
      <p:sp>
        <p:nvSpPr>
          <p:cNvPr id="75" name="Cell"/>
          <p:cNvSpPr txBox="1"/>
          <p:nvPr/>
        </p:nvSpPr>
        <p:spPr>
          <a:xfrm>
            <a:off x="10012680" y="3285744"/>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53%</a:t>
            </a:r>
            <a:endParaRPr lang="en-US" sz="1100" dirty="0"/>
          </a:p>
        </p:txBody>
      </p:sp>
      <p:sp>
        <p:nvSpPr>
          <p:cNvPr id="76" name="Cell"/>
          <p:cNvSpPr txBox="1"/>
          <p:nvPr/>
        </p:nvSpPr>
        <p:spPr>
          <a:xfrm>
            <a:off x="10881360" y="3285744"/>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45%</a:t>
            </a:r>
            <a:endParaRPr lang="en-US" sz="1100" dirty="0"/>
          </a:p>
        </p:txBody>
      </p:sp>
      <p:sp>
        <p:nvSpPr>
          <p:cNvPr id="77" name="Row rule"/>
          <p:cNvSpPr/>
          <p:nvPr/>
        </p:nvSpPr>
        <p:spPr>
          <a:xfrm>
            <a:off x="6355080" y="3669792"/>
            <a:ext cx="5394960" cy="91"/>
          </a:xfrm>
          <a:prstGeom prst="line">
            <a:avLst/>
          </a:prstGeom>
          <a:noFill/>
          <a:ln w="6350">
            <a:solidFill>
              <a:srgbClr val="DDDFE2"/>
            </a:solidFill>
            <a:prstDash val="solid"/>
          </a:ln>
        </p:spPr>
        <p:txBody>
          <a:bodyPr/>
          <a:lstStyle/>
          <a:p>
            <a:endParaRPr/>
          </a:p>
        </p:txBody>
      </p:sp>
      <p:sp>
        <p:nvSpPr>
          <p:cNvPr id="78" name="Cell"/>
          <p:cNvSpPr txBox="1"/>
          <p:nvPr/>
        </p:nvSpPr>
        <p:spPr>
          <a:xfrm>
            <a:off x="6391656" y="3669792"/>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Akanbi I</a:t>
            </a:r>
            <a:endParaRPr lang="en-US" sz="1100" dirty="0"/>
          </a:p>
        </p:txBody>
      </p:sp>
      <p:sp>
        <p:nvSpPr>
          <p:cNvPr id="79" name="Cell"/>
          <p:cNvSpPr txBox="1"/>
          <p:nvPr/>
        </p:nvSpPr>
        <p:spPr>
          <a:xfrm>
            <a:off x="8769096" y="3669792"/>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South</a:t>
            </a:r>
            <a:endParaRPr lang="en-US" sz="1100" dirty="0"/>
          </a:p>
        </p:txBody>
      </p:sp>
      <p:sp>
        <p:nvSpPr>
          <p:cNvPr id="80" name="Cell"/>
          <p:cNvSpPr txBox="1"/>
          <p:nvPr/>
        </p:nvSpPr>
        <p:spPr>
          <a:xfrm>
            <a:off x="10012680" y="3669792"/>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53%</a:t>
            </a:r>
            <a:endParaRPr lang="en-US" sz="1100" dirty="0"/>
          </a:p>
        </p:txBody>
      </p:sp>
      <p:sp>
        <p:nvSpPr>
          <p:cNvPr id="81" name="Cell"/>
          <p:cNvSpPr txBox="1"/>
          <p:nvPr/>
        </p:nvSpPr>
        <p:spPr>
          <a:xfrm>
            <a:off x="10881360" y="3669792"/>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47%</a:t>
            </a:r>
            <a:endParaRPr lang="en-US" sz="1100" dirty="0"/>
          </a:p>
        </p:txBody>
      </p:sp>
      <p:sp>
        <p:nvSpPr>
          <p:cNvPr id="82" name="Row rule"/>
          <p:cNvSpPr/>
          <p:nvPr/>
        </p:nvSpPr>
        <p:spPr>
          <a:xfrm>
            <a:off x="6355080" y="4053840"/>
            <a:ext cx="5394960" cy="91"/>
          </a:xfrm>
          <a:prstGeom prst="line">
            <a:avLst/>
          </a:prstGeom>
          <a:noFill/>
          <a:ln w="6350">
            <a:solidFill>
              <a:srgbClr val="DDDFE2"/>
            </a:solidFill>
            <a:prstDash val="solid"/>
          </a:ln>
        </p:spPr>
        <p:txBody>
          <a:bodyPr/>
          <a:lstStyle/>
          <a:p>
            <a:endParaRPr/>
          </a:p>
        </p:txBody>
      </p:sp>
      <p:sp>
        <p:nvSpPr>
          <p:cNvPr id="83" name="Cell"/>
          <p:cNvSpPr txBox="1"/>
          <p:nvPr/>
        </p:nvSpPr>
        <p:spPr>
          <a:xfrm>
            <a:off x="6391656" y="4053840"/>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Eruku</a:t>
            </a:r>
            <a:endParaRPr lang="en-US" sz="1100" dirty="0"/>
          </a:p>
        </p:txBody>
      </p:sp>
      <p:sp>
        <p:nvSpPr>
          <p:cNvPr id="84" name="Cell"/>
          <p:cNvSpPr txBox="1"/>
          <p:nvPr/>
        </p:nvSpPr>
        <p:spPr>
          <a:xfrm>
            <a:off x="8769096" y="4053840"/>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Ekiti</a:t>
            </a:r>
            <a:endParaRPr lang="en-US" sz="1100" dirty="0"/>
          </a:p>
        </p:txBody>
      </p:sp>
      <p:sp>
        <p:nvSpPr>
          <p:cNvPr id="85" name="Cell"/>
          <p:cNvSpPr txBox="1"/>
          <p:nvPr/>
        </p:nvSpPr>
        <p:spPr>
          <a:xfrm>
            <a:off x="10012680" y="4053840"/>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52%</a:t>
            </a:r>
            <a:endParaRPr lang="en-US" sz="1100" dirty="0"/>
          </a:p>
        </p:txBody>
      </p:sp>
      <p:sp>
        <p:nvSpPr>
          <p:cNvPr id="86" name="Cell"/>
          <p:cNvSpPr txBox="1"/>
          <p:nvPr/>
        </p:nvSpPr>
        <p:spPr>
          <a:xfrm>
            <a:off x="10881360" y="4053840"/>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47%</a:t>
            </a:r>
            <a:endParaRPr lang="en-US" sz="1100" dirty="0"/>
          </a:p>
        </p:txBody>
      </p:sp>
      <p:sp>
        <p:nvSpPr>
          <p:cNvPr id="87" name="Row rule"/>
          <p:cNvSpPr/>
          <p:nvPr/>
        </p:nvSpPr>
        <p:spPr>
          <a:xfrm>
            <a:off x="6355080" y="4437888"/>
            <a:ext cx="5394960" cy="91"/>
          </a:xfrm>
          <a:prstGeom prst="line">
            <a:avLst/>
          </a:prstGeom>
          <a:noFill/>
          <a:ln w="6350">
            <a:solidFill>
              <a:srgbClr val="DDDFE2"/>
            </a:solidFill>
            <a:prstDash val="solid"/>
          </a:ln>
        </p:spPr>
        <p:txBody>
          <a:bodyPr/>
          <a:lstStyle/>
          <a:p>
            <a:endParaRPr/>
          </a:p>
        </p:txBody>
      </p:sp>
      <p:sp>
        <p:nvSpPr>
          <p:cNvPr id="88" name="Cell"/>
          <p:cNvSpPr txBox="1"/>
          <p:nvPr/>
        </p:nvSpPr>
        <p:spPr>
          <a:xfrm>
            <a:off x="6391656" y="4437888"/>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Tsonga III</a:t>
            </a:r>
            <a:endParaRPr lang="en-US" sz="1100" dirty="0"/>
          </a:p>
        </p:txBody>
      </p:sp>
      <p:sp>
        <p:nvSpPr>
          <p:cNvPr id="89" name="Cell"/>
          <p:cNvSpPr txBox="1"/>
          <p:nvPr/>
        </p:nvSpPr>
        <p:spPr>
          <a:xfrm>
            <a:off x="8769096" y="4437888"/>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Edu</a:t>
            </a:r>
            <a:endParaRPr lang="en-US" sz="1100" dirty="0"/>
          </a:p>
        </p:txBody>
      </p:sp>
      <p:sp>
        <p:nvSpPr>
          <p:cNvPr id="90" name="Cell"/>
          <p:cNvSpPr txBox="1"/>
          <p:nvPr/>
        </p:nvSpPr>
        <p:spPr>
          <a:xfrm>
            <a:off x="10012680" y="4437888"/>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51%</a:t>
            </a:r>
            <a:endParaRPr lang="en-US" sz="1100" dirty="0"/>
          </a:p>
        </p:txBody>
      </p:sp>
      <p:sp>
        <p:nvSpPr>
          <p:cNvPr id="91" name="Cell"/>
          <p:cNvSpPr txBox="1"/>
          <p:nvPr/>
        </p:nvSpPr>
        <p:spPr>
          <a:xfrm>
            <a:off x="10881360" y="4437888"/>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47%</a:t>
            </a:r>
            <a:endParaRPr lang="en-US" sz="1100" dirty="0"/>
          </a:p>
        </p:txBody>
      </p:sp>
      <p:sp>
        <p:nvSpPr>
          <p:cNvPr id="92" name="Row rule"/>
          <p:cNvSpPr/>
          <p:nvPr/>
        </p:nvSpPr>
        <p:spPr>
          <a:xfrm>
            <a:off x="6355080" y="4821936"/>
            <a:ext cx="5394960" cy="91"/>
          </a:xfrm>
          <a:prstGeom prst="line">
            <a:avLst/>
          </a:prstGeom>
          <a:noFill/>
          <a:ln w="6350">
            <a:solidFill>
              <a:srgbClr val="DDDFE2"/>
            </a:solidFill>
            <a:prstDash val="solid"/>
          </a:ln>
        </p:spPr>
        <p:txBody>
          <a:bodyPr/>
          <a:lstStyle/>
          <a:p>
            <a:endParaRPr/>
          </a:p>
        </p:txBody>
      </p:sp>
      <p:sp>
        <p:nvSpPr>
          <p:cNvPr id="93" name="Cell"/>
          <p:cNvSpPr txBox="1"/>
          <p:nvPr/>
        </p:nvSpPr>
        <p:spPr>
          <a:xfrm>
            <a:off x="6391656" y="4821936"/>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Oke Ogun</a:t>
            </a:r>
            <a:endParaRPr lang="en-US" sz="1100" dirty="0"/>
          </a:p>
        </p:txBody>
      </p:sp>
      <p:sp>
        <p:nvSpPr>
          <p:cNvPr id="94" name="Cell"/>
          <p:cNvSpPr txBox="1"/>
          <p:nvPr/>
        </p:nvSpPr>
        <p:spPr>
          <a:xfrm>
            <a:off x="8769096" y="4821936"/>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South</a:t>
            </a:r>
            <a:endParaRPr lang="en-US" sz="1100" dirty="0"/>
          </a:p>
        </p:txBody>
      </p:sp>
      <p:sp>
        <p:nvSpPr>
          <p:cNvPr id="95" name="Cell"/>
          <p:cNvSpPr txBox="1"/>
          <p:nvPr/>
        </p:nvSpPr>
        <p:spPr>
          <a:xfrm>
            <a:off x="10012680" y="4821936"/>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96" name="Cell"/>
          <p:cNvSpPr txBox="1"/>
          <p:nvPr/>
        </p:nvSpPr>
        <p:spPr>
          <a:xfrm>
            <a:off x="10881360" y="4821936"/>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46%</a:t>
            </a:r>
            <a:endParaRPr lang="en-US" sz="1100" dirty="0"/>
          </a:p>
        </p:txBody>
      </p:sp>
      <p:sp>
        <p:nvSpPr>
          <p:cNvPr id="97" name="Row rule"/>
          <p:cNvSpPr/>
          <p:nvPr/>
        </p:nvSpPr>
        <p:spPr>
          <a:xfrm>
            <a:off x="6355080" y="5205984"/>
            <a:ext cx="5394960" cy="91"/>
          </a:xfrm>
          <a:prstGeom prst="line">
            <a:avLst/>
          </a:prstGeom>
          <a:noFill/>
          <a:ln w="6350">
            <a:solidFill>
              <a:srgbClr val="DDDFE2"/>
            </a:solidFill>
            <a:prstDash val="solid"/>
          </a:ln>
        </p:spPr>
        <p:txBody>
          <a:bodyPr/>
          <a:lstStyle/>
          <a:p>
            <a:endParaRPr/>
          </a:p>
        </p:txBody>
      </p:sp>
      <p:sp>
        <p:nvSpPr>
          <p:cNvPr id="98" name="Cell"/>
          <p:cNvSpPr txBox="1"/>
          <p:nvPr/>
        </p:nvSpPr>
        <p:spPr>
          <a:xfrm>
            <a:off x="6391656" y="5205984"/>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Idofian I</a:t>
            </a:r>
            <a:endParaRPr lang="en-US" sz="1100" dirty="0"/>
          </a:p>
        </p:txBody>
      </p:sp>
      <p:sp>
        <p:nvSpPr>
          <p:cNvPr id="99" name="Cell"/>
          <p:cNvSpPr txBox="1"/>
          <p:nvPr/>
        </p:nvSpPr>
        <p:spPr>
          <a:xfrm>
            <a:off x="8769096" y="5205984"/>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Ifelodun</a:t>
            </a:r>
            <a:endParaRPr lang="en-US" sz="1100" dirty="0"/>
          </a:p>
        </p:txBody>
      </p:sp>
      <p:sp>
        <p:nvSpPr>
          <p:cNvPr id="100" name="Cell"/>
          <p:cNvSpPr txBox="1"/>
          <p:nvPr/>
        </p:nvSpPr>
        <p:spPr>
          <a:xfrm>
            <a:off x="10012680" y="5205984"/>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101" name="Cell"/>
          <p:cNvSpPr txBox="1"/>
          <p:nvPr/>
        </p:nvSpPr>
        <p:spPr>
          <a:xfrm>
            <a:off x="10881360" y="5205984"/>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46%</a:t>
            </a:r>
            <a:endParaRPr lang="en-US" sz="1100" dirty="0"/>
          </a:p>
        </p:txBody>
      </p:sp>
      <p:sp>
        <p:nvSpPr>
          <p:cNvPr id="102" name="Row rule"/>
          <p:cNvSpPr/>
          <p:nvPr/>
        </p:nvSpPr>
        <p:spPr>
          <a:xfrm>
            <a:off x="6355080" y="5590032"/>
            <a:ext cx="5394960" cy="91"/>
          </a:xfrm>
          <a:prstGeom prst="line">
            <a:avLst/>
          </a:prstGeom>
          <a:noFill/>
          <a:ln w="6350">
            <a:solidFill>
              <a:srgbClr val="DDDFE2"/>
            </a:solidFill>
            <a:prstDash val="solid"/>
          </a:ln>
        </p:spPr>
        <p:txBody>
          <a:bodyPr/>
          <a:lstStyle/>
          <a:p>
            <a:endParaRPr/>
          </a:p>
        </p:txBody>
      </p:sp>
      <p:sp>
        <p:nvSpPr>
          <p:cNvPr id="103" name="Cell"/>
          <p:cNvSpPr txBox="1"/>
          <p:nvPr/>
        </p:nvSpPr>
        <p:spPr>
          <a:xfrm>
            <a:off x="6391656" y="5590032"/>
            <a:ext cx="228600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Ogidi</a:t>
            </a:r>
            <a:endParaRPr lang="en-US" sz="1100" dirty="0"/>
          </a:p>
        </p:txBody>
      </p:sp>
      <p:sp>
        <p:nvSpPr>
          <p:cNvPr id="104" name="Cell"/>
          <p:cNvSpPr txBox="1"/>
          <p:nvPr/>
        </p:nvSpPr>
        <p:spPr>
          <a:xfrm>
            <a:off x="8769096" y="5590032"/>
            <a:ext cx="1188720" cy="384048"/>
          </a:xfrm>
          <a:prstGeom prst="rect">
            <a:avLst/>
          </a:prstGeom>
          <a:noFill/>
          <a:ln/>
        </p:spPr>
        <p:txBody>
          <a:bodyPr wrap="square" lIns="0" tIns="0" rIns="0" bIns="0" rtlCol="0" anchor="ctr"/>
          <a:lstStyle/>
          <a:p>
            <a:pPr marL="0" indent="0" algn="l">
              <a:buNone/>
            </a:pPr>
            <a:r>
              <a:rPr lang="en-US" sz="1100" dirty="0">
                <a:solidFill>
                  <a:srgbClr val="1F2328"/>
                </a:solidFill>
                <a:latin typeface="Arial" pitchFamily="34" charset="0"/>
                <a:ea typeface="Arial" pitchFamily="34" charset="-122"/>
                <a:cs typeface="Arial" pitchFamily="34" charset="-120"/>
              </a:rPr>
              <a:t>Ilorin West</a:t>
            </a:r>
            <a:endParaRPr lang="en-US" sz="1100" dirty="0"/>
          </a:p>
        </p:txBody>
      </p:sp>
      <p:sp>
        <p:nvSpPr>
          <p:cNvPr id="105" name="Cell"/>
          <p:cNvSpPr txBox="1"/>
          <p:nvPr/>
        </p:nvSpPr>
        <p:spPr>
          <a:xfrm>
            <a:off x="10012680" y="5590032"/>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50%</a:t>
            </a:r>
            <a:endParaRPr lang="en-US" sz="1100" dirty="0"/>
          </a:p>
        </p:txBody>
      </p:sp>
      <p:sp>
        <p:nvSpPr>
          <p:cNvPr id="106" name="Cell"/>
          <p:cNvSpPr txBox="1"/>
          <p:nvPr/>
        </p:nvSpPr>
        <p:spPr>
          <a:xfrm>
            <a:off x="10881360" y="5590032"/>
            <a:ext cx="832104" cy="384048"/>
          </a:xfrm>
          <a:prstGeom prst="rect">
            <a:avLst/>
          </a:prstGeom>
          <a:noFill/>
          <a:ln/>
        </p:spPr>
        <p:txBody>
          <a:bodyPr wrap="square" lIns="0" tIns="0" rIns="0" bIns="0" rtlCol="0" anchor="ctr"/>
          <a:lstStyle/>
          <a:p>
            <a:pPr marL="0" indent="0" algn="r">
              <a:buNone/>
            </a:pPr>
            <a:r>
              <a:rPr lang="en-US" sz="1100" dirty="0">
                <a:solidFill>
                  <a:srgbClr val="1F2328"/>
                </a:solidFill>
                <a:latin typeface="Arial" pitchFamily="34" charset="0"/>
                <a:ea typeface="Arial" pitchFamily="34" charset="-122"/>
                <a:cs typeface="Arial" pitchFamily="34" charset="-120"/>
              </a:rPr>
              <a:t>44%</a:t>
            </a:r>
            <a:endParaRPr lang="en-US" sz="1100" dirty="0"/>
          </a:p>
        </p:txBody>
      </p:sp>
      <p:sp>
        <p:nvSpPr>
          <p:cNvPr id="107" name="Row rule"/>
          <p:cNvSpPr/>
          <p:nvPr/>
        </p:nvSpPr>
        <p:spPr>
          <a:xfrm>
            <a:off x="6355080" y="5974080"/>
            <a:ext cx="5394960" cy="91"/>
          </a:xfrm>
          <a:prstGeom prst="line">
            <a:avLst/>
          </a:prstGeom>
          <a:noFill/>
          <a:ln w="6350">
            <a:solidFill>
              <a:srgbClr val="DDDFE2"/>
            </a:solidFill>
            <a:prstDash val="solid"/>
          </a:ln>
        </p:spPr>
        <p:txBody>
          <a:bodyPr/>
          <a:lstStyle/>
          <a:p>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8">
    <p:bg>
      <p:bgPr>
        <a:solidFill>
          <a:srgbClr val="1C2B2D"/>
        </a:solidFill>
        <a:effectLst/>
      </p:bgPr>
    </p:bg>
    <p:spTree>
      <p:nvGrpSpPr>
        <p:cNvPr id="1" name=""/>
        <p:cNvGrpSpPr/>
        <p:nvPr/>
      </p:nvGrpSpPr>
      <p:grpSpPr>
        <a:xfrm>
          <a:off x="0" y="0"/>
          <a:ext cx="0" cy="0"/>
          <a:chOff x="0" y="0"/>
          <a:chExt cx="0" cy="0"/>
        </a:xfrm>
      </p:grpSpPr>
      <p:sp>
        <p:nvSpPr>
          <p:cNvPr id="2" name="Map Oyun"/>
          <p:cNvSpPr/>
          <p:nvPr/>
        </p:nvSpPr>
        <p:spPr>
          <a:xfrm>
            <a:off x="9283695" y="4792091"/>
            <a:ext cx="531586" cy="518541"/>
          </a:xfrm>
          <a:custGeom>
            <a:avLst/>
            <a:gdLst/>
            <a:ahLst/>
            <a:cxnLst/>
            <a:rect l="l" t="t" r="r" b="b"/>
            <a:pathLst>
              <a:path w="531586" h="518541">
                <a:moveTo>
                  <a:pt x="495069" y="478887"/>
                </a:moveTo>
                <a:lnTo>
                  <a:pt x="531586" y="448552"/>
                </a:lnTo>
                <a:lnTo>
                  <a:pt x="526722" y="444557"/>
                </a:lnTo>
                <a:lnTo>
                  <a:pt x="531234" y="412446"/>
                </a:lnTo>
                <a:lnTo>
                  <a:pt x="523035" y="382443"/>
                </a:lnTo>
                <a:lnTo>
                  <a:pt x="523634" y="358596"/>
                </a:lnTo>
                <a:lnTo>
                  <a:pt x="515500" y="336354"/>
                </a:lnTo>
                <a:lnTo>
                  <a:pt x="507246" y="327228"/>
                </a:lnTo>
                <a:lnTo>
                  <a:pt x="495476" y="299232"/>
                </a:lnTo>
                <a:lnTo>
                  <a:pt x="470638" y="269473"/>
                </a:lnTo>
                <a:lnTo>
                  <a:pt x="422585" y="243959"/>
                </a:lnTo>
                <a:lnTo>
                  <a:pt x="385842" y="238430"/>
                </a:lnTo>
                <a:lnTo>
                  <a:pt x="378571" y="227300"/>
                </a:lnTo>
                <a:lnTo>
                  <a:pt x="382816" y="219297"/>
                </a:lnTo>
                <a:lnTo>
                  <a:pt x="400625" y="215520"/>
                </a:lnTo>
                <a:lnTo>
                  <a:pt x="382656" y="177238"/>
                </a:lnTo>
                <a:lnTo>
                  <a:pt x="324702" y="132874"/>
                </a:lnTo>
                <a:lnTo>
                  <a:pt x="292970" y="76572"/>
                </a:lnTo>
                <a:lnTo>
                  <a:pt x="292152" y="63421"/>
                </a:lnTo>
                <a:lnTo>
                  <a:pt x="298278" y="23326"/>
                </a:lnTo>
                <a:lnTo>
                  <a:pt x="286462" y="24482"/>
                </a:lnTo>
                <a:lnTo>
                  <a:pt x="276061" y="30271"/>
                </a:lnTo>
                <a:lnTo>
                  <a:pt x="262292" y="47985"/>
                </a:lnTo>
                <a:lnTo>
                  <a:pt x="254316" y="35677"/>
                </a:lnTo>
                <a:lnTo>
                  <a:pt x="223698" y="7987"/>
                </a:lnTo>
                <a:lnTo>
                  <a:pt x="207571" y="0"/>
                </a:lnTo>
                <a:lnTo>
                  <a:pt x="201400" y="2232"/>
                </a:lnTo>
                <a:lnTo>
                  <a:pt x="184994" y="35045"/>
                </a:lnTo>
                <a:lnTo>
                  <a:pt x="172493" y="85047"/>
                </a:lnTo>
                <a:lnTo>
                  <a:pt x="134211" y="117860"/>
                </a:lnTo>
                <a:lnTo>
                  <a:pt x="115461" y="139737"/>
                </a:lnTo>
                <a:lnTo>
                  <a:pt x="101397" y="169425"/>
                </a:lnTo>
                <a:lnTo>
                  <a:pt x="101397" y="196769"/>
                </a:lnTo>
                <a:lnTo>
                  <a:pt x="104522" y="210051"/>
                </a:lnTo>
                <a:lnTo>
                  <a:pt x="119366" y="235833"/>
                </a:lnTo>
                <a:lnTo>
                  <a:pt x="127961" y="258491"/>
                </a:lnTo>
                <a:lnTo>
                  <a:pt x="122491" y="285835"/>
                </a:lnTo>
                <a:lnTo>
                  <a:pt x="103741" y="307709"/>
                </a:lnTo>
                <a:lnTo>
                  <a:pt x="74707" y="319766"/>
                </a:lnTo>
                <a:lnTo>
                  <a:pt x="72714" y="325131"/>
                </a:lnTo>
                <a:lnTo>
                  <a:pt x="81888" y="340209"/>
                </a:lnTo>
                <a:lnTo>
                  <a:pt x="81395" y="349227"/>
                </a:lnTo>
                <a:lnTo>
                  <a:pt x="84311" y="358200"/>
                </a:lnTo>
                <a:lnTo>
                  <a:pt x="82926" y="367281"/>
                </a:lnTo>
                <a:lnTo>
                  <a:pt x="74445" y="368481"/>
                </a:lnTo>
                <a:lnTo>
                  <a:pt x="61775" y="377185"/>
                </a:lnTo>
                <a:lnTo>
                  <a:pt x="60737" y="382326"/>
                </a:lnTo>
                <a:lnTo>
                  <a:pt x="55025" y="387209"/>
                </a:lnTo>
                <a:lnTo>
                  <a:pt x="41524" y="394406"/>
                </a:lnTo>
                <a:lnTo>
                  <a:pt x="39967" y="399290"/>
                </a:lnTo>
                <a:lnTo>
                  <a:pt x="21793" y="407515"/>
                </a:lnTo>
                <a:lnTo>
                  <a:pt x="10369" y="427478"/>
                </a:lnTo>
                <a:lnTo>
                  <a:pt x="4657" y="452326"/>
                </a:lnTo>
                <a:lnTo>
                  <a:pt x="0" y="458867"/>
                </a:lnTo>
                <a:lnTo>
                  <a:pt x="54440" y="490525"/>
                </a:lnTo>
                <a:lnTo>
                  <a:pt x="75796" y="497642"/>
                </a:lnTo>
                <a:lnTo>
                  <a:pt x="128747" y="481063"/>
                </a:lnTo>
                <a:lnTo>
                  <a:pt x="137770" y="473428"/>
                </a:lnTo>
                <a:lnTo>
                  <a:pt x="171777" y="459549"/>
                </a:lnTo>
                <a:lnTo>
                  <a:pt x="184963" y="461631"/>
                </a:lnTo>
                <a:lnTo>
                  <a:pt x="193985" y="467183"/>
                </a:lnTo>
                <a:lnTo>
                  <a:pt x="191210" y="485921"/>
                </a:lnTo>
                <a:lnTo>
                  <a:pt x="193985" y="493555"/>
                </a:lnTo>
                <a:lnTo>
                  <a:pt x="200242" y="499773"/>
                </a:lnTo>
                <a:lnTo>
                  <a:pt x="220359" y="499802"/>
                </a:lnTo>
                <a:lnTo>
                  <a:pt x="240485" y="514376"/>
                </a:lnTo>
                <a:lnTo>
                  <a:pt x="251590" y="518541"/>
                </a:lnTo>
                <a:lnTo>
                  <a:pt x="266164" y="513681"/>
                </a:lnTo>
                <a:lnTo>
                  <a:pt x="268941" y="506742"/>
                </a:lnTo>
                <a:lnTo>
                  <a:pt x="291149" y="493555"/>
                </a:lnTo>
                <a:lnTo>
                  <a:pt x="300171" y="494944"/>
                </a:lnTo>
                <a:lnTo>
                  <a:pt x="313583" y="507946"/>
                </a:lnTo>
                <a:lnTo>
                  <a:pt x="322380" y="509518"/>
                </a:lnTo>
                <a:lnTo>
                  <a:pt x="335567" y="488697"/>
                </a:lnTo>
                <a:lnTo>
                  <a:pt x="352917" y="480368"/>
                </a:lnTo>
                <a:lnTo>
                  <a:pt x="378597" y="481757"/>
                </a:lnTo>
                <a:lnTo>
                  <a:pt x="413991" y="478981"/>
                </a:lnTo>
                <a:lnTo>
                  <a:pt x="434812" y="473428"/>
                </a:lnTo>
                <a:lnTo>
                  <a:pt x="458409" y="472734"/>
                </a:lnTo>
                <a:lnTo>
                  <a:pt x="470207" y="472734"/>
                </a:lnTo>
                <a:close/>
              </a:path>
            </a:pathLst>
          </a:custGeom>
          <a:solidFill>
            <a:srgbClr val="2C4446"/>
          </a:solidFill>
          <a:ln w="9525">
            <a:solidFill>
              <a:srgbClr val="1C2B2D"/>
            </a:solidFill>
            <a:prstDash val="solid"/>
          </a:ln>
        </p:spPr>
        <p:txBody>
          <a:bodyPr/>
          <a:lstStyle/>
          <a:p>
            <a:endParaRPr/>
          </a:p>
        </p:txBody>
      </p:sp>
      <p:sp>
        <p:nvSpPr>
          <p:cNvPr id="3" name="Map Baruten"/>
          <p:cNvSpPr/>
          <p:nvPr/>
        </p:nvSpPr>
        <p:spPr>
          <a:xfrm>
            <a:off x="6035040" y="1463040"/>
            <a:ext cx="1922149" cy="2879172"/>
          </a:xfrm>
          <a:custGeom>
            <a:avLst/>
            <a:gdLst/>
            <a:ahLst/>
            <a:cxnLst/>
            <a:rect l="l" t="t" r="r" b="b"/>
            <a:pathLst>
              <a:path w="1922149" h="2879172">
                <a:moveTo>
                  <a:pt x="24452" y="2879172"/>
                </a:moveTo>
                <a:lnTo>
                  <a:pt x="108142" y="2815175"/>
                </a:lnTo>
                <a:lnTo>
                  <a:pt x="264853" y="2817974"/>
                </a:lnTo>
                <a:lnTo>
                  <a:pt x="323620" y="2812376"/>
                </a:lnTo>
                <a:lnTo>
                  <a:pt x="362798" y="2764803"/>
                </a:lnTo>
                <a:lnTo>
                  <a:pt x="494324" y="2633278"/>
                </a:lnTo>
                <a:lnTo>
                  <a:pt x="561486" y="2599696"/>
                </a:lnTo>
                <a:lnTo>
                  <a:pt x="656633" y="2560519"/>
                </a:lnTo>
                <a:lnTo>
                  <a:pt x="765771" y="2454178"/>
                </a:lnTo>
                <a:lnTo>
                  <a:pt x="802151" y="2448582"/>
                </a:lnTo>
                <a:lnTo>
                  <a:pt x="827337" y="2476565"/>
                </a:lnTo>
                <a:lnTo>
                  <a:pt x="900096" y="2501751"/>
                </a:lnTo>
                <a:lnTo>
                  <a:pt x="981250" y="2462574"/>
                </a:lnTo>
                <a:lnTo>
                  <a:pt x="1174341" y="2392613"/>
                </a:lnTo>
                <a:lnTo>
                  <a:pt x="1231127" y="2356882"/>
                </a:lnTo>
                <a:lnTo>
                  <a:pt x="1423401" y="2235901"/>
                </a:lnTo>
                <a:lnTo>
                  <a:pt x="1560284" y="2184253"/>
                </a:lnTo>
                <a:lnTo>
                  <a:pt x="1562216" y="2172365"/>
                </a:lnTo>
                <a:lnTo>
                  <a:pt x="1559978" y="2148455"/>
                </a:lnTo>
                <a:lnTo>
                  <a:pt x="1550205" y="2125620"/>
                </a:lnTo>
                <a:lnTo>
                  <a:pt x="1548035" y="2114106"/>
                </a:lnTo>
                <a:lnTo>
                  <a:pt x="1552487" y="2107013"/>
                </a:lnTo>
                <a:lnTo>
                  <a:pt x="1574744" y="2107022"/>
                </a:lnTo>
                <a:lnTo>
                  <a:pt x="1592083" y="2099894"/>
                </a:lnTo>
                <a:lnTo>
                  <a:pt x="1630281" y="2107776"/>
                </a:lnTo>
                <a:lnTo>
                  <a:pt x="1658830" y="2103108"/>
                </a:lnTo>
                <a:lnTo>
                  <a:pt x="1670418" y="2108613"/>
                </a:lnTo>
                <a:lnTo>
                  <a:pt x="1694591" y="2097411"/>
                </a:lnTo>
                <a:lnTo>
                  <a:pt x="1718810" y="2099559"/>
                </a:lnTo>
                <a:lnTo>
                  <a:pt x="1726814" y="2111952"/>
                </a:lnTo>
                <a:lnTo>
                  <a:pt x="1779484" y="2076629"/>
                </a:lnTo>
                <a:lnTo>
                  <a:pt x="1820777" y="2020422"/>
                </a:lnTo>
                <a:lnTo>
                  <a:pt x="1837568" y="1947663"/>
                </a:lnTo>
                <a:lnTo>
                  <a:pt x="1840366" y="1886098"/>
                </a:lnTo>
                <a:lnTo>
                  <a:pt x="1871149" y="1838525"/>
                </a:lnTo>
                <a:lnTo>
                  <a:pt x="1843888" y="1733555"/>
                </a:lnTo>
                <a:lnTo>
                  <a:pt x="1827726" y="1633219"/>
                </a:lnTo>
                <a:lnTo>
                  <a:pt x="1786095" y="1441565"/>
                </a:lnTo>
                <a:lnTo>
                  <a:pt x="1776292" y="1346766"/>
                </a:lnTo>
                <a:lnTo>
                  <a:pt x="1773446" y="1140338"/>
                </a:lnTo>
                <a:lnTo>
                  <a:pt x="1699955" y="954305"/>
                </a:lnTo>
                <a:lnTo>
                  <a:pt x="1740751" y="833411"/>
                </a:lnTo>
                <a:lnTo>
                  <a:pt x="1922149" y="234020"/>
                </a:lnTo>
                <a:lnTo>
                  <a:pt x="1918846" y="164877"/>
                </a:lnTo>
                <a:lnTo>
                  <a:pt x="1913544" y="171504"/>
                </a:lnTo>
                <a:lnTo>
                  <a:pt x="1896313" y="171504"/>
                </a:lnTo>
                <a:lnTo>
                  <a:pt x="1888361" y="190061"/>
                </a:lnTo>
                <a:lnTo>
                  <a:pt x="1902940" y="215243"/>
                </a:lnTo>
                <a:lnTo>
                  <a:pt x="1902940" y="223197"/>
                </a:lnTo>
                <a:lnTo>
                  <a:pt x="1894988" y="228498"/>
                </a:lnTo>
                <a:lnTo>
                  <a:pt x="1879083" y="224522"/>
                </a:lnTo>
                <a:lnTo>
                  <a:pt x="1873781" y="211267"/>
                </a:lnTo>
                <a:lnTo>
                  <a:pt x="1872455" y="199337"/>
                </a:lnTo>
                <a:lnTo>
                  <a:pt x="1855225" y="178131"/>
                </a:lnTo>
                <a:lnTo>
                  <a:pt x="1834018" y="160901"/>
                </a:lnTo>
                <a:lnTo>
                  <a:pt x="1820764" y="131740"/>
                </a:lnTo>
                <a:lnTo>
                  <a:pt x="1806184" y="125115"/>
                </a:lnTo>
                <a:lnTo>
                  <a:pt x="1804858" y="139694"/>
                </a:lnTo>
                <a:lnTo>
                  <a:pt x="1808835" y="148973"/>
                </a:lnTo>
                <a:lnTo>
                  <a:pt x="1808835" y="160901"/>
                </a:lnTo>
                <a:lnTo>
                  <a:pt x="1798231" y="160901"/>
                </a:lnTo>
                <a:lnTo>
                  <a:pt x="1770397" y="122464"/>
                </a:lnTo>
                <a:lnTo>
                  <a:pt x="1769071" y="99931"/>
                </a:lnTo>
                <a:lnTo>
                  <a:pt x="1765095" y="88003"/>
                </a:lnTo>
                <a:lnTo>
                  <a:pt x="1713762" y="0"/>
                </a:lnTo>
                <a:lnTo>
                  <a:pt x="1705913" y="66437"/>
                </a:lnTo>
                <a:lnTo>
                  <a:pt x="1698374" y="97095"/>
                </a:lnTo>
                <a:lnTo>
                  <a:pt x="1577507" y="379792"/>
                </a:lnTo>
                <a:lnTo>
                  <a:pt x="1485467" y="503186"/>
                </a:lnTo>
                <a:lnTo>
                  <a:pt x="1424276" y="568931"/>
                </a:lnTo>
                <a:lnTo>
                  <a:pt x="1416690" y="568424"/>
                </a:lnTo>
                <a:lnTo>
                  <a:pt x="1381795" y="552242"/>
                </a:lnTo>
                <a:lnTo>
                  <a:pt x="1336280" y="545669"/>
                </a:lnTo>
                <a:lnTo>
                  <a:pt x="1135350" y="581483"/>
                </a:lnTo>
                <a:lnTo>
                  <a:pt x="1110397" y="605395"/>
                </a:lnTo>
                <a:lnTo>
                  <a:pt x="1089084" y="635026"/>
                </a:lnTo>
                <a:lnTo>
                  <a:pt x="1075048" y="665177"/>
                </a:lnTo>
                <a:lnTo>
                  <a:pt x="1070890" y="683891"/>
                </a:lnTo>
                <a:lnTo>
                  <a:pt x="1070780" y="729748"/>
                </a:lnTo>
                <a:lnTo>
                  <a:pt x="1081906" y="767678"/>
                </a:lnTo>
                <a:lnTo>
                  <a:pt x="1110225" y="825835"/>
                </a:lnTo>
                <a:lnTo>
                  <a:pt x="987889" y="947103"/>
                </a:lnTo>
                <a:lnTo>
                  <a:pt x="915111" y="1037902"/>
                </a:lnTo>
                <a:lnTo>
                  <a:pt x="841407" y="1138389"/>
                </a:lnTo>
                <a:lnTo>
                  <a:pt x="779993" y="1202089"/>
                </a:lnTo>
                <a:lnTo>
                  <a:pt x="725881" y="1302725"/>
                </a:lnTo>
                <a:lnTo>
                  <a:pt x="726387" y="1324473"/>
                </a:lnTo>
                <a:lnTo>
                  <a:pt x="731950" y="1343182"/>
                </a:lnTo>
                <a:lnTo>
                  <a:pt x="745099" y="1367459"/>
                </a:lnTo>
                <a:lnTo>
                  <a:pt x="771901" y="1439773"/>
                </a:lnTo>
                <a:lnTo>
                  <a:pt x="770889" y="1554573"/>
                </a:lnTo>
                <a:lnTo>
                  <a:pt x="705391" y="1755786"/>
                </a:lnTo>
                <a:lnTo>
                  <a:pt x="640921" y="1940938"/>
                </a:lnTo>
                <a:lnTo>
                  <a:pt x="445208" y="1994547"/>
                </a:lnTo>
                <a:lnTo>
                  <a:pt x="409580" y="1957787"/>
                </a:lnTo>
                <a:lnTo>
                  <a:pt x="295141" y="1961666"/>
                </a:lnTo>
                <a:lnTo>
                  <a:pt x="129742" y="1987179"/>
                </a:lnTo>
                <a:lnTo>
                  <a:pt x="94241" y="2002131"/>
                </a:lnTo>
                <a:lnTo>
                  <a:pt x="84632" y="2025900"/>
                </a:lnTo>
                <a:lnTo>
                  <a:pt x="73001" y="2075459"/>
                </a:lnTo>
                <a:lnTo>
                  <a:pt x="4223" y="2478516"/>
                </a:lnTo>
                <a:lnTo>
                  <a:pt x="0" y="2523145"/>
                </a:lnTo>
                <a:close/>
              </a:path>
            </a:pathLst>
          </a:custGeom>
          <a:solidFill>
            <a:srgbClr val="2C4446"/>
          </a:solidFill>
          <a:ln w="9525">
            <a:solidFill>
              <a:srgbClr val="1C2B2D"/>
            </a:solidFill>
            <a:prstDash val="solid"/>
          </a:ln>
        </p:spPr>
        <p:txBody>
          <a:bodyPr/>
          <a:lstStyle/>
          <a:p>
            <a:endParaRPr/>
          </a:p>
        </p:txBody>
      </p:sp>
      <p:sp>
        <p:nvSpPr>
          <p:cNvPr id="4" name="Map Kaiama"/>
          <p:cNvSpPr/>
          <p:nvPr/>
        </p:nvSpPr>
        <p:spPr>
          <a:xfrm>
            <a:off x="7734995" y="1618640"/>
            <a:ext cx="1980523" cy="2010341"/>
          </a:xfrm>
          <a:custGeom>
            <a:avLst/>
            <a:gdLst/>
            <a:ahLst/>
            <a:cxnLst/>
            <a:rect l="l" t="t" r="r" b="b"/>
            <a:pathLst>
              <a:path w="1980523" h="2010341">
                <a:moveTo>
                  <a:pt x="171194" y="1682925"/>
                </a:moveTo>
                <a:lnTo>
                  <a:pt x="215969" y="1649344"/>
                </a:lnTo>
                <a:lnTo>
                  <a:pt x="271937" y="1618561"/>
                </a:lnTo>
                <a:lnTo>
                  <a:pt x="339099" y="1607367"/>
                </a:lnTo>
                <a:lnTo>
                  <a:pt x="445439" y="1635352"/>
                </a:lnTo>
                <a:lnTo>
                  <a:pt x="487416" y="1680126"/>
                </a:lnTo>
                <a:lnTo>
                  <a:pt x="537787" y="1808854"/>
                </a:lnTo>
                <a:lnTo>
                  <a:pt x="571471" y="1862091"/>
                </a:lnTo>
                <a:lnTo>
                  <a:pt x="610547" y="1887211"/>
                </a:lnTo>
                <a:lnTo>
                  <a:pt x="971750" y="2004759"/>
                </a:lnTo>
                <a:lnTo>
                  <a:pt x="1049899" y="2010341"/>
                </a:lnTo>
                <a:lnTo>
                  <a:pt x="1117062" y="1965566"/>
                </a:lnTo>
                <a:lnTo>
                  <a:pt x="1164635" y="1954372"/>
                </a:lnTo>
                <a:lnTo>
                  <a:pt x="1181425" y="1959970"/>
                </a:lnTo>
                <a:lnTo>
                  <a:pt x="1198215" y="1985156"/>
                </a:lnTo>
                <a:lnTo>
                  <a:pt x="1368038" y="1884530"/>
                </a:lnTo>
                <a:lnTo>
                  <a:pt x="1424671" y="1865001"/>
                </a:lnTo>
                <a:lnTo>
                  <a:pt x="1446153" y="1853285"/>
                </a:lnTo>
                <a:lnTo>
                  <a:pt x="1477399" y="1841567"/>
                </a:lnTo>
                <a:lnTo>
                  <a:pt x="1502787" y="1825944"/>
                </a:lnTo>
                <a:lnTo>
                  <a:pt x="1542821" y="1815202"/>
                </a:lnTo>
                <a:lnTo>
                  <a:pt x="1589690" y="1814226"/>
                </a:lnTo>
                <a:lnTo>
                  <a:pt x="1659018" y="1799579"/>
                </a:lnTo>
                <a:lnTo>
                  <a:pt x="1687336" y="1796650"/>
                </a:lnTo>
                <a:lnTo>
                  <a:pt x="1699053" y="1801533"/>
                </a:lnTo>
                <a:lnTo>
                  <a:pt x="1747268" y="1802058"/>
                </a:lnTo>
                <a:lnTo>
                  <a:pt x="1807385" y="1819830"/>
                </a:lnTo>
                <a:lnTo>
                  <a:pt x="1809015" y="1832334"/>
                </a:lnTo>
                <a:lnTo>
                  <a:pt x="1825652" y="1842906"/>
                </a:lnTo>
                <a:lnTo>
                  <a:pt x="1832292" y="1816610"/>
                </a:lnTo>
                <a:lnTo>
                  <a:pt x="1901420" y="1830930"/>
                </a:lnTo>
                <a:lnTo>
                  <a:pt x="1905100" y="1813016"/>
                </a:lnTo>
                <a:lnTo>
                  <a:pt x="1928576" y="1795986"/>
                </a:lnTo>
                <a:lnTo>
                  <a:pt x="1951825" y="1790059"/>
                </a:lnTo>
                <a:lnTo>
                  <a:pt x="1965991" y="1705217"/>
                </a:lnTo>
                <a:lnTo>
                  <a:pt x="1980523" y="1677239"/>
                </a:lnTo>
                <a:lnTo>
                  <a:pt x="1957521" y="1622759"/>
                </a:lnTo>
                <a:lnTo>
                  <a:pt x="1957521" y="1587001"/>
                </a:lnTo>
                <a:lnTo>
                  <a:pt x="1967057" y="1541706"/>
                </a:lnTo>
                <a:lnTo>
                  <a:pt x="1962289" y="1498797"/>
                </a:lnTo>
                <a:lnTo>
                  <a:pt x="1931298" y="1460655"/>
                </a:lnTo>
                <a:lnTo>
                  <a:pt x="1888388" y="1443966"/>
                </a:lnTo>
                <a:lnTo>
                  <a:pt x="1835942" y="1417744"/>
                </a:lnTo>
                <a:lnTo>
                  <a:pt x="1752505" y="1389137"/>
                </a:lnTo>
                <a:lnTo>
                  <a:pt x="1711979" y="1348610"/>
                </a:lnTo>
                <a:lnTo>
                  <a:pt x="1698646" y="1291592"/>
                </a:lnTo>
                <a:lnTo>
                  <a:pt x="1641654" y="1243719"/>
                </a:lnTo>
                <a:lnTo>
                  <a:pt x="1501004" y="1148363"/>
                </a:lnTo>
                <a:lnTo>
                  <a:pt x="1396112" y="1022017"/>
                </a:lnTo>
                <a:lnTo>
                  <a:pt x="1293604" y="926661"/>
                </a:lnTo>
                <a:lnTo>
                  <a:pt x="1226855" y="878982"/>
                </a:lnTo>
                <a:lnTo>
                  <a:pt x="1102892" y="685886"/>
                </a:lnTo>
                <a:lnTo>
                  <a:pt x="964626" y="526164"/>
                </a:lnTo>
                <a:lnTo>
                  <a:pt x="900260" y="457030"/>
                </a:lnTo>
                <a:lnTo>
                  <a:pt x="866886" y="380747"/>
                </a:lnTo>
                <a:lnTo>
                  <a:pt x="845430" y="383131"/>
                </a:lnTo>
                <a:lnTo>
                  <a:pt x="821592" y="399818"/>
                </a:lnTo>
                <a:lnTo>
                  <a:pt x="804904" y="392666"/>
                </a:lnTo>
                <a:lnTo>
                  <a:pt x="812056" y="383131"/>
                </a:lnTo>
                <a:lnTo>
                  <a:pt x="814439" y="356907"/>
                </a:lnTo>
                <a:lnTo>
                  <a:pt x="797752" y="344987"/>
                </a:lnTo>
                <a:lnTo>
                  <a:pt x="761994" y="352139"/>
                </a:lnTo>
                <a:lnTo>
                  <a:pt x="761994" y="371210"/>
                </a:lnTo>
                <a:lnTo>
                  <a:pt x="740539" y="399818"/>
                </a:lnTo>
                <a:lnTo>
                  <a:pt x="735771" y="399818"/>
                </a:lnTo>
                <a:lnTo>
                  <a:pt x="731004" y="395050"/>
                </a:lnTo>
                <a:lnTo>
                  <a:pt x="716700" y="390282"/>
                </a:lnTo>
                <a:lnTo>
                  <a:pt x="692861" y="390282"/>
                </a:lnTo>
                <a:lnTo>
                  <a:pt x="683326" y="378361"/>
                </a:lnTo>
                <a:lnTo>
                  <a:pt x="659486" y="375977"/>
                </a:lnTo>
                <a:lnTo>
                  <a:pt x="638031" y="390282"/>
                </a:lnTo>
                <a:lnTo>
                  <a:pt x="628495" y="390282"/>
                </a:lnTo>
                <a:lnTo>
                  <a:pt x="618960" y="368826"/>
                </a:lnTo>
                <a:lnTo>
                  <a:pt x="611808" y="337836"/>
                </a:lnTo>
                <a:lnTo>
                  <a:pt x="609424" y="313997"/>
                </a:lnTo>
                <a:lnTo>
                  <a:pt x="592737" y="299694"/>
                </a:lnTo>
                <a:lnTo>
                  <a:pt x="561746" y="323533"/>
                </a:lnTo>
                <a:lnTo>
                  <a:pt x="552210" y="299694"/>
                </a:lnTo>
                <a:lnTo>
                  <a:pt x="528967" y="306248"/>
                </a:lnTo>
                <a:lnTo>
                  <a:pt x="520028" y="297310"/>
                </a:lnTo>
                <a:lnTo>
                  <a:pt x="490229" y="297310"/>
                </a:lnTo>
                <a:lnTo>
                  <a:pt x="472350" y="282410"/>
                </a:lnTo>
                <a:lnTo>
                  <a:pt x="469370" y="261551"/>
                </a:lnTo>
                <a:lnTo>
                  <a:pt x="484269" y="252611"/>
                </a:lnTo>
                <a:lnTo>
                  <a:pt x="514068" y="249631"/>
                </a:lnTo>
                <a:lnTo>
                  <a:pt x="517048" y="243671"/>
                </a:lnTo>
                <a:lnTo>
                  <a:pt x="531947" y="234733"/>
                </a:lnTo>
                <a:lnTo>
                  <a:pt x="534927" y="222812"/>
                </a:lnTo>
                <a:lnTo>
                  <a:pt x="525988" y="207913"/>
                </a:lnTo>
                <a:lnTo>
                  <a:pt x="514068" y="201954"/>
                </a:lnTo>
                <a:lnTo>
                  <a:pt x="481289" y="198973"/>
                </a:lnTo>
                <a:lnTo>
                  <a:pt x="469370" y="190033"/>
                </a:lnTo>
                <a:lnTo>
                  <a:pt x="472350" y="178114"/>
                </a:lnTo>
                <a:lnTo>
                  <a:pt x="481289" y="172155"/>
                </a:lnTo>
                <a:lnTo>
                  <a:pt x="502149" y="169174"/>
                </a:lnTo>
                <a:lnTo>
                  <a:pt x="505128" y="160236"/>
                </a:lnTo>
                <a:lnTo>
                  <a:pt x="496189" y="145335"/>
                </a:lnTo>
                <a:lnTo>
                  <a:pt x="469370" y="130437"/>
                </a:lnTo>
                <a:lnTo>
                  <a:pt x="445531" y="130437"/>
                </a:lnTo>
                <a:lnTo>
                  <a:pt x="424672" y="148315"/>
                </a:lnTo>
                <a:lnTo>
                  <a:pt x="382954" y="151296"/>
                </a:lnTo>
                <a:lnTo>
                  <a:pt x="382954" y="121497"/>
                </a:lnTo>
                <a:lnTo>
                  <a:pt x="388913" y="100638"/>
                </a:lnTo>
                <a:lnTo>
                  <a:pt x="412752" y="94677"/>
                </a:lnTo>
                <a:lnTo>
                  <a:pt x="388913" y="73818"/>
                </a:lnTo>
                <a:lnTo>
                  <a:pt x="356134" y="52959"/>
                </a:lnTo>
                <a:lnTo>
                  <a:pt x="341235" y="38060"/>
                </a:lnTo>
                <a:lnTo>
                  <a:pt x="317396" y="29120"/>
                </a:lnTo>
                <a:lnTo>
                  <a:pt x="284617" y="44021"/>
                </a:lnTo>
                <a:lnTo>
                  <a:pt x="266929" y="30754"/>
                </a:lnTo>
                <a:lnTo>
                  <a:pt x="257328" y="7952"/>
                </a:lnTo>
                <a:lnTo>
                  <a:pt x="222867" y="0"/>
                </a:lnTo>
                <a:lnTo>
                  <a:pt x="218891" y="9277"/>
                </a:lnTo>
                <a:lnTo>
                  <a:pt x="222194" y="78420"/>
                </a:lnTo>
                <a:lnTo>
                  <a:pt x="40796" y="677811"/>
                </a:lnTo>
                <a:lnTo>
                  <a:pt x="0" y="798706"/>
                </a:lnTo>
                <a:lnTo>
                  <a:pt x="73491" y="984738"/>
                </a:lnTo>
                <a:lnTo>
                  <a:pt x="76337" y="1191166"/>
                </a:lnTo>
                <a:lnTo>
                  <a:pt x="86140" y="1285965"/>
                </a:lnTo>
                <a:lnTo>
                  <a:pt x="127771" y="1477619"/>
                </a:lnTo>
                <a:lnTo>
                  <a:pt x="143933" y="1577955"/>
                </a:lnTo>
                <a:close/>
              </a:path>
            </a:pathLst>
          </a:custGeom>
          <a:solidFill>
            <a:srgbClr val="2C4446"/>
          </a:solidFill>
          <a:ln w="9525">
            <a:solidFill>
              <a:srgbClr val="1C2B2D"/>
            </a:solidFill>
            <a:prstDash val="solid"/>
          </a:ln>
        </p:spPr>
        <p:txBody>
          <a:bodyPr/>
          <a:lstStyle/>
          <a:p>
            <a:endParaRPr/>
          </a:p>
        </p:txBody>
      </p:sp>
      <p:sp>
        <p:nvSpPr>
          <p:cNvPr id="5" name="Map Ilorin East"/>
          <p:cNvSpPr/>
          <p:nvPr/>
        </p:nvSpPr>
        <p:spPr>
          <a:xfrm>
            <a:off x="9291954" y="4386635"/>
            <a:ext cx="121640" cy="150216"/>
          </a:xfrm>
          <a:custGeom>
            <a:avLst/>
            <a:gdLst/>
            <a:ahLst/>
            <a:cxnLst/>
            <a:rect l="l" t="t" r="r" b="b"/>
            <a:pathLst>
              <a:path w="121640" h="150216">
                <a:moveTo>
                  <a:pt x="30678" y="102832"/>
                </a:moveTo>
                <a:lnTo>
                  <a:pt x="33790" y="101922"/>
                </a:lnTo>
                <a:lnTo>
                  <a:pt x="35499" y="92192"/>
                </a:lnTo>
                <a:lnTo>
                  <a:pt x="37872" y="92056"/>
                </a:lnTo>
                <a:lnTo>
                  <a:pt x="43332" y="96976"/>
                </a:lnTo>
                <a:lnTo>
                  <a:pt x="49133" y="94524"/>
                </a:lnTo>
                <a:lnTo>
                  <a:pt x="53561" y="95748"/>
                </a:lnTo>
                <a:lnTo>
                  <a:pt x="53911" y="93339"/>
                </a:lnTo>
                <a:lnTo>
                  <a:pt x="65772" y="105510"/>
                </a:lnTo>
                <a:lnTo>
                  <a:pt x="58544" y="114827"/>
                </a:lnTo>
                <a:lnTo>
                  <a:pt x="53365" y="114298"/>
                </a:lnTo>
                <a:lnTo>
                  <a:pt x="52293" y="127884"/>
                </a:lnTo>
                <a:lnTo>
                  <a:pt x="56300" y="128798"/>
                </a:lnTo>
                <a:lnTo>
                  <a:pt x="63021" y="142936"/>
                </a:lnTo>
                <a:lnTo>
                  <a:pt x="92446" y="139792"/>
                </a:lnTo>
                <a:lnTo>
                  <a:pt x="101222" y="150216"/>
                </a:lnTo>
                <a:lnTo>
                  <a:pt x="113755" y="139841"/>
                </a:lnTo>
                <a:lnTo>
                  <a:pt x="117144" y="143882"/>
                </a:lnTo>
                <a:lnTo>
                  <a:pt x="121640" y="139964"/>
                </a:lnTo>
                <a:lnTo>
                  <a:pt x="108656" y="132981"/>
                </a:lnTo>
                <a:lnTo>
                  <a:pt x="110717" y="124946"/>
                </a:lnTo>
                <a:lnTo>
                  <a:pt x="102735" y="123591"/>
                </a:lnTo>
                <a:lnTo>
                  <a:pt x="111928" y="113724"/>
                </a:lnTo>
                <a:lnTo>
                  <a:pt x="112964" y="102542"/>
                </a:lnTo>
                <a:lnTo>
                  <a:pt x="76329" y="89318"/>
                </a:lnTo>
                <a:lnTo>
                  <a:pt x="78054" y="82988"/>
                </a:lnTo>
                <a:lnTo>
                  <a:pt x="69081" y="80476"/>
                </a:lnTo>
                <a:lnTo>
                  <a:pt x="71064" y="63772"/>
                </a:lnTo>
                <a:lnTo>
                  <a:pt x="69056" y="61445"/>
                </a:lnTo>
                <a:lnTo>
                  <a:pt x="72096" y="57639"/>
                </a:lnTo>
                <a:lnTo>
                  <a:pt x="71036" y="50743"/>
                </a:lnTo>
                <a:lnTo>
                  <a:pt x="73317" y="49912"/>
                </a:lnTo>
                <a:lnTo>
                  <a:pt x="71279" y="45965"/>
                </a:lnTo>
                <a:lnTo>
                  <a:pt x="74683" y="43067"/>
                </a:lnTo>
                <a:lnTo>
                  <a:pt x="71295" y="35058"/>
                </a:lnTo>
                <a:lnTo>
                  <a:pt x="65010" y="30624"/>
                </a:lnTo>
                <a:lnTo>
                  <a:pt x="65295" y="16292"/>
                </a:lnTo>
                <a:lnTo>
                  <a:pt x="67748" y="12927"/>
                </a:lnTo>
                <a:lnTo>
                  <a:pt x="63746" y="12923"/>
                </a:lnTo>
                <a:lnTo>
                  <a:pt x="59356" y="5029"/>
                </a:lnTo>
                <a:lnTo>
                  <a:pt x="47391" y="0"/>
                </a:lnTo>
                <a:lnTo>
                  <a:pt x="39780" y="4822"/>
                </a:lnTo>
                <a:lnTo>
                  <a:pt x="37259" y="23865"/>
                </a:lnTo>
                <a:lnTo>
                  <a:pt x="38685" y="40947"/>
                </a:lnTo>
                <a:lnTo>
                  <a:pt x="16950" y="39681"/>
                </a:lnTo>
                <a:lnTo>
                  <a:pt x="1840" y="47940"/>
                </a:lnTo>
                <a:lnTo>
                  <a:pt x="5523" y="55406"/>
                </a:lnTo>
                <a:lnTo>
                  <a:pt x="0" y="59434"/>
                </a:lnTo>
                <a:lnTo>
                  <a:pt x="1180" y="62712"/>
                </a:lnTo>
                <a:lnTo>
                  <a:pt x="10294" y="66354"/>
                </a:lnTo>
                <a:lnTo>
                  <a:pt x="13290" y="70991"/>
                </a:lnTo>
                <a:lnTo>
                  <a:pt x="11878" y="72693"/>
                </a:lnTo>
                <a:lnTo>
                  <a:pt x="24573" y="77454"/>
                </a:lnTo>
                <a:lnTo>
                  <a:pt x="29831" y="85194"/>
                </a:lnTo>
                <a:lnTo>
                  <a:pt x="26025" y="88046"/>
                </a:lnTo>
                <a:lnTo>
                  <a:pt x="20269" y="86571"/>
                </a:lnTo>
                <a:lnTo>
                  <a:pt x="16628" y="92419"/>
                </a:lnTo>
                <a:lnTo>
                  <a:pt x="17217" y="97246"/>
                </a:lnTo>
                <a:lnTo>
                  <a:pt x="30358" y="99721"/>
                </a:lnTo>
                <a:close/>
              </a:path>
            </a:pathLst>
          </a:custGeom>
          <a:solidFill>
            <a:srgbClr val="2C4446"/>
          </a:solidFill>
          <a:ln w="9525">
            <a:solidFill>
              <a:srgbClr val="1C2B2D"/>
            </a:solidFill>
            <a:prstDash val="solid"/>
          </a:ln>
        </p:spPr>
        <p:txBody>
          <a:bodyPr/>
          <a:lstStyle/>
          <a:p>
            <a:endParaRPr/>
          </a:p>
        </p:txBody>
      </p:sp>
      <p:sp>
        <p:nvSpPr>
          <p:cNvPr id="6" name="Map Ilorin East"/>
          <p:cNvSpPr/>
          <p:nvPr/>
        </p:nvSpPr>
        <p:spPr>
          <a:xfrm>
            <a:off x="9417497" y="4028782"/>
            <a:ext cx="679547" cy="488557"/>
          </a:xfrm>
          <a:custGeom>
            <a:avLst/>
            <a:gdLst/>
            <a:ahLst/>
            <a:cxnLst/>
            <a:rect l="l" t="t" r="r" b="b"/>
            <a:pathLst>
              <a:path w="679547" h="488557">
                <a:moveTo>
                  <a:pt x="305043" y="488557"/>
                </a:moveTo>
                <a:lnTo>
                  <a:pt x="300921" y="483896"/>
                </a:lnTo>
                <a:lnTo>
                  <a:pt x="291488" y="483175"/>
                </a:lnTo>
                <a:lnTo>
                  <a:pt x="279835" y="473329"/>
                </a:lnTo>
                <a:lnTo>
                  <a:pt x="274517" y="473257"/>
                </a:lnTo>
                <a:lnTo>
                  <a:pt x="272385" y="469326"/>
                </a:lnTo>
                <a:lnTo>
                  <a:pt x="274822" y="460835"/>
                </a:lnTo>
                <a:lnTo>
                  <a:pt x="270628" y="454516"/>
                </a:lnTo>
                <a:lnTo>
                  <a:pt x="273280" y="446341"/>
                </a:lnTo>
                <a:lnTo>
                  <a:pt x="263889" y="430734"/>
                </a:lnTo>
                <a:lnTo>
                  <a:pt x="273531" y="408620"/>
                </a:lnTo>
                <a:lnTo>
                  <a:pt x="274725" y="394242"/>
                </a:lnTo>
                <a:lnTo>
                  <a:pt x="297464" y="372469"/>
                </a:lnTo>
                <a:lnTo>
                  <a:pt x="308724" y="366831"/>
                </a:lnTo>
                <a:lnTo>
                  <a:pt x="347322" y="361239"/>
                </a:lnTo>
                <a:lnTo>
                  <a:pt x="419630" y="364160"/>
                </a:lnTo>
                <a:lnTo>
                  <a:pt x="461664" y="352029"/>
                </a:lnTo>
                <a:lnTo>
                  <a:pt x="480998" y="317662"/>
                </a:lnTo>
                <a:lnTo>
                  <a:pt x="531517" y="352021"/>
                </a:lnTo>
                <a:lnTo>
                  <a:pt x="571111" y="318340"/>
                </a:lnTo>
                <a:lnTo>
                  <a:pt x="584336" y="292566"/>
                </a:lnTo>
                <a:lnTo>
                  <a:pt x="581795" y="272132"/>
                </a:lnTo>
                <a:lnTo>
                  <a:pt x="605342" y="259571"/>
                </a:lnTo>
                <a:lnTo>
                  <a:pt x="624752" y="195884"/>
                </a:lnTo>
                <a:lnTo>
                  <a:pt x="635521" y="176689"/>
                </a:lnTo>
                <a:lnTo>
                  <a:pt x="679547" y="146015"/>
                </a:lnTo>
                <a:lnTo>
                  <a:pt x="665319" y="103892"/>
                </a:lnTo>
                <a:lnTo>
                  <a:pt x="624516" y="88736"/>
                </a:lnTo>
                <a:lnTo>
                  <a:pt x="603382" y="70621"/>
                </a:lnTo>
                <a:lnTo>
                  <a:pt x="576209" y="57035"/>
                </a:lnTo>
                <a:lnTo>
                  <a:pt x="557473" y="34807"/>
                </a:lnTo>
                <a:lnTo>
                  <a:pt x="555955" y="9795"/>
                </a:lnTo>
                <a:lnTo>
                  <a:pt x="536548" y="0"/>
                </a:lnTo>
                <a:lnTo>
                  <a:pt x="509612" y="1682"/>
                </a:lnTo>
                <a:lnTo>
                  <a:pt x="473577" y="18368"/>
                </a:lnTo>
                <a:lnTo>
                  <a:pt x="445172" y="41833"/>
                </a:lnTo>
                <a:lnTo>
                  <a:pt x="436527" y="61591"/>
                </a:lnTo>
                <a:lnTo>
                  <a:pt x="408123" y="98641"/>
                </a:lnTo>
                <a:lnTo>
                  <a:pt x="327850" y="155451"/>
                </a:lnTo>
                <a:lnTo>
                  <a:pt x="299445" y="182619"/>
                </a:lnTo>
                <a:lnTo>
                  <a:pt x="256221" y="212259"/>
                </a:lnTo>
                <a:lnTo>
                  <a:pt x="220407" y="243132"/>
                </a:lnTo>
                <a:lnTo>
                  <a:pt x="193237" y="271537"/>
                </a:lnTo>
                <a:lnTo>
                  <a:pt x="142604" y="314761"/>
                </a:lnTo>
                <a:lnTo>
                  <a:pt x="94117" y="321413"/>
                </a:lnTo>
                <a:lnTo>
                  <a:pt x="86989" y="338890"/>
                </a:lnTo>
                <a:lnTo>
                  <a:pt x="72936" y="352374"/>
                </a:lnTo>
                <a:lnTo>
                  <a:pt x="67271" y="356090"/>
                </a:lnTo>
                <a:lnTo>
                  <a:pt x="58945" y="356467"/>
                </a:lnTo>
                <a:lnTo>
                  <a:pt x="29014" y="372307"/>
                </a:lnTo>
                <a:lnTo>
                  <a:pt x="6604" y="375904"/>
                </a:lnTo>
                <a:lnTo>
                  <a:pt x="6774" y="379777"/>
                </a:lnTo>
                <a:lnTo>
                  <a:pt x="2237" y="383914"/>
                </a:lnTo>
                <a:lnTo>
                  <a:pt x="0" y="396468"/>
                </a:lnTo>
                <a:lnTo>
                  <a:pt x="1287" y="406558"/>
                </a:lnTo>
                <a:lnTo>
                  <a:pt x="6441" y="409398"/>
                </a:lnTo>
                <a:lnTo>
                  <a:pt x="8781" y="407400"/>
                </a:lnTo>
                <a:lnTo>
                  <a:pt x="9097" y="413025"/>
                </a:lnTo>
                <a:lnTo>
                  <a:pt x="12222" y="415039"/>
                </a:lnTo>
                <a:lnTo>
                  <a:pt x="16257" y="411837"/>
                </a:lnTo>
                <a:lnTo>
                  <a:pt x="20764" y="412976"/>
                </a:lnTo>
                <a:lnTo>
                  <a:pt x="60642" y="433091"/>
                </a:lnTo>
                <a:lnTo>
                  <a:pt x="104784" y="416271"/>
                </a:lnTo>
                <a:lnTo>
                  <a:pt x="123046" y="418809"/>
                </a:lnTo>
                <a:lnTo>
                  <a:pt x="142901" y="446364"/>
                </a:lnTo>
                <a:lnTo>
                  <a:pt x="166029" y="471342"/>
                </a:lnTo>
                <a:lnTo>
                  <a:pt x="178055" y="475967"/>
                </a:lnTo>
                <a:lnTo>
                  <a:pt x="208970" y="476750"/>
                </a:lnTo>
                <a:lnTo>
                  <a:pt x="235432" y="482305"/>
                </a:lnTo>
                <a:close/>
              </a:path>
            </a:pathLst>
          </a:custGeom>
          <a:solidFill>
            <a:srgbClr val="2C4446"/>
          </a:solidFill>
          <a:ln w="9525">
            <a:solidFill>
              <a:srgbClr val="1C2B2D"/>
            </a:solidFill>
            <a:prstDash val="solid"/>
          </a:ln>
        </p:spPr>
        <p:txBody>
          <a:bodyPr/>
          <a:lstStyle/>
          <a:p>
            <a:endParaRPr/>
          </a:p>
        </p:txBody>
      </p:sp>
      <p:sp>
        <p:nvSpPr>
          <p:cNvPr id="7" name="Map Ifelodun"/>
          <p:cNvSpPr/>
          <p:nvPr/>
        </p:nvSpPr>
        <p:spPr>
          <a:xfrm>
            <a:off x="9404349" y="3463860"/>
            <a:ext cx="1552483" cy="1543751"/>
          </a:xfrm>
          <a:custGeom>
            <a:avLst/>
            <a:gdLst/>
            <a:ahLst/>
            <a:cxnLst/>
            <a:rect l="l" t="t" r="r" b="b"/>
            <a:pathLst>
              <a:path w="1552483" h="1543751">
                <a:moveTo>
                  <a:pt x="279972" y="1543751"/>
                </a:moveTo>
                <a:lnTo>
                  <a:pt x="294573" y="1541873"/>
                </a:lnTo>
                <a:lnTo>
                  <a:pt x="315942" y="1532376"/>
                </a:lnTo>
                <a:lnTo>
                  <a:pt x="356307" y="1499925"/>
                </a:lnTo>
                <a:lnTo>
                  <a:pt x="372137" y="1473807"/>
                </a:lnTo>
                <a:lnTo>
                  <a:pt x="406539" y="1374680"/>
                </a:lnTo>
                <a:lnTo>
                  <a:pt x="406514" y="1352616"/>
                </a:lnTo>
                <a:lnTo>
                  <a:pt x="411772" y="1317344"/>
                </a:lnTo>
                <a:lnTo>
                  <a:pt x="404322" y="1298864"/>
                </a:lnTo>
                <a:lnTo>
                  <a:pt x="412501" y="1271983"/>
                </a:lnTo>
                <a:lnTo>
                  <a:pt x="478985" y="1256154"/>
                </a:lnTo>
                <a:lnTo>
                  <a:pt x="540719" y="1251405"/>
                </a:lnTo>
                <a:lnTo>
                  <a:pt x="570794" y="1252195"/>
                </a:lnTo>
                <a:lnTo>
                  <a:pt x="633321" y="1276732"/>
                </a:lnTo>
                <a:lnTo>
                  <a:pt x="658647" y="1278313"/>
                </a:lnTo>
                <a:lnTo>
                  <a:pt x="713259" y="1294144"/>
                </a:lnTo>
                <a:lnTo>
                  <a:pt x="735419" y="1294934"/>
                </a:lnTo>
                <a:lnTo>
                  <a:pt x="804277" y="1288604"/>
                </a:lnTo>
                <a:lnTo>
                  <a:pt x="828022" y="1283064"/>
                </a:lnTo>
                <a:lnTo>
                  <a:pt x="859680" y="1271191"/>
                </a:lnTo>
                <a:lnTo>
                  <a:pt x="898462" y="1262484"/>
                </a:lnTo>
                <a:lnTo>
                  <a:pt x="984732" y="1262484"/>
                </a:lnTo>
                <a:lnTo>
                  <a:pt x="998978" y="1271191"/>
                </a:lnTo>
                <a:lnTo>
                  <a:pt x="1017182" y="1295726"/>
                </a:lnTo>
                <a:lnTo>
                  <a:pt x="1063879" y="1393077"/>
                </a:lnTo>
                <a:lnTo>
                  <a:pt x="1059921" y="1466683"/>
                </a:lnTo>
                <a:lnTo>
                  <a:pt x="1079708" y="1475389"/>
                </a:lnTo>
                <a:lnTo>
                  <a:pt x="1100286" y="1471432"/>
                </a:lnTo>
                <a:lnTo>
                  <a:pt x="1141443" y="1471432"/>
                </a:lnTo>
                <a:lnTo>
                  <a:pt x="1165977" y="1461935"/>
                </a:lnTo>
                <a:lnTo>
                  <a:pt x="1176566" y="1461190"/>
                </a:lnTo>
                <a:lnTo>
                  <a:pt x="1187347" y="1457186"/>
                </a:lnTo>
                <a:lnTo>
                  <a:pt x="1205551" y="1442148"/>
                </a:lnTo>
                <a:lnTo>
                  <a:pt x="1251456" y="1427109"/>
                </a:lnTo>
                <a:lnTo>
                  <a:pt x="1285489" y="1387537"/>
                </a:lnTo>
                <a:lnTo>
                  <a:pt x="1297361" y="1378039"/>
                </a:lnTo>
                <a:lnTo>
                  <a:pt x="1324271" y="1333717"/>
                </a:lnTo>
                <a:lnTo>
                  <a:pt x="1330602" y="1317887"/>
                </a:lnTo>
                <a:lnTo>
                  <a:pt x="1325137" y="1304600"/>
                </a:lnTo>
                <a:lnTo>
                  <a:pt x="1327553" y="1298561"/>
                </a:lnTo>
                <a:lnTo>
                  <a:pt x="1336006" y="1290108"/>
                </a:lnTo>
                <a:lnTo>
                  <a:pt x="1362273" y="1242404"/>
                </a:lnTo>
                <a:lnTo>
                  <a:pt x="1372841" y="1228817"/>
                </a:lnTo>
                <a:lnTo>
                  <a:pt x="1418129" y="1180509"/>
                </a:lnTo>
                <a:lnTo>
                  <a:pt x="1433225" y="1159376"/>
                </a:lnTo>
                <a:lnTo>
                  <a:pt x="1461907" y="1127674"/>
                </a:lnTo>
                <a:lnTo>
                  <a:pt x="1490590" y="1102010"/>
                </a:lnTo>
                <a:lnTo>
                  <a:pt x="1528330" y="1076347"/>
                </a:lnTo>
                <a:lnTo>
                  <a:pt x="1552483" y="1052194"/>
                </a:lnTo>
                <a:lnTo>
                  <a:pt x="1532859" y="1029550"/>
                </a:lnTo>
                <a:lnTo>
                  <a:pt x="1514744" y="985771"/>
                </a:lnTo>
                <a:lnTo>
                  <a:pt x="1505686" y="954069"/>
                </a:lnTo>
                <a:lnTo>
                  <a:pt x="1502666" y="889156"/>
                </a:lnTo>
                <a:lnTo>
                  <a:pt x="1511724" y="809148"/>
                </a:lnTo>
                <a:lnTo>
                  <a:pt x="1510215" y="759330"/>
                </a:lnTo>
                <a:lnTo>
                  <a:pt x="1505686" y="726120"/>
                </a:lnTo>
                <a:lnTo>
                  <a:pt x="1492854" y="676302"/>
                </a:lnTo>
                <a:lnTo>
                  <a:pt x="1472482" y="671976"/>
                </a:lnTo>
                <a:lnTo>
                  <a:pt x="1454156" y="677681"/>
                </a:lnTo>
                <a:lnTo>
                  <a:pt x="1433117" y="691784"/>
                </a:lnTo>
                <a:lnTo>
                  <a:pt x="1387309" y="693400"/>
                </a:lnTo>
                <a:lnTo>
                  <a:pt x="1375221" y="657196"/>
                </a:lnTo>
                <a:lnTo>
                  <a:pt x="1356990" y="634033"/>
                </a:lnTo>
                <a:lnTo>
                  <a:pt x="1334346" y="641582"/>
                </a:lnTo>
                <a:lnTo>
                  <a:pt x="1267923" y="706495"/>
                </a:lnTo>
                <a:lnTo>
                  <a:pt x="1239241" y="730648"/>
                </a:lnTo>
                <a:lnTo>
                  <a:pt x="1209048" y="732158"/>
                </a:lnTo>
                <a:lnTo>
                  <a:pt x="1171309" y="723100"/>
                </a:lnTo>
                <a:lnTo>
                  <a:pt x="1091300" y="670265"/>
                </a:lnTo>
                <a:lnTo>
                  <a:pt x="1035444" y="661207"/>
                </a:lnTo>
                <a:lnTo>
                  <a:pt x="1024878" y="650640"/>
                </a:lnTo>
                <a:lnTo>
                  <a:pt x="994685" y="634033"/>
                </a:lnTo>
                <a:lnTo>
                  <a:pt x="959964" y="620447"/>
                </a:lnTo>
                <a:lnTo>
                  <a:pt x="938829" y="603842"/>
                </a:lnTo>
                <a:lnTo>
                  <a:pt x="919205" y="597803"/>
                </a:lnTo>
                <a:lnTo>
                  <a:pt x="904109" y="582708"/>
                </a:lnTo>
                <a:lnTo>
                  <a:pt x="887504" y="547987"/>
                </a:lnTo>
                <a:lnTo>
                  <a:pt x="882975" y="528362"/>
                </a:lnTo>
                <a:lnTo>
                  <a:pt x="833158" y="437786"/>
                </a:lnTo>
                <a:lnTo>
                  <a:pt x="793908" y="421180"/>
                </a:lnTo>
                <a:lnTo>
                  <a:pt x="760697" y="415142"/>
                </a:lnTo>
                <a:lnTo>
                  <a:pt x="735033" y="416651"/>
                </a:lnTo>
                <a:lnTo>
                  <a:pt x="721262" y="427054"/>
                </a:lnTo>
                <a:lnTo>
                  <a:pt x="715302" y="425681"/>
                </a:lnTo>
                <a:lnTo>
                  <a:pt x="696303" y="430170"/>
                </a:lnTo>
                <a:lnTo>
                  <a:pt x="695954" y="420413"/>
                </a:lnTo>
                <a:lnTo>
                  <a:pt x="687287" y="413903"/>
                </a:lnTo>
                <a:lnTo>
                  <a:pt x="686655" y="400021"/>
                </a:lnTo>
                <a:lnTo>
                  <a:pt x="688857" y="394501"/>
                </a:lnTo>
                <a:lnTo>
                  <a:pt x="682198" y="381929"/>
                </a:lnTo>
                <a:lnTo>
                  <a:pt x="667101" y="372873"/>
                </a:lnTo>
                <a:lnTo>
                  <a:pt x="603698" y="347210"/>
                </a:lnTo>
                <a:lnTo>
                  <a:pt x="570633" y="348526"/>
                </a:lnTo>
                <a:lnTo>
                  <a:pt x="550913" y="359387"/>
                </a:lnTo>
                <a:lnTo>
                  <a:pt x="534725" y="348178"/>
                </a:lnTo>
                <a:lnTo>
                  <a:pt x="517668" y="341866"/>
                </a:lnTo>
                <a:lnTo>
                  <a:pt x="511556" y="328808"/>
                </a:lnTo>
                <a:lnTo>
                  <a:pt x="507659" y="307579"/>
                </a:lnTo>
                <a:lnTo>
                  <a:pt x="491494" y="284502"/>
                </a:lnTo>
                <a:lnTo>
                  <a:pt x="505339" y="238637"/>
                </a:lnTo>
                <a:lnTo>
                  <a:pt x="545290" y="200517"/>
                </a:lnTo>
                <a:lnTo>
                  <a:pt x="552371" y="149452"/>
                </a:lnTo>
                <a:lnTo>
                  <a:pt x="571996" y="116240"/>
                </a:lnTo>
                <a:lnTo>
                  <a:pt x="571996" y="69443"/>
                </a:lnTo>
                <a:lnTo>
                  <a:pt x="562939" y="54346"/>
                </a:lnTo>
                <a:lnTo>
                  <a:pt x="540295" y="1511"/>
                </a:lnTo>
                <a:lnTo>
                  <a:pt x="529727" y="0"/>
                </a:lnTo>
                <a:lnTo>
                  <a:pt x="516896" y="18116"/>
                </a:lnTo>
                <a:lnTo>
                  <a:pt x="521424" y="27174"/>
                </a:lnTo>
                <a:lnTo>
                  <a:pt x="516896" y="66423"/>
                </a:lnTo>
                <a:lnTo>
                  <a:pt x="470098" y="80009"/>
                </a:lnTo>
                <a:lnTo>
                  <a:pt x="468588" y="108692"/>
                </a:lnTo>
                <a:lnTo>
                  <a:pt x="447454" y="119259"/>
                </a:lnTo>
                <a:lnTo>
                  <a:pt x="430848" y="122278"/>
                </a:lnTo>
                <a:lnTo>
                  <a:pt x="426319" y="132845"/>
                </a:lnTo>
                <a:lnTo>
                  <a:pt x="399146" y="150961"/>
                </a:lnTo>
                <a:lnTo>
                  <a:pt x="384051" y="173605"/>
                </a:lnTo>
                <a:lnTo>
                  <a:pt x="379522" y="193230"/>
                </a:lnTo>
                <a:lnTo>
                  <a:pt x="376028" y="190338"/>
                </a:lnTo>
                <a:lnTo>
                  <a:pt x="368430" y="189700"/>
                </a:lnTo>
                <a:lnTo>
                  <a:pt x="367485" y="196875"/>
                </a:lnTo>
                <a:lnTo>
                  <a:pt x="358795" y="194484"/>
                </a:lnTo>
                <a:lnTo>
                  <a:pt x="341659" y="247642"/>
                </a:lnTo>
                <a:lnTo>
                  <a:pt x="360561" y="302245"/>
                </a:lnTo>
                <a:lnTo>
                  <a:pt x="391599" y="324566"/>
                </a:lnTo>
                <a:lnTo>
                  <a:pt x="403675" y="384949"/>
                </a:lnTo>
                <a:lnTo>
                  <a:pt x="423300" y="413631"/>
                </a:lnTo>
                <a:lnTo>
                  <a:pt x="439906" y="443825"/>
                </a:lnTo>
                <a:lnTo>
                  <a:pt x="489722" y="499679"/>
                </a:lnTo>
                <a:lnTo>
                  <a:pt x="503309" y="532890"/>
                </a:lnTo>
                <a:lnTo>
                  <a:pt x="522760" y="566604"/>
                </a:lnTo>
                <a:lnTo>
                  <a:pt x="549697" y="564922"/>
                </a:lnTo>
                <a:lnTo>
                  <a:pt x="569103" y="574717"/>
                </a:lnTo>
                <a:lnTo>
                  <a:pt x="570621" y="599730"/>
                </a:lnTo>
                <a:lnTo>
                  <a:pt x="589357" y="621957"/>
                </a:lnTo>
                <a:lnTo>
                  <a:pt x="616530" y="635544"/>
                </a:lnTo>
                <a:lnTo>
                  <a:pt x="637664" y="653658"/>
                </a:lnTo>
                <a:lnTo>
                  <a:pt x="678467" y="668814"/>
                </a:lnTo>
                <a:lnTo>
                  <a:pt x="692695" y="710937"/>
                </a:lnTo>
                <a:lnTo>
                  <a:pt x="648669" y="741612"/>
                </a:lnTo>
                <a:lnTo>
                  <a:pt x="637900" y="760806"/>
                </a:lnTo>
                <a:lnTo>
                  <a:pt x="618490" y="824493"/>
                </a:lnTo>
                <a:lnTo>
                  <a:pt x="594944" y="837055"/>
                </a:lnTo>
                <a:lnTo>
                  <a:pt x="597484" y="857488"/>
                </a:lnTo>
                <a:lnTo>
                  <a:pt x="584259" y="883262"/>
                </a:lnTo>
                <a:lnTo>
                  <a:pt x="544665" y="916943"/>
                </a:lnTo>
                <a:lnTo>
                  <a:pt x="494146" y="882584"/>
                </a:lnTo>
                <a:lnTo>
                  <a:pt x="474812" y="916951"/>
                </a:lnTo>
                <a:lnTo>
                  <a:pt x="432778" y="929083"/>
                </a:lnTo>
                <a:lnTo>
                  <a:pt x="360470" y="926161"/>
                </a:lnTo>
                <a:lnTo>
                  <a:pt x="321872" y="931753"/>
                </a:lnTo>
                <a:lnTo>
                  <a:pt x="310612" y="937391"/>
                </a:lnTo>
                <a:lnTo>
                  <a:pt x="287873" y="959164"/>
                </a:lnTo>
                <a:lnTo>
                  <a:pt x="286679" y="973542"/>
                </a:lnTo>
                <a:lnTo>
                  <a:pt x="277037" y="995656"/>
                </a:lnTo>
                <a:lnTo>
                  <a:pt x="286428" y="1011263"/>
                </a:lnTo>
                <a:lnTo>
                  <a:pt x="283776" y="1019438"/>
                </a:lnTo>
                <a:lnTo>
                  <a:pt x="287970" y="1025757"/>
                </a:lnTo>
                <a:lnTo>
                  <a:pt x="285533" y="1034248"/>
                </a:lnTo>
                <a:lnTo>
                  <a:pt x="287665" y="1038179"/>
                </a:lnTo>
                <a:lnTo>
                  <a:pt x="292983" y="1038251"/>
                </a:lnTo>
                <a:lnTo>
                  <a:pt x="304636" y="1048097"/>
                </a:lnTo>
                <a:lnTo>
                  <a:pt x="314069" y="1048818"/>
                </a:lnTo>
                <a:lnTo>
                  <a:pt x="318191" y="1053479"/>
                </a:lnTo>
                <a:lnTo>
                  <a:pt x="320455" y="1062060"/>
                </a:lnTo>
                <a:lnTo>
                  <a:pt x="316046" y="1064063"/>
                </a:lnTo>
                <a:lnTo>
                  <a:pt x="310155" y="1079962"/>
                </a:lnTo>
                <a:lnTo>
                  <a:pt x="317277" y="1089691"/>
                </a:lnTo>
                <a:lnTo>
                  <a:pt x="317197" y="1093217"/>
                </a:lnTo>
                <a:lnTo>
                  <a:pt x="311391" y="1093809"/>
                </a:lnTo>
                <a:lnTo>
                  <a:pt x="316808" y="1100733"/>
                </a:lnTo>
                <a:lnTo>
                  <a:pt x="313523" y="1103936"/>
                </a:lnTo>
                <a:lnTo>
                  <a:pt x="314555" y="1109363"/>
                </a:lnTo>
                <a:lnTo>
                  <a:pt x="309917" y="1110172"/>
                </a:lnTo>
                <a:lnTo>
                  <a:pt x="309285" y="1115191"/>
                </a:lnTo>
                <a:lnTo>
                  <a:pt x="306402" y="1115786"/>
                </a:lnTo>
                <a:lnTo>
                  <a:pt x="305656" y="1126017"/>
                </a:lnTo>
                <a:lnTo>
                  <a:pt x="315137" y="1143380"/>
                </a:lnTo>
                <a:lnTo>
                  <a:pt x="314143" y="1149311"/>
                </a:lnTo>
                <a:lnTo>
                  <a:pt x="319308" y="1151571"/>
                </a:lnTo>
                <a:lnTo>
                  <a:pt x="323147" y="1160127"/>
                </a:lnTo>
                <a:lnTo>
                  <a:pt x="345089" y="1173858"/>
                </a:lnTo>
                <a:lnTo>
                  <a:pt x="323754" y="1174875"/>
                </a:lnTo>
                <a:lnTo>
                  <a:pt x="298583" y="1185465"/>
                </a:lnTo>
                <a:lnTo>
                  <a:pt x="260511" y="1220723"/>
                </a:lnTo>
                <a:lnTo>
                  <a:pt x="237073" y="1231135"/>
                </a:lnTo>
                <a:lnTo>
                  <a:pt x="193648" y="1191010"/>
                </a:lnTo>
                <a:lnTo>
                  <a:pt x="157153" y="1168565"/>
                </a:lnTo>
                <a:lnTo>
                  <a:pt x="143968" y="1199125"/>
                </a:lnTo>
                <a:lnTo>
                  <a:pt x="138791" y="1205252"/>
                </a:lnTo>
                <a:lnTo>
                  <a:pt x="135845" y="1204766"/>
                </a:lnTo>
                <a:lnTo>
                  <a:pt x="117972" y="1200233"/>
                </a:lnTo>
                <a:lnTo>
                  <a:pt x="108652" y="1192810"/>
                </a:lnTo>
                <a:lnTo>
                  <a:pt x="68168" y="1173832"/>
                </a:lnTo>
                <a:lnTo>
                  <a:pt x="70235" y="1150471"/>
                </a:lnTo>
                <a:lnTo>
                  <a:pt x="60679" y="1143541"/>
                </a:lnTo>
                <a:lnTo>
                  <a:pt x="50029" y="1156049"/>
                </a:lnTo>
                <a:lnTo>
                  <a:pt x="40922" y="1154577"/>
                </a:lnTo>
                <a:lnTo>
                  <a:pt x="28313" y="1147339"/>
                </a:lnTo>
                <a:lnTo>
                  <a:pt x="35357" y="1138180"/>
                </a:lnTo>
                <a:lnTo>
                  <a:pt x="21026" y="1135741"/>
                </a:lnTo>
                <a:lnTo>
                  <a:pt x="13620" y="1131094"/>
                </a:lnTo>
                <a:lnTo>
                  <a:pt x="11740" y="1136352"/>
                </a:lnTo>
                <a:lnTo>
                  <a:pt x="0" y="1131470"/>
                </a:lnTo>
                <a:lnTo>
                  <a:pt x="2697" y="1141341"/>
                </a:lnTo>
                <a:lnTo>
                  <a:pt x="8006" y="1148711"/>
                </a:lnTo>
                <a:lnTo>
                  <a:pt x="12531" y="1153328"/>
                </a:lnTo>
                <a:lnTo>
                  <a:pt x="8342" y="1160207"/>
                </a:lnTo>
                <a:lnTo>
                  <a:pt x="11164" y="1182324"/>
                </a:lnTo>
                <a:lnTo>
                  <a:pt x="16687" y="1190222"/>
                </a:lnTo>
                <a:lnTo>
                  <a:pt x="29991" y="1196322"/>
                </a:lnTo>
                <a:lnTo>
                  <a:pt x="28668" y="1198242"/>
                </a:lnTo>
                <a:lnTo>
                  <a:pt x="32317" y="1197998"/>
                </a:lnTo>
                <a:lnTo>
                  <a:pt x="38461" y="1205729"/>
                </a:lnTo>
                <a:lnTo>
                  <a:pt x="41958" y="1211877"/>
                </a:lnTo>
                <a:lnTo>
                  <a:pt x="43932" y="1231354"/>
                </a:lnTo>
                <a:lnTo>
                  <a:pt x="64668" y="1249039"/>
                </a:lnTo>
                <a:lnTo>
                  <a:pt x="78749" y="1235620"/>
                </a:lnTo>
                <a:lnTo>
                  <a:pt x="91292" y="1239786"/>
                </a:lnTo>
                <a:lnTo>
                  <a:pt x="101468" y="1246262"/>
                </a:lnTo>
                <a:lnTo>
                  <a:pt x="124194" y="1272123"/>
                </a:lnTo>
                <a:lnTo>
                  <a:pt x="103409" y="1285802"/>
                </a:lnTo>
                <a:lnTo>
                  <a:pt x="80747" y="1330463"/>
                </a:lnTo>
                <a:lnTo>
                  <a:pt x="86918" y="1328231"/>
                </a:lnTo>
                <a:lnTo>
                  <a:pt x="103045" y="1336218"/>
                </a:lnTo>
                <a:lnTo>
                  <a:pt x="133663" y="1363908"/>
                </a:lnTo>
                <a:lnTo>
                  <a:pt x="141638" y="1376216"/>
                </a:lnTo>
                <a:lnTo>
                  <a:pt x="155408" y="1358502"/>
                </a:lnTo>
                <a:lnTo>
                  <a:pt x="165808" y="1352713"/>
                </a:lnTo>
                <a:lnTo>
                  <a:pt x="177625" y="1351557"/>
                </a:lnTo>
                <a:lnTo>
                  <a:pt x="171499" y="1391652"/>
                </a:lnTo>
                <a:lnTo>
                  <a:pt x="172317" y="1404803"/>
                </a:lnTo>
                <a:lnTo>
                  <a:pt x="204049" y="1461105"/>
                </a:lnTo>
                <a:lnTo>
                  <a:pt x="262003" y="1505469"/>
                </a:lnTo>
                <a:close/>
              </a:path>
            </a:pathLst>
          </a:custGeom>
          <a:solidFill>
            <a:srgbClr val="2C4446"/>
          </a:solidFill>
          <a:ln w="9525">
            <a:solidFill>
              <a:srgbClr val="1C2B2D"/>
            </a:solidFill>
            <a:prstDash val="solid"/>
          </a:ln>
        </p:spPr>
        <p:txBody>
          <a:bodyPr/>
          <a:lstStyle/>
          <a:p>
            <a:endParaRPr/>
          </a:p>
        </p:txBody>
      </p:sp>
      <p:sp>
        <p:nvSpPr>
          <p:cNvPr id="8" name="Map Patigi"/>
          <p:cNvSpPr/>
          <p:nvPr/>
        </p:nvSpPr>
        <p:spPr>
          <a:xfrm>
            <a:off x="10897203" y="3728645"/>
            <a:ext cx="1447197" cy="945332"/>
          </a:xfrm>
          <a:custGeom>
            <a:avLst/>
            <a:gdLst/>
            <a:ahLst/>
            <a:cxnLst/>
            <a:rect l="l" t="t" r="r" b="b"/>
            <a:pathLst>
              <a:path w="1447197" h="945332">
                <a:moveTo>
                  <a:pt x="59629" y="787409"/>
                </a:moveTo>
                <a:lnTo>
                  <a:pt x="72619" y="775444"/>
                </a:lnTo>
                <a:lnTo>
                  <a:pt x="94848" y="764330"/>
                </a:lnTo>
                <a:lnTo>
                  <a:pt x="114608" y="750744"/>
                </a:lnTo>
                <a:lnTo>
                  <a:pt x="139307" y="717400"/>
                </a:lnTo>
                <a:lnTo>
                  <a:pt x="150423" y="697642"/>
                </a:lnTo>
                <a:lnTo>
                  <a:pt x="162772" y="687761"/>
                </a:lnTo>
                <a:lnTo>
                  <a:pt x="183766" y="686526"/>
                </a:lnTo>
                <a:lnTo>
                  <a:pt x="181296" y="680352"/>
                </a:lnTo>
                <a:lnTo>
                  <a:pt x="201145" y="683252"/>
                </a:lnTo>
                <a:lnTo>
                  <a:pt x="238162" y="708424"/>
                </a:lnTo>
                <a:lnTo>
                  <a:pt x="255930" y="727673"/>
                </a:lnTo>
                <a:lnTo>
                  <a:pt x="292947" y="739518"/>
                </a:lnTo>
                <a:lnTo>
                  <a:pt x="338848" y="770612"/>
                </a:lnTo>
                <a:lnTo>
                  <a:pt x="417324" y="817994"/>
                </a:lnTo>
                <a:lnTo>
                  <a:pt x="499842" y="836324"/>
                </a:lnTo>
                <a:lnTo>
                  <a:pt x="529855" y="849088"/>
                </a:lnTo>
                <a:lnTo>
                  <a:pt x="609812" y="863895"/>
                </a:lnTo>
                <a:lnTo>
                  <a:pt x="672001" y="881664"/>
                </a:lnTo>
                <a:lnTo>
                  <a:pt x="713460" y="886105"/>
                </a:lnTo>
                <a:lnTo>
                  <a:pt x="737151" y="883143"/>
                </a:lnTo>
                <a:lnTo>
                  <a:pt x="756400" y="884624"/>
                </a:lnTo>
                <a:lnTo>
                  <a:pt x="793416" y="892027"/>
                </a:lnTo>
                <a:lnTo>
                  <a:pt x="907428" y="889067"/>
                </a:lnTo>
                <a:lnTo>
                  <a:pt x="931119" y="899431"/>
                </a:lnTo>
                <a:lnTo>
                  <a:pt x="988866" y="917199"/>
                </a:lnTo>
                <a:lnTo>
                  <a:pt x="1028844" y="923122"/>
                </a:lnTo>
                <a:lnTo>
                  <a:pt x="1051054" y="929044"/>
                </a:lnTo>
                <a:lnTo>
                  <a:pt x="1092513" y="932006"/>
                </a:lnTo>
                <a:lnTo>
                  <a:pt x="1141376" y="945332"/>
                </a:lnTo>
                <a:lnTo>
                  <a:pt x="1176912" y="943852"/>
                </a:lnTo>
                <a:lnTo>
                  <a:pt x="1209487" y="936447"/>
                </a:lnTo>
                <a:lnTo>
                  <a:pt x="1218026" y="929332"/>
                </a:lnTo>
                <a:lnTo>
                  <a:pt x="1245024" y="906834"/>
                </a:lnTo>
                <a:lnTo>
                  <a:pt x="1270195" y="875740"/>
                </a:lnTo>
                <a:lnTo>
                  <a:pt x="1273494" y="857047"/>
                </a:lnTo>
                <a:lnTo>
                  <a:pt x="1274637" y="820954"/>
                </a:lnTo>
                <a:lnTo>
                  <a:pt x="1295367" y="649197"/>
                </a:lnTo>
                <a:lnTo>
                  <a:pt x="1310173" y="626987"/>
                </a:lnTo>
                <a:lnTo>
                  <a:pt x="1336825" y="575162"/>
                </a:lnTo>
                <a:lnTo>
                  <a:pt x="1363478" y="499648"/>
                </a:lnTo>
                <a:lnTo>
                  <a:pt x="1376803" y="453747"/>
                </a:lnTo>
                <a:lnTo>
                  <a:pt x="1447197" y="327428"/>
                </a:lnTo>
                <a:lnTo>
                  <a:pt x="1437512" y="323447"/>
                </a:lnTo>
                <a:lnTo>
                  <a:pt x="1404936" y="332332"/>
                </a:lnTo>
                <a:lnTo>
                  <a:pt x="1375323" y="347138"/>
                </a:lnTo>
                <a:lnTo>
                  <a:pt x="1339787" y="348619"/>
                </a:lnTo>
                <a:lnTo>
                  <a:pt x="1307211" y="292353"/>
                </a:lnTo>
                <a:lnTo>
                  <a:pt x="1299138" y="289278"/>
                </a:lnTo>
                <a:lnTo>
                  <a:pt x="1276118" y="280508"/>
                </a:lnTo>
                <a:lnTo>
                  <a:pt x="1221333" y="276065"/>
                </a:lnTo>
                <a:lnTo>
                  <a:pt x="1128050" y="279027"/>
                </a:lnTo>
                <a:lnTo>
                  <a:pt x="1067342" y="292353"/>
                </a:lnTo>
                <a:lnTo>
                  <a:pt x="1028844" y="295315"/>
                </a:lnTo>
                <a:lnTo>
                  <a:pt x="1021441" y="283469"/>
                </a:lnTo>
                <a:lnTo>
                  <a:pt x="965175" y="298275"/>
                </a:lnTo>
                <a:lnTo>
                  <a:pt x="937042" y="308641"/>
                </a:lnTo>
                <a:lnTo>
                  <a:pt x="888179" y="295315"/>
                </a:lnTo>
                <a:lnTo>
                  <a:pt x="861527" y="301237"/>
                </a:lnTo>
                <a:lnTo>
                  <a:pt x="695691" y="310122"/>
                </a:lnTo>
                <a:lnTo>
                  <a:pt x="657194" y="289393"/>
                </a:lnTo>
                <a:lnTo>
                  <a:pt x="632022" y="252374"/>
                </a:lnTo>
                <a:lnTo>
                  <a:pt x="597967" y="207954"/>
                </a:lnTo>
                <a:lnTo>
                  <a:pt x="572795" y="167976"/>
                </a:lnTo>
                <a:lnTo>
                  <a:pt x="544663" y="151688"/>
                </a:lnTo>
                <a:lnTo>
                  <a:pt x="506165" y="153169"/>
                </a:lnTo>
                <a:lnTo>
                  <a:pt x="458783" y="148728"/>
                </a:lnTo>
                <a:lnTo>
                  <a:pt x="415843" y="139843"/>
                </a:lnTo>
                <a:lnTo>
                  <a:pt x="374384" y="108749"/>
                </a:lnTo>
                <a:lnTo>
                  <a:pt x="349212" y="80617"/>
                </a:lnTo>
                <a:lnTo>
                  <a:pt x="341809" y="64329"/>
                </a:lnTo>
                <a:lnTo>
                  <a:pt x="272217" y="24350"/>
                </a:lnTo>
                <a:lnTo>
                  <a:pt x="245654" y="0"/>
                </a:lnTo>
                <a:lnTo>
                  <a:pt x="30707" y="115664"/>
                </a:lnTo>
                <a:lnTo>
                  <a:pt x="17452" y="150860"/>
                </a:lnTo>
                <a:lnTo>
                  <a:pt x="30452" y="232090"/>
                </a:lnTo>
                <a:lnTo>
                  <a:pt x="50557" y="265616"/>
                </a:lnTo>
                <a:lnTo>
                  <a:pt x="76964" y="286986"/>
                </a:lnTo>
                <a:lnTo>
                  <a:pt x="88336" y="313530"/>
                </a:lnTo>
                <a:lnTo>
                  <a:pt x="69675" y="348269"/>
                </a:lnTo>
                <a:lnTo>
                  <a:pt x="52533" y="367032"/>
                </a:lnTo>
                <a:lnTo>
                  <a:pt x="36391" y="401094"/>
                </a:lnTo>
                <a:lnTo>
                  <a:pt x="9132" y="418990"/>
                </a:lnTo>
                <a:lnTo>
                  <a:pt x="0" y="411516"/>
                </a:lnTo>
                <a:lnTo>
                  <a:pt x="12832" y="461334"/>
                </a:lnTo>
                <a:lnTo>
                  <a:pt x="17361" y="494545"/>
                </a:lnTo>
                <a:lnTo>
                  <a:pt x="18870" y="544363"/>
                </a:lnTo>
                <a:lnTo>
                  <a:pt x="9812" y="624370"/>
                </a:lnTo>
                <a:lnTo>
                  <a:pt x="12832" y="689283"/>
                </a:lnTo>
                <a:lnTo>
                  <a:pt x="21890" y="720985"/>
                </a:lnTo>
                <a:lnTo>
                  <a:pt x="40005" y="764765"/>
                </a:lnTo>
                <a:close/>
              </a:path>
            </a:pathLst>
          </a:custGeom>
          <a:solidFill>
            <a:srgbClr val="2C4446"/>
          </a:solidFill>
          <a:ln w="9525">
            <a:solidFill>
              <a:srgbClr val="1C2B2D"/>
            </a:solidFill>
            <a:prstDash val="solid"/>
          </a:ln>
        </p:spPr>
        <p:txBody>
          <a:bodyPr/>
          <a:lstStyle/>
          <a:p>
            <a:endParaRPr/>
          </a:p>
        </p:txBody>
      </p:sp>
      <p:sp>
        <p:nvSpPr>
          <p:cNvPr id="9" name="Map Edu"/>
          <p:cNvSpPr/>
          <p:nvPr/>
        </p:nvSpPr>
        <p:spPr>
          <a:xfrm>
            <a:off x="9895842" y="3191313"/>
            <a:ext cx="1247014" cy="1004705"/>
          </a:xfrm>
          <a:custGeom>
            <a:avLst/>
            <a:gdLst/>
            <a:ahLst/>
            <a:cxnLst/>
            <a:rect l="l" t="t" r="r" b="b"/>
            <a:pathLst>
              <a:path w="1247014" h="1004705">
                <a:moveTo>
                  <a:pt x="1001360" y="948848"/>
                </a:moveTo>
                <a:lnTo>
                  <a:pt x="1010493" y="956322"/>
                </a:lnTo>
                <a:lnTo>
                  <a:pt x="1037751" y="938426"/>
                </a:lnTo>
                <a:lnTo>
                  <a:pt x="1053894" y="904364"/>
                </a:lnTo>
                <a:lnTo>
                  <a:pt x="1071036" y="885601"/>
                </a:lnTo>
                <a:lnTo>
                  <a:pt x="1089696" y="850861"/>
                </a:lnTo>
                <a:lnTo>
                  <a:pt x="1078325" y="824318"/>
                </a:lnTo>
                <a:lnTo>
                  <a:pt x="1051918" y="802948"/>
                </a:lnTo>
                <a:lnTo>
                  <a:pt x="1031813" y="769422"/>
                </a:lnTo>
                <a:lnTo>
                  <a:pt x="1018813" y="688192"/>
                </a:lnTo>
                <a:lnTo>
                  <a:pt x="1032067" y="652996"/>
                </a:lnTo>
                <a:lnTo>
                  <a:pt x="1247014" y="537332"/>
                </a:lnTo>
                <a:lnTo>
                  <a:pt x="1238042" y="529107"/>
                </a:lnTo>
                <a:lnTo>
                  <a:pt x="1230639" y="503935"/>
                </a:lnTo>
                <a:lnTo>
                  <a:pt x="1204887" y="486579"/>
                </a:lnTo>
                <a:lnTo>
                  <a:pt x="1180187" y="479169"/>
                </a:lnTo>
                <a:lnTo>
                  <a:pt x="1132023" y="477935"/>
                </a:lnTo>
                <a:lnTo>
                  <a:pt x="1111028" y="472995"/>
                </a:lnTo>
                <a:lnTo>
                  <a:pt x="1097444" y="460645"/>
                </a:lnTo>
                <a:lnTo>
                  <a:pt x="1081389" y="434711"/>
                </a:lnTo>
                <a:lnTo>
                  <a:pt x="1022110" y="416185"/>
                </a:lnTo>
                <a:lnTo>
                  <a:pt x="991236" y="416185"/>
                </a:lnTo>
                <a:lnTo>
                  <a:pt x="960362" y="408777"/>
                </a:lnTo>
                <a:lnTo>
                  <a:pt x="931958" y="395192"/>
                </a:lnTo>
                <a:lnTo>
                  <a:pt x="922078" y="384077"/>
                </a:lnTo>
                <a:lnTo>
                  <a:pt x="882558" y="380372"/>
                </a:lnTo>
                <a:lnTo>
                  <a:pt x="852919" y="385311"/>
                </a:lnTo>
                <a:lnTo>
                  <a:pt x="836865" y="391487"/>
                </a:lnTo>
                <a:lnTo>
                  <a:pt x="808460" y="376667"/>
                </a:lnTo>
                <a:lnTo>
                  <a:pt x="789936" y="371727"/>
                </a:lnTo>
                <a:lnTo>
                  <a:pt x="770176" y="359377"/>
                </a:lnTo>
                <a:lnTo>
                  <a:pt x="744242" y="350733"/>
                </a:lnTo>
                <a:lnTo>
                  <a:pt x="681258" y="343322"/>
                </a:lnTo>
                <a:lnTo>
                  <a:pt x="659029" y="328503"/>
                </a:lnTo>
                <a:lnTo>
                  <a:pt x="628772" y="313683"/>
                </a:lnTo>
                <a:lnTo>
                  <a:pt x="606542" y="279104"/>
                </a:lnTo>
                <a:lnTo>
                  <a:pt x="560849" y="218591"/>
                </a:lnTo>
                <a:lnTo>
                  <a:pt x="538619" y="182776"/>
                </a:lnTo>
                <a:lnTo>
                  <a:pt x="444761" y="130907"/>
                </a:lnTo>
                <a:lnTo>
                  <a:pt x="366958" y="81508"/>
                </a:lnTo>
                <a:lnTo>
                  <a:pt x="336083" y="35815"/>
                </a:lnTo>
                <a:lnTo>
                  <a:pt x="307679" y="17289"/>
                </a:lnTo>
                <a:lnTo>
                  <a:pt x="278040" y="3705"/>
                </a:lnTo>
                <a:lnTo>
                  <a:pt x="242225" y="0"/>
                </a:lnTo>
                <a:lnTo>
                  <a:pt x="196532" y="12350"/>
                </a:lnTo>
                <a:lnTo>
                  <a:pt x="179241" y="25934"/>
                </a:lnTo>
                <a:lnTo>
                  <a:pt x="108848" y="56810"/>
                </a:lnTo>
                <a:lnTo>
                  <a:pt x="86619" y="65454"/>
                </a:lnTo>
                <a:lnTo>
                  <a:pt x="40925" y="72863"/>
                </a:lnTo>
                <a:lnTo>
                  <a:pt x="23635" y="83978"/>
                </a:lnTo>
                <a:lnTo>
                  <a:pt x="22700" y="90521"/>
                </a:lnTo>
                <a:lnTo>
                  <a:pt x="37220" y="121028"/>
                </a:lnTo>
                <a:lnTo>
                  <a:pt x="47100" y="129673"/>
                </a:lnTo>
                <a:lnTo>
                  <a:pt x="40925" y="150667"/>
                </a:lnTo>
                <a:lnTo>
                  <a:pt x="50805" y="160547"/>
                </a:lnTo>
                <a:lnTo>
                  <a:pt x="61919" y="164252"/>
                </a:lnTo>
                <a:lnTo>
                  <a:pt x="65625" y="184012"/>
                </a:lnTo>
                <a:lnTo>
                  <a:pt x="66859" y="219825"/>
                </a:lnTo>
                <a:lnTo>
                  <a:pt x="63155" y="227236"/>
                </a:lnTo>
                <a:lnTo>
                  <a:pt x="61919" y="240820"/>
                </a:lnTo>
                <a:lnTo>
                  <a:pt x="52039" y="250699"/>
                </a:lnTo>
                <a:lnTo>
                  <a:pt x="49570" y="261815"/>
                </a:lnTo>
                <a:lnTo>
                  <a:pt x="53275" y="269225"/>
                </a:lnTo>
                <a:lnTo>
                  <a:pt x="48801" y="274057"/>
                </a:lnTo>
                <a:lnTo>
                  <a:pt x="71445" y="326892"/>
                </a:lnTo>
                <a:lnTo>
                  <a:pt x="80502" y="341989"/>
                </a:lnTo>
                <a:lnTo>
                  <a:pt x="80502" y="388786"/>
                </a:lnTo>
                <a:lnTo>
                  <a:pt x="60878" y="421998"/>
                </a:lnTo>
                <a:lnTo>
                  <a:pt x="53797" y="473063"/>
                </a:lnTo>
                <a:lnTo>
                  <a:pt x="13845" y="511184"/>
                </a:lnTo>
                <a:lnTo>
                  <a:pt x="0" y="557048"/>
                </a:lnTo>
                <a:lnTo>
                  <a:pt x="16165" y="580126"/>
                </a:lnTo>
                <a:lnTo>
                  <a:pt x="20062" y="601354"/>
                </a:lnTo>
                <a:lnTo>
                  <a:pt x="26175" y="614413"/>
                </a:lnTo>
                <a:lnTo>
                  <a:pt x="43231" y="620724"/>
                </a:lnTo>
                <a:lnTo>
                  <a:pt x="59419" y="631933"/>
                </a:lnTo>
                <a:lnTo>
                  <a:pt x="79139" y="621072"/>
                </a:lnTo>
                <a:lnTo>
                  <a:pt x="112204" y="619756"/>
                </a:lnTo>
                <a:lnTo>
                  <a:pt x="175607" y="645419"/>
                </a:lnTo>
                <a:lnTo>
                  <a:pt x="190704" y="654476"/>
                </a:lnTo>
                <a:lnTo>
                  <a:pt x="197363" y="667047"/>
                </a:lnTo>
                <a:lnTo>
                  <a:pt x="195162" y="672567"/>
                </a:lnTo>
                <a:lnTo>
                  <a:pt x="195794" y="686449"/>
                </a:lnTo>
                <a:lnTo>
                  <a:pt x="204460" y="692960"/>
                </a:lnTo>
                <a:lnTo>
                  <a:pt x="204810" y="702716"/>
                </a:lnTo>
                <a:lnTo>
                  <a:pt x="223808" y="698227"/>
                </a:lnTo>
                <a:lnTo>
                  <a:pt x="229769" y="699600"/>
                </a:lnTo>
                <a:lnTo>
                  <a:pt x="243540" y="689197"/>
                </a:lnTo>
                <a:lnTo>
                  <a:pt x="269203" y="687688"/>
                </a:lnTo>
                <a:lnTo>
                  <a:pt x="302415" y="693727"/>
                </a:lnTo>
                <a:lnTo>
                  <a:pt x="341664" y="710332"/>
                </a:lnTo>
                <a:lnTo>
                  <a:pt x="391481" y="800908"/>
                </a:lnTo>
                <a:lnTo>
                  <a:pt x="396010" y="820533"/>
                </a:lnTo>
                <a:lnTo>
                  <a:pt x="412615" y="855254"/>
                </a:lnTo>
                <a:lnTo>
                  <a:pt x="427711" y="870349"/>
                </a:lnTo>
                <a:lnTo>
                  <a:pt x="447336" y="876388"/>
                </a:lnTo>
                <a:lnTo>
                  <a:pt x="468470" y="892993"/>
                </a:lnTo>
                <a:lnTo>
                  <a:pt x="503192" y="906579"/>
                </a:lnTo>
                <a:lnTo>
                  <a:pt x="533384" y="923186"/>
                </a:lnTo>
                <a:lnTo>
                  <a:pt x="543951" y="933753"/>
                </a:lnTo>
                <a:lnTo>
                  <a:pt x="599806" y="942811"/>
                </a:lnTo>
                <a:lnTo>
                  <a:pt x="679815" y="995647"/>
                </a:lnTo>
                <a:lnTo>
                  <a:pt x="717555" y="1004705"/>
                </a:lnTo>
                <a:lnTo>
                  <a:pt x="747747" y="1003194"/>
                </a:lnTo>
                <a:lnTo>
                  <a:pt x="776430" y="979041"/>
                </a:lnTo>
                <a:lnTo>
                  <a:pt x="842852" y="914128"/>
                </a:lnTo>
                <a:lnTo>
                  <a:pt x="865496" y="906579"/>
                </a:lnTo>
                <a:lnTo>
                  <a:pt x="883727" y="929743"/>
                </a:lnTo>
                <a:lnTo>
                  <a:pt x="895816" y="965947"/>
                </a:lnTo>
                <a:lnTo>
                  <a:pt x="941623" y="964330"/>
                </a:lnTo>
                <a:lnTo>
                  <a:pt x="962663" y="950227"/>
                </a:lnTo>
                <a:lnTo>
                  <a:pt x="980988" y="944522"/>
                </a:lnTo>
                <a:close/>
              </a:path>
            </a:pathLst>
          </a:custGeom>
          <a:solidFill>
            <a:srgbClr val="2C4446"/>
          </a:solidFill>
          <a:ln w="9525">
            <a:solidFill>
              <a:srgbClr val="1C2B2D"/>
            </a:solidFill>
            <a:prstDash val="solid"/>
          </a:ln>
        </p:spPr>
        <p:txBody>
          <a:bodyPr/>
          <a:lstStyle/>
          <a:p>
            <a:endParaRPr/>
          </a:p>
        </p:txBody>
      </p:sp>
      <p:sp>
        <p:nvSpPr>
          <p:cNvPr id="10" name="Map Ilorin South"/>
          <p:cNvSpPr/>
          <p:nvPr/>
        </p:nvSpPr>
        <p:spPr>
          <a:xfrm>
            <a:off x="9320693" y="4478690"/>
            <a:ext cx="37033" cy="35828"/>
          </a:xfrm>
          <a:custGeom>
            <a:avLst/>
            <a:gdLst/>
            <a:ahLst/>
            <a:cxnLst/>
            <a:rect l="l" t="t" r="r" b="b"/>
            <a:pathLst>
              <a:path w="37033" h="35828">
                <a:moveTo>
                  <a:pt x="1939" y="10776"/>
                </a:moveTo>
                <a:lnTo>
                  <a:pt x="0" y="12728"/>
                </a:lnTo>
                <a:lnTo>
                  <a:pt x="9599" y="31951"/>
                </a:lnTo>
                <a:lnTo>
                  <a:pt x="23554" y="35828"/>
                </a:lnTo>
                <a:lnTo>
                  <a:pt x="24626" y="22242"/>
                </a:lnTo>
                <a:lnTo>
                  <a:pt x="29805" y="22771"/>
                </a:lnTo>
                <a:lnTo>
                  <a:pt x="37033" y="13455"/>
                </a:lnTo>
                <a:lnTo>
                  <a:pt x="25172" y="1283"/>
                </a:lnTo>
                <a:lnTo>
                  <a:pt x="24822" y="3693"/>
                </a:lnTo>
                <a:lnTo>
                  <a:pt x="20394" y="2468"/>
                </a:lnTo>
                <a:lnTo>
                  <a:pt x="14593" y="4920"/>
                </a:lnTo>
                <a:lnTo>
                  <a:pt x="9133" y="0"/>
                </a:lnTo>
                <a:lnTo>
                  <a:pt x="6760" y="136"/>
                </a:lnTo>
                <a:lnTo>
                  <a:pt x="5051" y="9866"/>
                </a:lnTo>
                <a:close/>
              </a:path>
            </a:pathLst>
          </a:custGeom>
          <a:solidFill>
            <a:srgbClr val="2C4446"/>
          </a:solidFill>
          <a:ln w="9525">
            <a:solidFill>
              <a:srgbClr val="1C2B2D"/>
            </a:solidFill>
            <a:prstDash val="solid"/>
          </a:ln>
        </p:spPr>
        <p:txBody>
          <a:bodyPr/>
          <a:lstStyle/>
          <a:p>
            <a:endParaRPr/>
          </a:p>
        </p:txBody>
      </p:sp>
      <p:sp>
        <p:nvSpPr>
          <p:cNvPr id="11" name="Map Ilorin South"/>
          <p:cNvSpPr/>
          <p:nvPr/>
        </p:nvSpPr>
        <p:spPr>
          <a:xfrm>
            <a:off x="9175698" y="4333033"/>
            <a:ext cx="573739" cy="361961"/>
          </a:xfrm>
          <a:custGeom>
            <a:avLst/>
            <a:gdLst/>
            <a:ahLst/>
            <a:cxnLst/>
            <a:rect l="l" t="t" r="r" b="b"/>
            <a:pathLst>
              <a:path w="573739" h="361961">
                <a:moveTo>
                  <a:pt x="179277" y="196538"/>
                </a:moveTo>
                <a:lnTo>
                  <a:pt x="187858" y="211861"/>
                </a:lnTo>
                <a:lnTo>
                  <a:pt x="211311" y="236160"/>
                </a:lnTo>
                <a:lnTo>
                  <a:pt x="213617" y="246268"/>
                </a:lnTo>
                <a:lnTo>
                  <a:pt x="228650" y="262297"/>
                </a:lnTo>
                <a:lnTo>
                  <a:pt x="240390" y="267178"/>
                </a:lnTo>
                <a:lnTo>
                  <a:pt x="242271" y="261921"/>
                </a:lnTo>
                <a:lnTo>
                  <a:pt x="249676" y="266567"/>
                </a:lnTo>
                <a:lnTo>
                  <a:pt x="264007" y="269006"/>
                </a:lnTo>
                <a:lnTo>
                  <a:pt x="256963" y="278165"/>
                </a:lnTo>
                <a:lnTo>
                  <a:pt x="269572" y="285403"/>
                </a:lnTo>
                <a:lnTo>
                  <a:pt x="278679" y="286875"/>
                </a:lnTo>
                <a:lnTo>
                  <a:pt x="289329" y="274368"/>
                </a:lnTo>
                <a:lnTo>
                  <a:pt x="298885" y="281297"/>
                </a:lnTo>
                <a:lnTo>
                  <a:pt x="296818" y="304659"/>
                </a:lnTo>
                <a:lnTo>
                  <a:pt x="337302" y="323636"/>
                </a:lnTo>
                <a:lnTo>
                  <a:pt x="346622" y="331059"/>
                </a:lnTo>
                <a:lnTo>
                  <a:pt x="364496" y="335592"/>
                </a:lnTo>
                <a:lnTo>
                  <a:pt x="367441" y="336078"/>
                </a:lnTo>
                <a:lnTo>
                  <a:pt x="372619" y="329951"/>
                </a:lnTo>
                <a:lnTo>
                  <a:pt x="385803" y="299392"/>
                </a:lnTo>
                <a:lnTo>
                  <a:pt x="422298" y="321836"/>
                </a:lnTo>
                <a:lnTo>
                  <a:pt x="465723" y="361961"/>
                </a:lnTo>
                <a:lnTo>
                  <a:pt x="489161" y="351549"/>
                </a:lnTo>
                <a:lnTo>
                  <a:pt x="527233" y="316292"/>
                </a:lnTo>
                <a:lnTo>
                  <a:pt x="552404" y="305701"/>
                </a:lnTo>
                <a:lnTo>
                  <a:pt x="573739" y="304684"/>
                </a:lnTo>
                <a:lnTo>
                  <a:pt x="551798" y="290954"/>
                </a:lnTo>
                <a:lnTo>
                  <a:pt x="547959" y="282397"/>
                </a:lnTo>
                <a:lnTo>
                  <a:pt x="542794" y="280138"/>
                </a:lnTo>
                <a:lnTo>
                  <a:pt x="543788" y="274206"/>
                </a:lnTo>
                <a:lnTo>
                  <a:pt x="534307" y="256843"/>
                </a:lnTo>
                <a:lnTo>
                  <a:pt x="535052" y="246612"/>
                </a:lnTo>
                <a:lnTo>
                  <a:pt x="537936" y="246018"/>
                </a:lnTo>
                <a:lnTo>
                  <a:pt x="538567" y="240998"/>
                </a:lnTo>
                <a:lnTo>
                  <a:pt x="543206" y="240189"/>
                </a:lnTo>
                <a:lnTo>
                  <a:pt x="542173" y="234762"/>
                </a:lnTo>
                <a:lnTo>
                  <a:pt x="545459" y="231559"/>
                </a:lnTo>
                <a:lnTo>
                  <a:pt x="540041" y="224636"/>
                </a:lnTo>
                <a:lnTo>
                  <a:pt x="545847" y="224044"/>
                </a:lnTo>
                <a:lnTo>
                  <a:pt x="545927" y="220518"/>
                </a:lnTo>
                <a:lnTo>
                  <a:pt x="538805" y="210788"/>
                </a:lnTo>
                <a:lnTo>
                  <a:pt x="544696" y="194889"/>
                </a:lnTo>
                <a:lnTo>
                  <a:pt x="549105" y="192886"/>
                </a:lnTo>
                <a:lnTo>
                  <a:pt x="546841" y="184306"/>
                </a:lnTo>
                <a:lnTo>
                  <a:pt x="477231" y="178054"/>
                </a:lnTo>
                <a:lnTo>
                  <a:pt x="450769" y="172498"/>
                </a:lnTo>
                <a:lnTo>
                  <a:pt x="419853" y="171716"/>
                </a:lnTo>
                <a:lnTo>
                  <a:pt x="407827" y="167091"/>
                </a:lnTo>
                <a:lnTo>
                  <a:pt x="384700" y="142113"/>
                </a:lnTo>
                <a:lnTo>
                  <a:pt x="364844" y="114557"/>
                </a:lnTo>
                <a:lnTo>
                  <a:pt x="346583" y="112020"/>
                </a:lnTo>
                <a:lnTo>
                  <a:pt x="302441" y="128840"/>
                </a:lnTo>
                <a:lnTo>
                  <a:pt x="262562" y="108724"/>
                </a:lnTo>
                <a:lnTo>
                  <a:pt x="258055" y="107586"/>
                </a:lnTo>
                <a:lnTo>
                  <a:pt x="254020" y="110788"/>
                </a:lnTo>
                <a:lnTo>
                  <a:pt x="250896" y="108774"/>
                </a:lnTo>
                <a:lnTo>
                  <a:pt x="250580" y="103149"/>
                </a:lnTo>
                <a:lnTo>
                  <a:pt x="248240" y="105147"/>
                </a:lnTo>
                <a:lnTo>
                  <a:pt x="243086" y="102306"/>
                </a:lnTo>
                <a:lnTo>
                  <a:pt x="241798" y="92216"/>
                </a:lnTo>
                <a:lnTo>
                  <a:pt x="244036" y="79663"/>
                </a:lnTo>
                <a:lnTo>
                  <a:pt x="238005" y="70667"/>
                </a:lnTo>
                <a:lnTo>
                  <a:pt x="234876" y="70347"/>
                </a:lnTo>
                <a:lnTo>
                  <a:pt x="232546" y="63129"/>
                </a:lnTo>
                <a:lnTo>
                  <a:pt x="234551" y="61282"/>
                </a:lnTo>
                <a:lnTo>
                  <a:pt x="224445" y="49486"/>
                </a:lnTo>
                <a:lnTo>
                  <a:pt x="223181" y="40937"/>
                </a:lnTo>
                <a:lnTo>
                  <a:pt x="220921" y="38359"/>
                </a:lnTo>
                <a:lnTo>
                  <a:pt x="217165" y="41030"/>
                </a:lnTo>
                <a:lnTo>
                  <a:pt x="215436" y="32314"/>
                </a:lnTo>
                <a:lnTo>
                  <a:pt x="209663" y="26115"/>
                </a:lnTo>
                <a:lnTo>
                  <a:pt x="214678" y="14604"/>
                </a:lnTo>
                <a:lnTo>
                  <a:pt x="200738" y="12868"/>
                </a:lnTo>
                <a:lnTo>
                  <a:pt x="191252" y="4558"/>
                </a:lnTo>
                <a:lnTo>
                  <a:pt x="175050" y="2059"/>
                </a:lnTo>
                <a:lnTo>
                  <a:pt x="161261" y="3796"/>
                </a:lnTo>
                <a:lnTo>
                  <a:pt x="146580" y="0"/>
                </a:lnTo>
                <a:lnTo>
                  <a:pt x="136470" y="9543"/>
                </a:lnTo>
                <a:lnTo>
                  <a:pt x="118702" y="14531"/>
                </a:lnTo>
                <a:lnTo>
                  <a:pt x="73864" y="18149"/>
                </a:lnTo>
                <a:lnTo>
                  <a:pt x="55363" y="24625"/>
                </a:lnTo>
                <a:lnTo>
                  <a:pt x="45186" y="35725"/>
                </a:lnTo>
                <a:lnTo>
                  <a:pt x="31310" y="38501"/>
                </a:lnTo>
                <a:lnTo>
                  <a:pt x="20129" y="34242"/>
                </a:lnTo>
                <a:lnTo>
                  <a:pt x="12052" y="69939"/>
                </a:lnTo>
                <a:lnTo>
                  <a:pt x="5659" y="78971"/>
                </a:lnTo>
                <a:lnTo>
                  <a:pt x="9047" y="83534"/>
                </a:lnTo>
                <a:lnTo>
                  <a:pt x="2378" y="86744"/>
                </a:lnTo>
                <a:lnTo>
                  <a:pt x="0" y="92715"/>
                </a:lnTo>
                <a:lnTo>
                  <a:pt x="4917" y="98980"/>
                </a:lnTo>
                <a:lnTo>
                  <a:pt x="16811" y="105915"/>
                </a:lnTo>
                <a:lnTo>
                  <a:pt x="9813" y="123905"/>
                </a:lnTo>
                <a:lnTo>
                  <a:pt x="19169" y="132351"/>
                </a:lnTo>
                <a:lnTo>
                  <a:pt x="53890" y="135195"/>
                </a:lnTo>
                <a:lnTo>
                  <a:pt x="56391" y="129897"/>
                </a:lnTo>
                <a:lnTo>
                  <a:pt x="62932" y="131573"/>
                </a:lnTo>
                <a:lnTo>
                  <a:pt x="73113" y="128904"/>
                </a:lnTo>
                <a:lnTo>
                  <a:pt x="77592" y="120271"/>
                </a:lnTo>
                <a:lnTo>
                  <a:pt x="80132" y="121740"/>
                </a:lnTo>
                <a:lnTo>
                  <a:pt x="82040" y="114891"/>
                </a:lnTo>
                <a:lnTo>
                  <a:pt x="79326" y="114556"/>
                </a:lnTo>
                <a:lnTo>
                  <a:pt x="77050" y="107200"/>
                </a:lnTo>
                <a:lnTo>
                  <a:pt x="81307" y="102949"/>
                </a:lnTo>
                <a:lnTo>
                  <a:pt x="81446" y="97906"/>
                </a:lnTo>
                <a:lnTo>
                  <a:pt x="97346" y="108443"/>
                </a:lnTo>
                <a:lnTo>
                  <a:pt x="97578" y="118178"/>
                </a:lnTo>
                <a:lnTo>
                  <a:pt x="102465" y="116433"/>
                </a:lnTo>
                <a:lnTo>
                  <a:pt x="118096" y="101542"/>
                </a:lnTo>
                <a:lnTo>
                  <a:pt x="133206" y="93282"/>
                </a:lnTo>
                <a:lnTo>
                  <a:pt x="154941" y="94549"/>
                </a:lnTo>
                <a:lnTo>
                  <a:pt x="153515" y="77467"/>
                </a:lnTo>
                <a:lnTo>
                  <a:pt x="156036" y="58424"/>
                </a:lnTo>
                <a:lnTo>
                  <a:pt x="163647" y="53602"/>
                </a:lnTo>
                <a:lnTo>
                  <a:pt x="175612" y="58630"/>
                </a:lnTo>
                <a:lnTo>
                  <a:pt x="180002" y="66525"/>
                </a:lnTo>
                <a:lnTo>
                  <a:pt x="184004" y="66529"/>
                </a:lnTo>
                <a:lnTo>
                  <a:pt x="181551" y="69894"/>
                </a:lnTo>
                <a:lnTo>
                  <a:pt x="181266" y="84225"/>
                </a:lnTo>
                <a:lnTo>
                  <a:pt x="187551" y="88660"/>
                </a:lnTo>
                <a:lnTo>
                  <a:pt x="190939" y="96669"/>
                </a:lnTo>
                <a:lnTo>
                  <a:pt x="187535" y="99567"/>
                </a:lnTo>
                <a:lnTo>
                  <a:pt x="189573" y="103514"/>
                </a:lnTo>
                <a:lnTo>
                  <a:pt x="187292" y="104344"/>
                </a:lnTo>
                <a:lnTo>
                  <a:pt x="188352" y="111240"/>
                </a:lnTo>
                <a:lnTo>
                  <a:pt x="185312" y="115047"/>
                </a:lnTo>
                <a:lnTo>
                  <a:pt x="187320" y="117374"/>
                </a:lnTo>
                <a:lnTo>
                  <a:pt x="185337" y="134078"/>
                </a:lnTo>
                <a:lnTo>
                  <a:pt x="194310" y="136590"/>
                </a:lnTo>
                <a:lnTo>
                  <a:pt x="192585" y="142919"/>
                </a:lnTo>
                <a:lnTo>
                  <a:pt x="229220" y="156144"/>
                </a:lnTo>
                <a:lnTo>
                  <a:pt x="228184" y="167326"/>
                </a:lnTo>
                <a:lnTo>
                  <a:pt x="218991" y="177193"/>
                </a:lnTo>
                <a:lnTo>
                  <a:pt x="226973" y="178548"/>
                </a:lnTo>
                <a:lnTo>
                  <a:pt x="224912" y="186582"/>
                </a:lnTo>
                <a:lnTo>
                  <a:pt x="237896" y="193566"/>
                </a:lnTo>
                <a:lnTo>
                  <a:pt x="233400" y="197484"/>
                </a:lnTo>
                <a:lnTo>
                  <a:pt x="230011" y="193443"/>
                </a:lnTo>
                <a:lnTo>
                  <a:pt x="217479" y="203817"/>
                </a:lnTo>
                <a:lnTo>
                  <a:pt x="208702" y="193393"/>
                </a:lnTo>
                <a:close/>
              </a:path>
            </a:pathLst>
          </a:custGeom>
          <a:solidFill>
            <a:srgbClr val="2C4446"/>
          </a:solidFill>
          <a:ln w="9525">
            <a:solidFill>
              <a:srgbClr val="1C2B2D"/>
            </a:solidFill>
            <a:prstDash val="solid"/>
          </a:ln>
        </p:spPr>
        <p:txBody>
          <a:bodyPr/>
          <a:lstStyle/>
          <a:p>
            <a:endParaRPr/>
          </a:p>
        </p:txBody>
      </p:sp>
      <p:sp>
        <p:nvSpPr>
          <p:cNvPr id="12" name="Map Irepodun"/>
          <p:cNvSpPr/>
          <p:nvPr/>
        </p:nvSpPr>
        <p:spPr>
          <a:xfrm>
            <a:off x="9662266" y="4715265"/>
            <a:ext cx="829043" cy="635231"/>
          </a:xfrm>
          <a:custGeom>
            <a:avLst/>
            <a:gdLst/>
            <a:ahLst/>
            <a:cxnLst/>
            <a:rect l="l" t="t" r="r" b="b"/>
            <a:pathLst>
              <a:path w="829043" h="635231">
                <a:moveTo>
                  <a:pt x="116499" y="555713"/>
                </a:moveTo>
                <a:lnTo>
                  <a:pt x="133820" y="561753"/>
                </a:lnTo>
                <a:lnTo>
                  <a:pt x="151670" y="576628"/>
                </a:lnTo>
                <a:lnTo>
                  <a:pt x="172491" y="573157"/>
                </a:lnTo>
                <a:lnTo>
                  <a:pt x="213438" y="550254"/>
                </a:lnTo>
                <a:lnTo>
                  <a:pt x="222461" y="541926"/>
                </a:lnTo>
                <a:lnTo>
                  <a:pt x="217603" y="517636"/>
                </a:lnTo>
                <a:lnTo>
                  <a:pt x="212050" y="507225"/>
                </a:lnTo>
                <a:lnTo>
                  <a:pt x="216214" y="500285"/>
                </a:lnTo>
                <a:lnTo>
                  <a:pt x="259244" y="507920"/>
                </a:lnTo>
                <a:lnTo>
                  <a:pt x="276594" y="508612"/>
                </a:lnTo>
                <a:lnTo>
                  <a:pt x="323788" y="518330"/>
                </a:lnTo>
                <a:lnTo>
                  <a:pt x="348773" y="528741"/>
                </a:lnTo>
                <a:lnTo>
                  <a:pt x="371676" y="550254"/>
                </a:lnTo>
                <a:lnTo>
                  <a:pt x="390414" y="573157"/>
                </a:lnTo>
                <a:lnTo>
                  <a:pt x="410541" y="578709"/>
                </a:lnTo>
                <a:lnTo>
                  <a:pt x="421645" y="589120"/>
                </a:lnTo>
                <a:lnTo>
                  <a:pt x="424422" y="605776"/>
                </a:lnTo>
                <a:lnTo>
                  <a:pt x="428585" y="614799"/>
                </a:lnTo>
                <a:lnTo>
                  <a:pt x="425810" y="630067"/>
                </a:lnTo>
                <a:lnTo>
                  <a:pt x="430378" y="631092"/>
                </a:lnTo>
                <a:lnTo>
                  <a:pt x="433071" y="635231"/>
                </a:lnTo>
                <a:lnTo>
                  <a:pt x="440159" y="626990"/>
                </a:lnTo>
                <a:lnTo>
                  <a:pt x="446360" y="625131"/>
                </a:lnTo>
                <a:lnTo>
                  <a:pt x="451611" y="615261"/>
                </a:lnTo>
                <a:lnTo>
                  <a:pt x="473082" y="620389"/>
                </a:lnTo>
                <a:lnTo>
                  <a:pt x="479992" y="618950"/>
                </a:lnTo>
                <a:lnTo>
                  <a:pt x="500071" y="582873"/>
                </a:lnTo>
                <a:lnTo>
                  <a:pt x="519503" y="566217"/>
                </a:lnTo>
                <a:lnTo>
                  <a:pt x="534771" y="557888"/>
                </a:lnTo>
                <a:lnTo>
                  <a:pt x="541017" y="550254"/>
                </a:lnTo>
                <a:lnTo>
                  <a:pt x="554204" y="543314"/>
                </a:lnTo>
                <a:lnTo>
                  <a:pt x="562533" y="546785"/>
                </a:lnTo>
                <a:lnTo>
                  <a:pt x="572249" y="556501"/>
                </a:lnTo>
                <a:lnTo>
                  <a:pt x="579189" y="568993"/>
                </a:lnTo>
                <a:lnTo>
                  <a:pt x="581903" y="584601"/>
                </a:lnTo>
                <a:lnTo>
                  <a:pt x="602940" y="574992"/>
                </a:lnTo>
                <a:lnTo>
                  <a:pt x="625416" y="557380"/>
                </a:lnTo>
                <a:lnTo>
                  <a:pt x="638033" y="514617"/>
                </a:lnTo>
                <a:lnTo>
                  <a:pt x="646528" y="502173"/>
                </a:lnTo>
                <a:lnTo>
                  <a:pt x="699765" y="468642"/>
                </a:lnTo>
                <a:lnTo>
                  <a:pt x="707106" y="457281"/>
                </a:lnTo>
                <a:lnTo>
                  <a:pt x="723773" y="449734"/>
                </a:lnTo>
                <a:lnTo>
                  <a:pt x="771717" y="450542"/>
                </a:lnTo>
                <a:lnTo>
                  <a:pt x="811631" y="418789"/>
                </a:lnTo>
                <a:lnTo>
                  <a:pt x="825636" y="397188"/>
                </a:lnTo>
                <a:lnTo>
                  <a:pt x="829043" y="385549"/>
                </a:lnTo>
                <a:lnTo>
                  <a:pt x="829043" y="375258"/>
                </a:lnTo>
                <a:lnTo>
                  <a:pt x="818368" y="343660"/>
                </a:lnTo>
                <a:lnTo>
                  <a:pt x="784144" y="331711"/>
                </a:lnTo>
                <a:lnTo>
                  <a:pt x="778712" y="321588"/>
                </a:lnTo>
                <a:lnTo>
                  <a:pt x="769215" y="319163"/>
                </a:lnTo>
                <a:lnTo>
                  <a:pt x="760848" y="310254"/>
                </a:lnTo>
                <a:lnTo>
                  <a:pt x="723161" y="293131"/>
                </a:lnTo>
                <a:lnTo>
                  <a:pt x="705152" y="295849"/>
                </a:lnTo>
                <a:lnTo>
                  <a:pt x="682682" y="318462"/>
                </a:lnTo>
                <a:lnTo>
                  <a:pt x="680327" y="334712"/>
                </a:lnTo>
                <a:lnTo>
                  <a:pt x="656458" y="377648"/>
                </a:lnTo>
                <a:lnTo>
                  <a:pt x="644502" y="392567"/>
                </a:lnTo>
                <a:lnTo>
                  <a:pt x="629464" y="403648"/>
                </a:lnTo>
                <a:lnTo>
                  <a:pt x="615218" y="409978"/>
                </a:lnTo>
                <a:lnTo>
                  <a:pt x="562190" y="411562"/>
                </a:lnTo>
                <a:lnTo>
                  <a:pt x="503621" y="400481"/>
                </a:lnTo>
                <a:lnTo>
                  <a:pt x="441887" y="352993"/>
                </a:lnTo>
                <a:lnTo>
                  <a:pt x="416559" y="338747"/>
                </a:lnTo>
                <a:lnTo>
                  <a:pt x="361169" y="271594"/>
                </a:lnTo>
                <a:lnTo>
                  <a:pt x="347153" y="261407"/>
                </a:lnTo>
                <a:lnTo>
                  <a:pt x="349919" y="245716"/>
                </a:lnTo>
                <a:lnTo>
                  <a:pt x="360190" y="222022"/>
                </a:lnTo>
                <a:lnTo>
                  <a:pt x="354749" y="181261"/>
                </a:lnTo>
                <a:lnTo>
                  <a:pt x="367143" y="168341"/>
                </a:lnTo>
                <a:lnTo>
                  <a:pt x="369364" y="139170"/>
                </a:lnTo>
                <a:lnTo>
                  <a:pt x="359745" y="76687"/>
                </a:lnTo>
                <a:lnTo>
                  <a:pt x="354846" y="60255"/>
                </a:lnTo>
                <a:lnTo>
                  <a:pt x="335437" y="36652"/>
                </a:lnTo>
                <a:lnTo>
                  <a:pt x="329983" y="20762"/>
                </a:lnTo>
                <a:lnTo>
                  <a:pt x="312877" y="790"/>
                </a:lnTo>
                <a:lnTo>
                  <a:pt x="282802" y="0"/>
                </a:lnTo>
                <a:lnTo>
                  <a:pt x="221067" y="4749"/>
                </a:lnTo>
                <a:lnTo>
                  <a:pt x="154584" y="20578"/>
                </a:lnTo>
                <a:lnTo>
                  <a:pt x="146404" y="47459"/>
                </a:lnTo>
                <a:lnTo>
                  <a:pt x="153854" y="65939"/>
                </a:lnTo>
                <a:lnTo>
                  <a:pt x="148596" y="101210"/>
                </a:lnTo>
                <a:lnTo>
                  <a:pt x="148622" y="123275"/>
                </a:lnTo>
                <a:lnTo>
                  <a:pt x="114219" y="222402"/>
                </a:lnTo>
                <a:lnTo>
                  <a:pt x="98390" y="248520"/>
                </a:lnTo>
                <a:lnTo>
                  <a:pt x="58025" y="280970"/>
                </a:lnTo>
                <a:lnTo>
                  <a:pt x="36655" y="290468"/>
                </a:lnTo>
                <a:lnTo>
                  <a:pt x="22054" y="292346"/>
                </a:lnTo>
                <a:lnTo>
                  <a:pt x="4245" y="296123"/>
                </a:lnTo>
                <a:lnTo>
                  <a:pt x="0" y="304126"/>
                </a:lnTo>
                <a:lnTo>
                  <a:pt x="7272" y="315256"/>
                </a:lnTo>
                <a:lnTo>
                  <a:pt x="44014" y="320785"/>
                </a:lnTo>
                <a:lnTo>
                  <a:pt x="92067" y="346299"/>
                </a:lnTo>
                <a:lnTo>
                  <a:pt x="116905" y="376058"/>
                </a:lnTo>
                <a:lnTo>
                  <a:pt x="128676" y="404054"/>
                </a:lnTo>
                <a:lnTo>
                  <a:pt x="136929" y="413180"/>
                </a:lnTo>
                <a:lnTo>
                  <a:pt x="145063" y="435422"/>
                </a:lnTo>
                <a:lnTo>
                  <a:pt x="144464" y="459269"/>
                </a:lnTo>
                <a:lnTo>
                  <a:pt x="152664" y="489272"/>
                </a:lnTo>
                <a:lnTo>
                  <a:pt x="148151" y="521383"/>
                </a:lnTo>
                <a:lnTo>
                  <a:pt x="153015" y="525378"/>
                </a:lnTo>
                <a:close/>
              </a:path>
            </a:pathLst>
          </a:custGeom>
          <a:solidFill>
            <a:srgbClr val="2C4446"/>
          </a:solidFill>
          <a:ln w="9525">
            <a:solidFill>
              <a:srgbClr val="1C2B2D"/>
            </a:solidFill>
            <a:prstDash val="solid"/>
          </a:ln>
        </p:spPr>
        <p:txBody>
          <a:bodyPr/>
          <a:lstStyle/>
          <a:p>
            <a:endParaRPr/>
          </a:p>
        </p:txBody>
      </p:sp>
      <p:sp>
        <p:nvSpPr>
          <p:cNvPr id="13" name="Map Offa"/>
          <p:cNvSpPr/>
          <p:nvPr/>
        </p:nvSpPr>
        <p:spPr>
          <a:xfrm>
            <a:off x="9507753" y="4993547"/>
            <a:ext cx="196563" cy="171594"/>
          </a:xfrm>
          <a:custGeom>
            <a:avLst/>
            <a:gdLst/>
            <a:ahLst/>
            <a:cxnLst/>
            <a:rect l="l" t="t" r="r" b="b"/>
            <a:pathLst>
              <a:path w="196563" h="171594">
                <a:moveTo>
                  <a:pt x="0" y="100004"/>
                </a:moveTo>
                <a:lnTo>
                  <a:pt x="255" y="133065"/>
                </a:lnTo>
                <a:lnTo>
                  <a:pt x="16114" y="132776"/>
                </a:lnTo>
                <a:lnTo>
                  <a:pt x="38906" y="144092"/>
                </a:lnTo>
                <a:lnTo>
                  <a:pt x="39425" y="153674"/>
                </a:lnTo>
                <a:lnTo>
                  <a:pt x="43165" y="157861"/>
                </a:lnTo>
                <a:lnTo>
                  <a:pt x="52438" y="155602"/>
                </a:lnTo>
                <a:lnTo>
                  <a:pt x="62107" y="169104"/>
                </a:lnTo>
                <a:lnTo>
                  <a:pt x="85176" y="156409"/>
                </a:lnTo>
                <a:lnTo>
                  <a:pt x="107717" y="163821"/>
                </a:lnTo>
                <a:lnTo>
                  <a:pt x="117550" y="171594"/>
                </a:lnTo>
                <a:lnTo>
                  <a:pt x="140780" y="170939"/>
                </a:lnTo>
                <a:lnTo>
                  <a:pt x="196563" y="145141"/>
                </a:lnTo>
                <a:lnTo>
                  <a:pt x="189520" y="139545"/>
                </a:lnTo>
                <a:lnTo>
                  <a:pt x="188714" y="134159"/>
                </a:lnTo>
                <a:lnTo>
                  <a:pt x="194644" y="121884"/>
                </a:lnTo>
                <a:lnTo>
                  <a:pt x="188178" y="117966"/>
                </a:lnTo>
                <a:lnTo>
                  <a:pt x="169164" y="118469"/>
                </a:lnTo>
                <a:lnTo>
                  <a:pt x="160423" y="125868"/>
                </a:lnTo>
                <a:lnTo>
                  <a:pt x="150697" y="113608"/>
                </a:lnTo>
                <a:lnTo>
                  <a:pt x="152496" y="106242"/>
                </a:lnTo>
                <a:lnTo>
                  <a:pt x="163914" y="106711"/>
                </a:lnTo>
                <a:lnTo>
                  <a:pt x="161161" y="103928"/>
                </a:lnTo>
                <a:lnTo>
                  <a:pt x="161388" y="96304"/>
                </a:lnTo>
                <a:lnTo>
                  <a:pt x="158070" y="91759"/>
                </a:lnTo>
                <a:lnTo>
                  <a:pt x="147538" y="101296"/>
                </a:lnTo>
                <a:lnTo>
                  <a:pt x="139856" y="95622"/>
                </a:lnTo>
                <a:lnTo>
                  <a:pt x="142199" y="90975"/>
                </a:lnTo>
                <a:lnTo>
                  <a:pt x="138854" y="88958"/>
                </a:lnTo>
                <a:lnTo>
                  <a:pt x="144437" y="79708"/>
                </a:lnTo>
                <a:lnTo>
                  <a:pt x="137212" y="76182"/>
                </a:lnTo>
                <a:lnTo>
                  <a:pt x="132991" y="43442"/>
                </a:lnTo>
                <a:lnTo>
                  <a:pt x="111298" y="12362"/>
                </a:lnTo>
                <a:lnTo>
                  <a:pt x="78909" y="0"/>
                </a:lnTo>
                <a:lnTo>
                  <a:pt x="67190" y="4688"/>
                </a:lnTo>
                <a:lnTo>
                  <a:pt x="35157" y="35157"/>
                </a:lnTo>
                <a:lnTo>
                  <a:pt x="24220" y="64845"/>
                </a:lnTo>
                <a:close/>
              </a:path>
            </a:pathLst>
          </a:custGeom>
          <a:solidFill>
            <a:srgbClr val="2C4446"/>
          </a:solidFill>
          <a:ln w="9525">
            <a:solidFill>
              <a:srgbClr val="1C2B2D"/>
            </a:solidFill>
            <a:prstDash val="solid"/>
          </a:ln>
        </p:spPr>
        <p:txBody>
          <a:bodyPr/>
          <a:lstStyle/>
          <a:p>
            <a:endParaRPr/>
          </a:p>
        </p:txBody>
      </p:sp>
      <p:sp>
        <p:nvSpPr>
          <p:cNvPr id="14" name="Map Ekiti"/>
          <p:cNvSpPr/>
          <p:nvPr/>
        </p:nvSpPr>
        <p:spPr>
          <a:xfrm>
            <a:off x="10440211" y="4997442"/>
            <a:ext cx="686516" cy="378009"/>
          </a:xfrm>
          <a:custGeom>
            <a:avLst/>
            <a:gdLst/>
            <a:ahLst/>
            <a:cxnLst/>
            <a:rect l="l" t="t" r="r" b="b"/>
            <a:pathLst>
              <a:path w="686516" h="378009">
                <a:moveTo>
                  <a:pt x="369836" y="224606"/>
                </a:moveTo>
                <a:lnTo>
                  <a:pt x="379683" y="216314"/>
                </a:lnTo>
                <a:lnTo>
                  <a:pt x="409144" y="206038"/>
                </a:lnTo>
                <a:lnTo>
                  <a:pt x="470807" y="199870"/>
                </a:lnTo>
                <a:lnTo>
                  <a:pt x="521508" y="199186"/>
                </a:lnTo>
                <a:lnTo>
                  <a:pt x="610536" y="190505"/>
                </a:lnTo>
                <a:lnTo>
                  <a:pt x="610536" y="183204"/>
                </a:lnTo>
                <a:lnTo>
                  <a:pt x="622407" y="166583"/>
                </a:lnTo>
                <a:lnTo>
                  <a:pt x="646943" y="153129"/>
                </a:lnTo>
                <a:lnTo>
                  <a:pt x="673853" y="124636"/>
                </a:lnTo>
                <a:lnTo>
                  <a:pt x="680976" y="107223"/>
                </a:lnTo>
                <a:lnTo>
                  <a:pt x="686516" y="44698"/>
                </a:lnTo>
                <a:lnTo>
                  <a:pt x="686516" y="30452"/>
                </a:lnTo>
                <a:lnTo>
                  <a:pt x="681767" y="17788"/>
                </a:lnTo>
                <a:lnTo>
                  <a:pt x="657221" y="14831"/>
                </a:lnTo>
                <a:lnTo>
                  <a:pt x="639589" y="5211"/>
                </a:lnTo>
                <a:lnTo>
                  <a:pt x="633164" y="12509"/>
                </a:lnTo>
                <a:lnTo>
                  <a:pt x="616663" y="0"/>
                </a:lnTo>
                <a:lnTo>
                  <a:pt x="604995" y="1167"/>
                </a:lnTo>
                <a:lnTo>
                  <a:pt x="573337" y="18579"/>
                </a:lnTo>
                <a:lnTo>
                  <a:pt x="552758" y="23328"/>
                </a:lnTo>
                <a:lnTo>
                  <a:pt x="536929" y="16204"/>
                </a:lnTo>
                <a:lnTo>
                  <a:pt x="525118" y="27191"/>
                </a:lnTo>
                <a:lnTo>
                  <a:pt x="490239" y="50610"/>
                </a:lnTo>
                <a:lnTo>
                  <a:pt x="372678" y="63461"/>
                </a:lnTo>
                <a:lnTo>
                  <a:pt x="334313" y="80313"/>
                </a:lnTo>
                <a:lnTo>
                  <a:pt x="292252" y="86083"/>
                </a:lnTo>
                <a:lnTo>
                  <a:pt x="243433" y="98702"/>
                </a:lnTo>
                <a:lnTo>
                  <a:pt x="207679" y="112763"/>
                </a:lnTo>
                <a:lnTo>
                  <a:pt x="113041" y="128245"/>
                </a:lnTo>
                <a:lnTo>
                  <a:pt x="83766" y="179287"/>
                </a:lnTo>
                <a:lnTo>
                  <a:pt x="68384" y="212702"/>
                </a:lnTo>
                <a:lnTo>
                  <a:pt x="38421" y="259841"/>
                </a:lnTo>
                <a:lnTo>
                  <a:pt x="5222" y="290650"/>
                </a:lnTo>
                <a:lnTo>
                  <a:pt x="0" y="301849"/>
                </a:lnTo>
                <a:lnTo>
                  <a:pt x="35053" y="325939"/>
                </a:lnTo>
                <a:lnTo>
                  <a:pt x="46701" y="338271"/>
                </a:lnTo>
                <a:lnTo>
                  <a:pt x="52867" y="351288"/>
                </a:lnTo>
                <a:lnTo>
                  <a:pt x="60403" y="358825"/>
                </a:lnTo>
                <a:lnTo>
                  <a:pt x="73421" y="360881"/>
                </a:lnTo>
                <a:lnTo>
                  <a:pt x="124122" y="351974"/>
                </a:lnTo>
                <a:lnTo>
                  <a:pt x="155863" y="355890"/>
                </a:lnTo>
                <a:lnTo>
                  <a:pt x="171397" y="358825"/>
                </a:lnTo>
                <a:lnTo>
                  <a:pt x="181674" y="368418"/>
                </a:lnTo>
                <a:lnTo>
                  <a:pt x="218926" y="376555"/>
                </a:lnTo>
                <a:lnTo>
                  <a:pt x="282392" y="378009"/>
                </a:lnTo>
                <a:lnTo>
                  <a:pt x="309112" y="374583"/>
                </a:lnTo>
                <a:lnTo>
                  <a:pt x="344740" y="345123"/>
                </a:lnTo>
                <a:lnTo>
                  <a:pt x="360498" y="321827"/>
                </a:lnTo>
                <a:lnTo>
                  <a:pt x="361869" y="312921"/>
                </a:lnTo>
                <a:lnTo>
                  <a:pt x="357072" y="276607"/>
                </a:lnTo>
                <a:lnTo>
                  <a:pt x="357072" y="257423"/>
                </a:lnTo>
                <a:lnTo>
                  <a:pt x="360498" y="240979"/>
                </a:lnTo>
                <a:close/>
              </a:path>
            </a:pathLst>
          </a:custGeom>
          <a:solidFill>
            <a:srgbClr val="2C4446"/>
          </a:solidFill>
          <a:ln w="9525">
            <a:solidFill>
              <a:srgbClr val="1C2B2D"/>
            </a:solidFill>
            <a:prstDash val="solid"/>
          </a:ln>
        </p:spPr>
        <p:txBody>
          <a:bodyPr/>
          <a:lstStyle/>
          <a:p>
            <a:endParaRPr/>
          </a:p>
        </p:txBody>
      </p:sp>
      <p:sp>
        <p:nvSpPr>
          <p:cNvPr id="15" name="Map Isin"/>
          <p:cNvSpPr/>
          <p:nvPr/>
        </p:nvSpPr>
        <p:spPr>
          <a:xfrm>
            <a:off x="9975143" y="4716055"/>
            <a:ext cx="605772" cy="410772"/>
          </a:xfrm>
          <a:custGeom>
            <a:avLst/>
            <a:gdLst/>
            <a:ahLst/>
            <a:cxnLst/>
            <a:rect l="l" t="t" r="r" b="b"/>
            <a:pathLst>
              <a:path w="605772" h="410772">
                <a:moveTo>
                  <a:pt x="0" y="0"/>
                </a:moveTo>
                <a:lnTo>
                  <a:pt x="17106" y="19972"/>
                </a:lnTo>
                <a:lnTo>
                  <a:pt x="22560" y="35862"/>
                </a:lnTo>
                <a:lnTo>
                  <a:pt x="41969" y="59465"/>
                </a:lnTo>
                <a:lnTo>
                  <a:pt x="46868" y="75897"/>
                </a:lnTo>
                <a:lnTo>
                  <a:pt x="56487" y="138380"/>
                </a:lnTo>
                <a:lnTo>
                  <a:pt x="54266" y="167551"/>
                </a:lnTo>
                <a:lnTo>
                  <a:pt x="41872" y="180471"/>
                </a:lnTo>
                <a:lnTo>
                  <a:pt x="47313" y="221232"/>
                </a:lnTo>
                <a:lnTo>
                  <a:pt x="37042" y="244926"/>
                </a:lnTo>
                <a:lnTo>
                  <a:pt x="34276" y="260617"/>
                </a:lnTo>
                <a:lnTo>
                  <a:pt x="48292" y="270804"/>
                </a:lnTo>
                <a:lnTo>
                  <a:pt x="103682" y="337957"/>
                </a:lnTo>
                <a:lnTo>
                  <a:pt x="129010" y="352203"/>
                </a:lnTo>
                <a:lnTo>
                  <a:pt x="190744" y="399691"/>
                </a:lnTo>
                <a:lnTo>
                  <a:pt x="249313" y="410772"/>
                </a:lnTo>
                <a:lnTo>
                  <a:pt x="302341" y="409188"/>
                </a:lnTo>
                <a:lnTo>
                  <a:pt x="316587" y="402858"/>
                </a:lnTo>
                <a:lnTo>
                  <a:pt x="331625" y="391777"/>
                </a:lnTo>
                <a:lnTo>
                  <a:pt x="343581" y="376858"/>
                </a:lnTo>
                <a:lnTo>
                  <a:pt x="367450" y="333922"/>
                </a:lnTo>
                <a:lnTo>
                  <a:pt x="369805" y="317672"/>
                </a:lnTo>
                <a:lnTo>
                  <a:pt x="392275" y="295059"/>
                </a:lnTo>
                <a:lnTo>
                  <a:pt x="410284" y="292341"/>
                </a:lnTo>
                <a:lnTo>
                  <a:pt x="447971" y="309464"/>
                </a:lnTo>
                <a:lnTo>
                  <a:pt x="456338" y="318373"/>
                </a:lnTo>
                <a:lnTo>
                  <a:pt x="465835" y="320798"/>
                </a:lnTo>
                <a:lnTo>
                  <a:pt x="471267" y="330921"/>
                </a:lnTo>
                <a:lnTo>
                  <a:pt x="505491" y="342870"/>
                </a:lnTo>
                <a:lnTo>
                  <a:pt x="514570" y="335448"/>
                </a:lnTo>
                <a:lnTo>
                  <a:pt x="523142" y="320334"/>
                </a:lnTo>
                <a:lnTo>
                  <a:pt x="523142" y="309253"/>
                </a:lnTo>
                <a:lnTo>
                  <a:pt x="529491" y="283346"/>
                </a:lnTo>
                <a:lnTo>
                  <a:pt x="565108" y="243773"/>
                </a:lnTo>
                <a:lnTo>
                  <a:pt x="576979" y="240606"/>
                </a:lnTo>
                <a:lnTo>
                  <a:pt x="583311" y="235858"/>
                </a:lnTo>
                <a:lnTo>
                  <a:pt x="605772" y="208995"/>
                </a:lnTo>
                <a:lnTo>
                  <a:pt x="595183" y="209739"/>
                </a:lnTo>
                <a:lnTo>
                  <a:pt x="570648" y="219237"/>
                </a:lnTo>
                <a:lnTo>
                  <a:pt x="529491" y="219237"/>
                </a:lnTo>
                <a:lnTo>
                  <a:pt x="508914" y="223194"/>
                </a:lnTo>
                <a:lnTo>
                  <a:pt x="489126" y="214488"/>
                </a:lnTo>
                <a:lnTo>
                  <a:pt x="493084" y="140882"/>
                </a:lnTo>
                <a:lnTo>
                  <a:pt x="446387" y="43531"/>
                </a:lnTo>
                <a:lnTo>
                  <a:pt x="428184" y="18996"/>
                </a:lnTo>
                <a:lnTo>
                  <a:pt x="413938" y="10289"/>
                </a:lnTo>
                <a:lnTo>
                  <a:pt x="327667" y="10289"/>
                </a:lnTo>
                <a:lnTo>
                  <a:pt x="288886" y="18996"/>
                </a:lnTo>
                <a:lnTo>
                  <a:pt x="257227" y="30869"/>
                </a:lnTo>
                <a:lnTo>
                  <a:pt x="233483" y="36409"/>
                </a:lnTo>
                <a:lnTo>
                  <a:pt x="164625" y="42739"/>
                </a:lnTo>
                <a:lnTo>
                  <a:pt x="142465" y="41949"/>
                </a:lnTo>
                <a:lnTo>
                  <a:pt x="87853" y="26118"/>
                </a:lnTo>
                <a:lnTo>
                  <a:pt x="62526" y="24537"/>
                </a:lnTo>
                <a:close/>
              </a:path>
            </a:pathLst>
          </a:custGeom>
          <a:solidFill>
            <a:srgbClr val="2C4446"/>
          </a:solidFill>
          <a:ln w="9525">
            <a:solidFill>
              <a:srgbClr val="1C2B2D"/>
            </a:solidFill>
            <a:prstDash val="solid"/>
          </a:ln>
        </p:spPr>
        <p:txBody>
          <a:bodyPr/>
          <a:lstStyle/>
          <a:p>
            <a:endParaRPr/>
          </a:p>
        </p:txBody>
      </p:sp>
      <p:sp>
        <p:nvSpPr>
          <p:cNvPr id="16" name="Map Oke-Ero"/>
          <p:cNvSpPr/>
          <p:nvPr/>
        </p:nvSpPr>
        <p:spPr>
          <a:xfrm>
            <a:off x="10244169" y="4781747"/>
            <a:ext cx="732971" cy="563557"/>
          </a:xfrm>
          <a:custGeom>
            <a:avLst/>
            <a:gdLst/>
            <a:ahLst/>
            <a:cxnLst/>
            <a:rect l="l" t="t" r="r" b="b"/>
            <a:pathLst>
              <a:path w="732971" h="563557">
                <a:moveTo>
                  <a:pt x="4921" y="535824"/>
                </a:moveTo>
                <a:lnTo>
                  <a:pt x="12532" y="538208"/>
                </a:lnTo>
                <a:lnTo>
                  <a:pt x="31717" y="551225"/>
                </a:lnTo>
                <a:lnTo>
                  <a:pt x="37883" y="562187"/>
                </a:lnTo>
                <a:lnTo>
                  <a:pt x="53641" y="563557"/>
                </a:lnTo>
                <a:lnTo>
                  <a:pt x="114620" y="493672"/>
                </a:lnTo>
                <a:lnTo>
                  <a:pt x="159154" y="495044"/>
                </a:lnTo>
                <a:lnTo>
                  <a:pt x="196042" y="517543"/>
                </a:lnTo>
                <a:lnTo>
                  <a:pt x="201264" y="506345"/>
                </a:lnTo>
                <a:lnTo>
                  <a:pt x="234463" y="475536"/>
                </a:lnTo>
                <a:lnTo>
                  <a:pt x="264427" y="428397"/>
                </a:lnTo>
                <a:lnTo>
                  <a:pt x="279808" y="394982"/>
                </a:lnTo>
                <a:lnTo>
                  <a:pt x="309083" y="343940"/>
                </a:lnTo>
                <a:lnTo>
                  <a:pt x="403721" y="328458"/>
                </a:lnTo>
                <a:lnTo>
                  <a:pt x="439475" y="314397"/>
                </a:lnTo>
                <a:lnTo>
                  <a:pt x="488294" y="301778"/>
                </a:lnTo>
                <a:lnTo>
                  <a:pt x="530355" y="296008"/>
                </a:lnTo>
                <a:lnTo>
                  <a:pt x="568720" y="279156"/>
                </a:lnTo>
                <a:lnTo>
                  <a:pt x="686281" y="266305"/>
                </a:lnTo>
                <a:lnTo>
                  <a:pt x="721160" y="242886"/>
                </a:lnTo>
                <a:lnTo>
                  <a:pt x="732971" y="231899"/>
                </a:lnTo>
                <a:lnTo>
                  <a:pt x="686275" y="198659"/>
                </a:lnTo>
                <a:lnTo>
                  <a:pt x="668862" y="192327"/>
                </a:lnTo>
                <a:lnTo>
                  <a:pt x="662531" y="178871"/>
                </a:lnTo>
                <a:lnTo>
                  <a:pt x="668862" y="150379"/>
                </a:lnTo>
                <a:lnTo>
                  <a:pt x="668071" y="131383"/>
                </a:lnTo>
                <a:lnTo>
                  <a:pt x="664113" y="120302"/>
                </a:lnTo>
                <a:lnTo>
                  <a:pt x="667279" y="109222"/>
                </a:lnTo>
                <a:lnTo>
                  <a:pt x="661739" y="91019"/>
                </a:lnTo>
                <a:lnTo>
                  <a:pt x="636413" y="75981"/>
                </a:lnTo>
                <a:lnTo>
                  <a:pt x="622958" y="75981"/>
                </a:lnTo>
                <a:lnTo>
                  <a:pt x="593673" y="101308"/>
                </a:lnTo>
                <a:lnTo>
                  <a:pt x="577844" y="108432"/>
                </a:lnTo>
                <a:lnTo>
                  <a:pt x="560431" y="110013"/>
                </a:lnTo>
                <a:lnTo>
                  <a:pt x="549351" y="107640"/>
                </a:lnTo>
                <a:lnTo>
                  <a:pt x="543019" y="85479"/>
                </a:lnTo>
                <a:lnTo>
                  <a:pt x="543019" y="43531"/>
                </a:lnTo>
                <a:lnTo>
                  <a:pt x="511361" y="9497"/>
                </a:lnTo>
                <a:lnTo>
                  <a:pt x="505029" y="4749"/>
                </a:lnTo>
                <a:lnTo>
                  <a:pt x="490782" y="0"/>
                </a:lnTo>
                <a:lnTo>
                  <a:pt x="484451" y="15829"/>
                </a:lnTo>
                <a:lnTo>
                  <a:pt x="457541" y="60152"/>
                </a:lnTo>
                <a:lnTo>
                  <a:pt x="445668" y="69649"/>
                </a:lnTo>
                <a:lnTo>
                  <a:pt x="411635" y="109222"/>
                </a:lnTo>
                <a:lnTo>
                  <a:pt x="365730" y="124261"/>
                </a:lnTo>
                <a:lnTo>
                  <a:pt x="347527" y="139299"/>
                </a:lnTo>
                <a:lnTo>
                  <a:pt x="336746" y="143302"/>
                </a:lnTo>
                <a:lnTo>
                  <a:pt x="314285" y="170165"/>
                </a:lnTo>
                <a:lnTo>
                  <a:pt x="307953" y="174914"/>
                </a:lnTo>
                <a:lnTo>
                  <a:pt x="296082" y="178081"/>
                </a:lnTo>
                <a:lnTo>
                  <a:pt x="260465" y="217653"/>
                </a:lnTo>
                <a:lnTo>
                  <a:pt x="254116" y="243561"/>
                </a:lnTo>
                <a:lnTo>
                  <a:pt x="254116" y="254642"/>
                </a:lnTo>
                <a:lnTo>
                  <a:pt x="245544" y="269756"/>
                </a:lnTo>
                <a:lnTo>
                  <a:pt x="236465" y="277178"/>
                </a:lnTo>
                <a:lnTo>
                  <a:pt x="247140" y="308776"/>
                </a:lnTo>
                <a:lnTo>
                  <a:pt x="247140" y="319066"/>
                </a:lnTo>
                <a:lnTo>
                  <a:pt x="243733" y="330706"/>
                </a:lnTo>
                <a:lnTo>
                  <a:pt x="229728" y="352307"/>
                </a:lnTo>
                <a:lnTo>
                  <a:pt x="189814" y="384060"/>
                </a:lnTo>
                <a:lnTo>
                  <a:pt x="141870" y="383252"/>
                </a:lnTo>
                <a:lnTo>
                  <a:pt x="125203" y="390799"/>
                </a:lnTo>
                <a:lnTo>
                  <a:pt x="117862" y="402159"/>
                </a:lnTo>
                <a:lnTo>
                  <a:pt x="64625" y="435691"/>
                </a:lnTo>
                <a:lnTo>
                  <a:pt x="56130" y="448135"/>
                </a:lnTo>
                <a:lnTo>
                  <a:pt x="43513" y="490897"/>
                </a:lnTo>
                <a:lnTo>
                  <a:pt x="21037" y="508510"/>
                </a:lnTo>
                <a:lnTo>
                  <a:pt x="0" y="518118"/>
                </a:lnTo>
                <a:close/>
              </a:path>
            </a:pathLst>
          </a:custGeom>
          <a:solidFill>
            <a:srgbClr val="2C4446"/>
          </a:solidFill>
          <a:ln w="9525">
            <a:solidFill>
              <a:srgbClr val="1C2B2D"/>
            </a:solidFill>
            <a:prstDash val="solid"/>
          </a:ln>
        </p:spPr>
        <p:txBody>
          <a:bodyPr/>
          <a:lstStyle/>
          <a:p>
            <a:endParaRPr/>
          </a:p>
        </p:txBody>
      </p:sp>
      <p:sp>
        <p:nvSpPr>
          <p:cNvPr id="17" name="Map Moro"/>
          <p:cNvSpPr/>
          <p:nvPr/>
        </p:nvSpPr>
        <p:spPr>
          <a:xfrm>
            <a:off x="8678554" y="3281834"/>
            <a:ext cx="1284147" cy="1130862"/>
          </a:xfrm>
          <a:custGeom>
            <a:avLst/>
            <a:gdLst/>
            <a:ahLst/>
            <a:cxnLst/>
            <a:rect l="l" t="t" r="r" b="b"/>
            <a:pathLst>
              <a:path w="1284147" h="1130862">
                <a:moveTo>
                  <a:pt x="254656" y="321961"/>
                </a:moveTo>
                <a:lnTo>
                  <a:pt x="254656" y="363937"/>
                </a:lnTo>
                <a:lnTo>
                  <a:pt x="229470" y="391921"/>
                </a:lnTo>
                <a:lnTo>
                  <a:pt x="114735" y="467479"/>
                </a:lnTo>
                <a:lnTo>
                  <a:pt x="47573" y="540238"/>
                </a:lnTo>
                <a:lnTo>
                  <a:pt x="0" y="621391"/>
                </a:lnTo>
                <a:lnTo>
                  <a:pt x="72114" y="642511"/>
                </a:lnTo>
                <a:lnTo>
                  <a:pt x="114512" y="770930"/>
                </a:lnTo>
                <a:lnTo>
                  <a:pt x="193274" y="748355"/>
                </a:lnTo>
                <a:lnTo>
                  <a:pt x="265754" y="800748"/>
                </a:lnTo>
                <a:lnTo>
                  <a:pt x="268500" y="851023"/>
                </a:lnTo>
                <a:lnTo>
                  <a:pt x="363786" y="913005"/>
                </a:lnTo>
                <a:lnTo>
                  <a:pt x="407679" y="991229"/>
                </a:lnTo>
                <a:lnTo>
                  <a:pt x="408479" y="1018999"/>
                </a:lnTo>
                <a:lnTo>
                  <a:pt x="424479" y="1045377"/>
                </a:lnTo>
                <a:lnTo>
                  <a:pt x="516428" y="1079524"/>
                </a:lnTo>
                <a:lnTo>
                  <a:pt x="517273" y="1085441"/>
                </a:lnTo>
                <a:lnTo>
                  <a:pt x="528454" y="1089700"/>
                </a:lnTo>
                <a:lnTo>
                  <a:pt x="542330" y="1086924"/>
                </a:lnTo>
                <a:lnTo>
                  <a:pt x="552507" y="1075824"/>
                </a:lnTo>
                <a:lnTo>
                  <a:pt x="571008" y="1069348"/>
                </a:lnTo>
                <a:lnTo>
                  <a:pt x="615846" y="1065730"/>
                </a:lnTo>
                <a:lnTo>
                  <a:pt x="633614" y="1060742"/>
                </a:lnTo>
                <a:lnTo>
                  <a:pt x="643724" y="1051199"/>
                </a:lnTo>
                <a:lnTo>
                  <a:pt x="658405" y="1054995"/>
                </a:lnTo>
                <a:lnTo>
                  <a:pt x="672194" y="1053258"/>
                </a:lnTo>
                <a:lnTo>
                  <a:pt x="688396" y="1055757"/>
                </a:lnTo>
                <a:lnTo>
                  <a:pt x="697882" y="1064067"/>
                </a:lnTo>
                <a:lnTo>
                  <a:pt x="711823" y="1065804"/>
                </a:lnTo>
                <a:lnTo>
                  <a:pt x="706807" y="1077314"/>
                </a:lnTo>
                <a:lnTo>
                  <a:pt x="712580" y="1083513"/>
                </a:lnTo>
                <a:lnTo>
                  <a:pt x="714309" y="1092229"/>
                </a:lnTo>
                <a:lnTo>
                  <a:pt x="718065" y="1089558"/>
                </a:lnTo>
                <a:lnTo>
                  <a:pt x="720326" y="1092137"/>
                </a:lnTo>
                <a:lnTo>
                  <a:pt x="721589" y="1100685"/>
                </a:lnTo>
                <a:lnTo>
                  <a:pt x="731695" y="1112481"/>
                </a:lnTo>
                <a:lnTo>
                  <a:pt x="729691" y="1114329"/>
                </a:lnTo>
                <a:lnTo>
                  <a:pt x="732020" y="1121546"/>
                </a:lnTo>
                <a:lnTo>
                  <a:pt x="735149" y="1121866"/>
                </a:lnTo>
                <a:lnTo>
                  <a:pt x="741180" y="1130862"/>
                </a:lnTo>
                <a:lnTo>
                  <a:pt x="745716" y="1126725"/>
                </a:lnTo>
                <a:lnTo>
                  <a:pt x="745547" y="1122852"/>
                </a:lnTo>
                <a:lnTo>
                  <a:pt x="767957" y="1119255"/>
                </a:lnTo>
                <a:lnTo>
                  <a:pt x="797888" y="1103415"/>
                </a:lnTo>
                <a:lnTo>
                  <a:pt x="806214" y="1103037"/>
                </a:lnTo>
                <a:lnTo>
                  <a:pt x="811879" y="1099322"/>
                </a:lnTo>
                <a:lnTo>
                  <a:pt x="825932" y="1085838"/>
                </a:lnTo>
                <a:lnTo>
                  <a:pt x="833060" y="1068361"/>
                </a:lnTo>
                <a:lnTo>
                  <a:pt x="881546" y="1061709"/>
                </a:lnTo>
                <a:lnTo>
                  <a:pt x="932180" y="1018485"/>
                </a:lnTo>
                <a:lnTo>
                  <a:pt x="959350" y="990080"/>
                </a:lnTo>
                <a:lnTo>
                  <a:pt x="995164" y="959206"/>
                </a:lnTo>
                <a:lnTo>
                  <a:pt x="1038388" y="929567"/>
                </a:lnTo>
                <a:lnTo>
                  <a:pt x="1066792" y="902398"/>
                </a:lnTo>
                <a:lnTo>
                  <a:pt x="1147066" y="845589"/>
                </a:lnTo>
                <a:lnTo>
                  <a:pt x="1175470" y="808539"/>
                </a:lnTo>
                <a:lnTo>
                  <a:pt x="1184115" y="788781"/>
                </a:lnTo>
                <a:lnTo>
                  <a:pt x="1212519" y="765315"/>
                </a:lnTo>
                <a:lnTo>
                  <a:pt x="1248554" y="748630"/>
                </a:lnTo>
                <a:lnTo>
                  <a:pt x="1229104" y="714916"/>
                </a:lnTo>
                <a:lnTo>
                  <a:pt x="1215517" y="681705"/>
                </a:lnTo>
                <a:lnTo>
                  <a:pt x="1165701" y="625850"/>
                </a:lnTo>
                <a:lnTo>
                  <a:pt x="1149095" y="595657"/>
                </a:lnTo>
                <a:lnTo>
                  <a:pt x="1129470" y="566974"/>
                </a:lnTo>
                <a:lnTo>
                  <a:pt x="1117393" y="506591"/>
                </a:lnTo>
                <a:lnTo>
                  <a:pt x="1086356" y="484271"/>
                </a:lnTo>
                <a:lnTo>
                  <a:pt x="1067454" y="429668"/>
                </a:lnTo>
                <a:lnTo>
                  <a:pt x="1084589" y="376510"/>
                </a:lnTo>
                <a:lnTo>
                  <a:pt x="1093279" y="378901"/>
                </a:lnTo>
                <a:lnTo>
                  <a:pt x="1094225" y="371726"/>
                </a:lnTo>
                <a:lnTo>
                  <a:pt x="1101822" y="372364"/>
                </a:lnTo>
                <a:lnTo>
                  <a:pt x="1105316" y="375255"/>
                </a:lnTo>
                <a:lnTo>
                  <a:pt x="1109845" y="355630"/>
                </a:lnTo>
                <a:lnTo>
                  <a:pt x="1124941" y="332986"/>
                </a:lnTo>
                <a:lnTo>
                  <a:pt x="1152114" y="314871"/>
                </a:lnTo>
                <a:lnTo>
                  <a:pt x="1156643" y="304304"/>
                </a:lnTo>
                <a:lnTo>
                  <a:pt x="1173248" y="301284"/>
                </a:lnTo>
                <a:lnTo>
                  <a:pt x="1194383" y="290718"/>
                </a:lnTo>
                <a:lnTo>
                  <a:pt x="1195892" y="262035"/>
                </a:lnTo>
                <a:lnTo>
                  <a:pt x="1242690" y="248449"/>
                </a:lnTo>
                <a:lnTo>
                  <a:pt x="1247219" y="209200"/>
                </a:lnTo>
                <a:lnTo>
                  <a:pt x="1242690" y="200142"/>
                </a:lnTo>
                <a:lnTo>
                  <a:pt x="1255522" y="182026"/>
                </a:lnTo>
                <a:lnTo>
                  <a:pt x="1266089" y="183536"/>
                </a:lnTo>
                <a:lnTo>
                  <a:pt x="1270563" y="178704"/>
                </a:lnTo>
                <a:lnTo>
                  <a:pt x="1266858" y="171294"/>
                </a:lnTo>
                <a:lnTo>
                  <a:pt x="1269327" y="160179"/>
                </a:lnTo>
                <a:lnTo>
                  <a:pt x="1279207" y="150299"/>
                </a:lnTo>
                <a:lnTo>
                  <a:pt x="1280443" y="136715"/>
                </a:lnTo>
                <a:lnTo>
                  <a:pt x="1284147" y="129305"/>
                </a:lnTo>
                <a:lnTo>
                  <a:pt x="1282913" y="93491"/>
                </a:lnTo>
                <a:lnTo>
                  <a:pt x="1279207" y="73731"/>
                </a:lnTo>
                <a:lnTo>
                  <a:pt x="1268093" y="70026"/>
                </a:lnTo>
                <a:lnTo>
                  <a:pt x="1258213" y="60147"/>
                </a:lnTo>
                <a:lnTo>
                  <a:pt x="1264388" y="39152"/>
                </a:lnTo>
                <a:lnTo>
                  <a:pt x="1254508" y="30507"/>
                </a:lnTo>
                <a:lnTo>
                  <a:pt x="1239988" y="0"/>
                </a:lnTo>
                <a:lnTo>
                  <a:pt x="1220282" y="13353"/>
                </a:lnTo>
                <a:lnTo>
                  <a:pt x="1205635" y="16282"/>
                </a:lnTo>
                <a:lnTo>
                  <a:pt x="1189036" y="29952"/>
                </a:lnTo>
                <a:lnTo>
                  <a:pt x="1152907" y="42646"/>
                </a:lnTo>
                <a:lnTo>
                  <a:pt x="1129086" y="47378"/>
                </a:lnTo>
                <a:lnTo>
                  <a:pt x="1124400" y="46567"/>
                </a:lnTo>
                <a:lnTo>
                  <a:pt x="1115320" y="38735"/>
                </a:lnTo>
                <a:lnTo>
                  <a:pt x="1074791" y="40694"/>
                </a:lnTo>
                <a:lnTo>
                  <a:pt x="1051357" y="18236"/>
                </a:lnTo>
                <a:lnTo>
                  <a:pt x="1044522" y="7494"/>
                </a:lnTo>
                <a:lnTo>
                  <a:pt x="1036964" y="14044"/>
                </a:lnTo>
                <a:lnTo>
                  <a:pt x="1022431" y="42023"/>
                </a:lnTo>
                <a:lnTo>
                  <a:pt x="1008266" y="126864"/>
                </a:lnTo>
                <a:lnTo>
                  <a:pt x="985017" y="132792"/>
                </a:lnTo>
                <a:lnTo>
                  <a:pt x="961541" y="149822"/>
                </a:lnTo>
                <a:lnTo>
                  <a:pt x="957861" y="167736"/>
                </a:lnTo>
                <a:lnTo>
                  <a:pt x="888733" y="153416"/>
                </a:lnTo>
                <a:lnTo>
                  <a:pt x="882093" y="179712"/>
                </a:lnTo>
                <a:lnTo>
                  <a:pt x="865456" y="169140"/>
                </a:lnTo>
                <a:lnTo>
                  <a:pt x="863826" y="156636"/>
                </a:lnTo>
                <a:lnTo>
                  <a:pt x="803709" y="138864"/>
                </a:lnTo>
                <a:lnTo>
                  <a:pt x="755493" y="138338"/>
                </a:lnTo>
                <a:lnTo>
                  <a:pt x="743776" y="133456"/>
                </a:lnTo>
                <a:lnTo>
                  <a:pt x="715459" y="136385"/>
                </a:lnTo>
                <a:lnTo>
                  <a:pt x="646131" y="151032"/>
                </a:lnTo>
                <a:lnTo>
                  <a:pt x="599262" y="152008"/>
                </a:lnTo>
                <a:lnTo>
                  <a:pt x="559228" y="162750"/>
                </a:lnTo>
                <a:lnTo>
                  <a:pt x="533840" y="178373"/>
                </a:lnTo>
                <a:lnTo>
                  <a:pt x="502594" y="190090"/>
                </a:lnTo>
                <a:lnTo>
                  <a:pt x="481112" y="201807"/>
                </a:lnTo>
                <a:lnTo>
                  <a:pt x="424478" y="221336"/>
                </a:lnTo>
                <a:close/>
              </a:path>
            </a:pathLst>
          </a:custGeom>
          <a:solidFill>
            <a:srgbClr val="2C4446"/>
          </a:solidFill>
          <a:ln w="9525">
            <a:solidFill>
              <a:srgbClr val="1C2B2D"/>
            </a:solidFill>
            <a:prstDash val="solid"/>
          </a:ln>
        </p:spPr>
        <p:txBody>
          <a:bodyPr/>
          <a:lstStyle/>
          <a:p>
            <a:endParaRPr/>
          </a:p>
        </p:txBody>
      </p:sp>
      <p:sp>
        <p:nvSpPr>
          <p:cNvPr id="18" name="Map Ilorin West"/>
          <p:cNvSpPr/>
          <p:nvPr/>
        </p:nvSpPr>
        <p:spPr>
          <a:xfrm>
            <a:off x="9124690" y="4430939"/>
            <a:ext cx="287664" cy="224113"/>
          </a:xfrm>
          <a:custGeom>
            <a:avLst/>
            <a:gdLst/>
            <a:ahLst/>
            <a:cxnLst/>
            <a:rect l="l" t="t" r="r" b="b"/>
            <a:pathLst>
              <a:path w="287664" h="224113">
                <a:moveTo>
                  <a:pt x="169104" y="3636"/>
                </a:moveTo>
                <a:lnTo>
                  <a:pt x="153473" y="18527"/>
                </a:lnTo>
                <a:lnTo>
                  <a:pt x="148586" y="20273"/>
                </a:lnTo>
                <a:lnTo>
                  <a:pt x="148354" y="10538"/>
                </a:lnTo>
                <a:lnTo>
                  <a:pt x="132454" y="0"/>
                </a:lnTo>
                <a:lnTo>
                  <a:pt x="132315" y="5044"/>
                </a:lnTo>
                <a:lnTo>
                  <a:pt x="128058" y="9294"/>
                </a:lnTo>
                <a:lnTo>
                  <a:pt x="130334" y="16650"/>
                </a:lnTo>
                <a:lnTo>
                  <a:pt x="133048" y="16985"/>
                </a:lnTo>
                <a:lnTo>
                  <a:pt x="131141" y="23834"/>
                </a:lnTo>
                <a:lnTo>
                  <a:pt x="128601" y="22365"/>
                </a:lnTo>
                <a:lnTo>
                  <a:pt x="124121" y="30998"/>
                </a:lnTo>
                <a:lnTo>
                  <a:pt x="113940" y="33667"/>
                </a:lnTo>
                <a:lnTo>
                  <a:pt x="107399" y="31991"/>
                </a:lnTo>
                <a:lnTo>
                  <a:pt x="104899" y="37289"/>
                </a:lnTo>
                <a:lnTo>
                  <a:pt x="70177" y="34446"/>
                </a:lnTo>
                <a:lnTo>
                  <a:pt x="60821" y="25999"/>
                </a:lnTo>
                <a:lnTo>
                  <a:pt x="54972" y="43220"/>
                </a:lnTo>
                <a:lnTo>
                  <a:pt x="6548" y="66290"/>
                </a:lnTo>
                <a:lnTo>
                  <a:pt x="0" y="80726"/>
                </a:lnTo>
                <a:lnTo>
                  <a:pt x="5114" y="105191"/>
                </a:lnTo>
                <a:lnTo>
                  <a:pt x="17023" y="132208"/>
                </a:lnTo>
                <a:lnTo>
                  <a:pt x="24227" y="174820"/>
                </a:lnTo>
                <a:lnTo>
                  <a:pt x="62788" y="214633"/>
                </a:lnTo>
                <a:lnTo>
                  <a:pt x="81480" y="216417"/>
                </a:lnTo>
                <a:lnTo>
                  <a:pt x="94309" y="224113"/>
                </a:lnTo>
                <a:lnTo>
                  <a:pt x="113489" y="216357"/>
                </a:lnTo>
                <a:lnTo>
                  <a:pt x="126332" y="215791"/>
                </a:lnTo>
                <a:lnTo>
                  <a:pt x="133129" y="212786"/>
                </a:lnTo>
                <a:lnTo>
                  <a:pt x="144725" y="212093"/>
                </a:lnTo>
                <a:lnTo>
                  <a:pt x="165720" y="218538"/>
                </a:lnTo>
                <a:lnTo>
                  <a:pt x="204431" y="207950"/>
                </a:lnTo>
                <a:lnTo>
                  <a:pt x="245435" y="214866"/>
                </a:lnTo>
                <a:lnTo>
                  <a:pt x="261337" y="204167"/>
                </a:lnTo>
                <a:lnTo>
                  <a:pt x="265367" y="193983"/>
                </a:lnTo>
                <a:lnTo>
                  <a:pt x="269317" y="189266"/>
                </a:lnTo>
                <a:lnTo>
                  <a:pt x="272331" y="189749"/>
                </a:lnTo>
                <a:lnTo>
                  <a:pt x="272838" y="183662"/>
                </a:lnTo>
                <a:lnTo>
                  <a:pt x="279287" y="186449"/>
                </a:lnTo>
                <a:lnTo>
                  <a:pt x="287664" y="181632"/>
                </a:lnTo>
                <a:lnTo>
                  <a:pt x="282356" y="174262"/>
                </a:lnTo>
                <a:lnTo>
                  <a:pt x="279659" y="164391"/>
                </a:lnTo>
                <a:lnTo>
                  <a:pt x="264625" y="148363"/>
                </a:lnTo>
                <a:lnTo>
                  <a:pt x="262319" y="138254"/>
                </a:lnTo>
                <a:lnTo>
                  <a:pt x="238866" y="113955"/>
                </a:lnTo>
                <a:lnTo>
                  <a:pt x="230285" y="98632"/>
                </a:lnTo>
                <a:lnTo>
                  <a:pt x="223564" y="84494"/>
                </a:lnTo>
                <a:lnTo>
                  <a:pt x="219557" y="83580"/>
                </a:lnTo>
                <a:lnTo>
                  <a:pt x="205602" y="79703"/>
                </a:lnTo>
                <a:lnTo>
                  <a:pt x="196003" y="60480"/>
                </a:lnTo>
                <a:lnTo>
                  <a:pt x="197943" y="58528"/>
                </a:lnTo>
                <a:lnTo>
                  <a:pt x="197622" y="55417"/>
                </a:lnTo>
                <a:lnTo>
                  <a:pt x="184481" y="52942"/>
                </a:lnTo>
                <a:lnTo>
                  <a:pt x="183893" y="48115"/>
                </a:lnTo>
                <a:lnTo>
                  <a:pt x="187533" y="42267"/>
                </a:lnTo>
                <a:lnTo>
                  <a:pt x="193289" y="43742"/>
                </a:lnTo>
                <a:lnTo>
                  <a:pt x="197096" y="40890"/>
                </a:lnTo>
                <a:lnTo>
                  <a:pt x="191837" y="33150"/>
                </a:lnTo>
                <a:lnTo>
                  <a:pt x="179143" y="28389"/>
                </a:lnTo>
                <a:lnTo>
                  <a:pt x="180554" y="26687"/>
                </a:lnTo>
                <a:lnTo>
                  <a:pt x="177558" y="22050"/>
                </a:lnTo>
                <a:lnTo>
                  <a:pt x="168444" y="18408"/>
                </a:lnTo>
                <a:lnTo>
                  <a:pt x="167264" y="15130"/>
                </a:lnTo>
                <a:lnTo>
                  <a:pt x="172787" y="11102"/>
                </a:lnTo>
                <a:close/>
              </a:path>
            </a:pathLst>
          </a:custGeom>
          <a:solidFill>
            <a:srgbClr val="2C4446"/>
          </a:solidFill>
          <a:ln w="9525">
            <a:solidFill>
              <a:srgbClr val="1C2B2D"/>
            </a:solidFill>
            <a:prstDash val="solid"/>
          </a:ln>
        </p:spPr>
        <p:txBody>
          <a:bodyPr/>
          <a:lstStyle/>
          <a:p>
            <a:endParaRPr/>
          </a:p>
        </p:txBody>
      </p:sp>
      <p:sp>
        <p:nvSpPr>
          <p:cNvPr id="19" name="Map Asa"/>
          <p:cNvSpPr/>
          <p:nvPr/>
        </p:nvSpPr>
        <p:spPr>
          <a:xfrm>
            <a:off x="8670159" y="3903225"/>
            <a:ext cx="858384" cy="1347732"/>
          </a:xfrm>
          <a:custGeom>
            <a:avLst/>
            <a:gdLst/>
            <a:ahLst/>
            <a:cxnLst/>
            <a:rect l="l" t="t" r="r" b="b"/>
            <a:pathLst>
              <a:path w="858384" h="1347732">
                <a:moveTo>
                  <a:pt x="814937" y="891097"/>
                </a:moveTo>
                <a:lnTo>
                  <a:pt x="837599" y="846436"/>
                </a:lnTo>
                <a:lnTo>
                  <a:pt x="858384" y="832757"/>
                </a:lnTo>
                <a:lnTo>
                  <a:pt x="835658" y="806897"/>
                </a:lnTo>
                <a:lnTo>
                  <a:pt x="825482" y="800420"/>
                </a:lnTo>
                <a:lnTo>
                  <a:pt x="812939" y="796254"/>
                </a:lnTo>
                <a:lnTo>
                  <a:pt x="798858" y="809673"/>
                </a:lnTo>
                <a:lnTo>
                  <a:pt x="778123" y="791988"/>
                </a:lnTo>
                <a:lnTo>
                  <a:pt x="776148" y="772511"/>
                </a:lnTo>
                <a:lnTo>
                  <a:pt x="772651" y="766363"/>
                </a:lnTo>
                <a:lnTo>
                  <a:pt x="766507" y="758633"/>
                </a:lnTo>
                <a:lnTo>
                  <a:pt x="762858" y="758876"/>
                </a:lnTo>
                <a:lnTo>
                  <a:pt x="764181" y="756956"/>
                </a:lnTo>
                <a:lnTo>
                  <a:pt x="750877" y="750856"/>
                </a:lnTo>
                <a:lnTo>
                  <a:pt x="745354" y="742958"/>
                </a:lnTo>
                <a:lnTo>
                  <a:pt x="742532" y="720842"/>
                </a:lnTo>
                <a:lnTo>
                  <a:pt x="746721" y="713963"/>
                </a:lnTo>
                <a:lnTo>
                  <a:pt x="742196" y="709345"/>
                </a:lnTo>
                <a:lnTo>
                  <a:pt x="733819" y="714163"/>
                </a:lnTo>
                <a:lnTo>
                  <a:pt x="727370" y="711375"/>
                </a:lnTo>
                <a:lnTo>
                  <a:pt x="726862" y="717463"/>
                </a:lnTo>
                <a:lnTo>
                  <a:pt x="723848" y="716979"/>
                </a:lnTo>
                <a:lnTo>
                  <a:pt x="719899" y="721697"/>
                </a:lnTo>
                <a:lnTo>
                  <a:pt x="715868" y="731880"/>
                </a:lnTo>
                <a:lnTo>
                  <a:pt x="699967" y="742579"/>
                </a:lnTo>
                <a:lnTo>
                  <a:pt x="658963" y="735664"/>
                </a:lnTo>
                <a:lnTo>
                  <a:pt x="620252" y="746251"/>
                </a:lnTo>
                <a:lnTo>
                  <a:pt x="599257" y="739807"/>
                </a:lnTo>
                <a:lnTo>
                  <a:pt x="587661" y="740499"/>
                </a:lnTo>
                <a:lnTo>
                  <a:pt x="580864" y="743505"/>
                </a:lnTo>
                <a:lnTo>
                  <a:pt x="568021" y="744070"/>
                </a:lnTo>
                <a:lnTo>
                  <a:pt x="548841" y="751826"/>
                </a:lnTo>
                <a:lnTo>
                  <a:pt x="536012" y="744130"/>
                </a:lnTo>
                <a:lnTo>
                  <a:pt x="517319" y="742347"/>
                </a:lnTo>
                <a:lnTo>
                  <a:pt x="478759" y="702534"/>
                </a:lnTo>
                <a:lnTo>
                  <a:pt x="471555" y="659922"/>
                </a:lnTo>
                <a:lnTo>
                  <a:pt x="459645" y="632904"/>
                </a:lnTo>
                <a:lnTo>
                  <a:pt x="454532" y="608439"/>
                </a:lnTo>
                <a:lnTo>
                  <a:pt x="461080" y="594003"/>
                </a:lnTo>
                <a:lnTo>
                  <a:pt x="509503" y="570933"/>
                </a:lnTo>
                <a:lnTo>
                  <a:pt x="515353" y="553713"/>
                </a:lnTo>
                <a:lnTo>
                  <a:pt x="522350" y="535722"/>
                </a:lnTo>
                <a:lnTo>
                  <a:pt x="510457" y="528787"/>
                </a:lnTo>
                <a:lnTo>
                  <a:pt x="505540" y="522522"/>
                </a:lnTo>
                <a:lnTo>
                  <a:pt x="507917" y="516552"/>
                </a:lnTo>
                <a:lnTo>
                  <a:pt x="514586" y="513342"/>
                </a:lnTo>
                <a:lnTo>
                  <a:pt x="511199" y="508778"/>
                </a:lnTo>
                <a:lnTo>
                  <a:pt x="517592" y="499746"/>
                </a:lnTo>
                <a:lnTo>
                  <a:pt x="525668" y="464050"/>
                </a:lnTo>
                <a:lnTo>
                  <a:pt x="524824" y="458133"/>
                </a:lnTo>
                <a:lnTo>
                  <a:pt x="432874" y="423986"/>
                </a:lnTo>
                <a:lnTo>
                  <a:pt x="416874" y="397607"/>
                </a:lnTo>
                <a:lnTo>
                  <a:pt x="416075" y="369838"/>
                </a:lnTo>
                <a:lnTo>
                  <a:pt x="372181" y="291614"/>
                </a:lnTo>
                <a:lnTo>
                  <a:pt x="276895" y="229632"/>
                </a:lnTo>
                <a:lnTo>
                  <a:pt x="274149" y="179356"/>
                </a:lnTo>
                <a:lnTo>
                  <a:pt x="201669" y="126963"/>
                </a:lnTo>
                <a:lnTo>
                  <a:pt x="122908" y="149539"/>
                </a:lnTo>
                <a:lnTo>
                  <a:pt x="80509" y="21120"/>
                </a:lnTo>
                <a:lnTo>
                  <a:pt x="8396" y="0"/>
                </a:lnTo>
                <a:lnTo>
                  <a:pt x="0" y="114736"/>
                </a:lnTo>
                <a:lnTo>
                  <a:pt x="41976" y="243464"/>
                </a:lnTo>
                <a:lnTo>
                  <a:pt x="34189" y="247003"/>
                </a:lnTo>
                <a:lnTo>
                  <a:pt x="143205" y="474389"/>
                </a:lnTo>
                <a:lnTo>
                  <a:pt x="287241" y="773993"/>
                </a:lnTo>
                <a:lnTo>
                  <a:pt x="366611" y="932734"/>
                </a:lnTo>
                <a:lnTo>
                  <a:pt x="414389" y="988492"/>
                </a:lnTo>
                <a:lnTo>
                  <a:pt x="455619" y="1023833"/>
                </a:lnTo>
                <a:lnTo>
                  <a:pt x="455633" y="1030033"/>
                </a:lnTo>
                <a:lnTo>
                  <a:pt x="490315" y="1060989"/>
                </a:lnTo>
                <a:lnTo>
                  <a:pt x="493809" y="1072125"/>
                </a:lnTo>
                <a:lnTo>
                  <a:pt x="512593" y="1092313"/>
                </a:lnTo>
                <a:lnTo>
                  <a:pt x="528207" y="1102944"/>
                </a:lnTo>
                <a:lnTo>
                  <a:pt x="534380" y="1117142"/>
                </a:lnTo>
                <a:lnTo>
                  <a:pt x="552935" y="1182704"/>
                </a:lnTo>
                <a:lnTo>
                  <a:pt x="552935" y="1243318"/>
                </a:lnTo>
                <a:lnTo>
                  <a:pt x="555409" y="1273006"/>
                </a:lnTo>
                <a:lnTo>
                  <a:pt x="573964" y="1318776"/>
                </a:lnTo>
                <a:lnTo>
                  <a:pt x="613537" y="1347732"/>
                </a:lnTo>
                <a:lnTo>
                  <a:pt x="618194" y="1341191"/>
                </a:lnTo>
                <a:lnTo>
                  <a:pt x="623906" y="1316343"/>
                </a:lnTo>
                <a:lnTo>
                  <a:pt x="635329" y="1296380"/>
                </a:lnTo>
                <a:lnTo>
                  <a:pt x="653503" y="1288155"/>
                </a:lnTo>
                <a:lnTo>
                  <a:pt x="655061" y="1283271"/>
                </a:lnTo>
                <a:lnTo>
                  <a:pt x="668562" y="1276075"/>
                </a:lnTo>
                <a:lnTo>
                  <a:pt x="674274" y="1271191"/>
                </a:lnTo>
                <a:lnTo>
                  <a:pt x="675312" y="1266050"/>
                </a:lnTo>
                <a:lnTo>
                  <a:pt x="687982" y="1257346"/>
                </a:lnTo>
                <a:lnTo>
                  <a:pt x="696463" y="1256146"/>
                </a:lnTo>
                <a:lnTo>
                  <a:pt x="697848" y="1247065"/>
                </a:lnTo>
                <a:lnTo>
                  <a:pt x="694931" y="1238092"/>
                </a:lnTo>
                <a:lnTo>
                  <a:pt x="695425" y="1229074"/>
                </a:lnTo>
                <a:lnTo>
                  <a:pt x="686251" y="1213996"/>
                </a:lnTo>
                <a:lnTo>
                  <a:pt x="688244" y="1208631"/>
                </a:lnTo>
                <a:lnTo>
                  <a:pt x="717278" y="1196575"/>
                </a:lnTo>
                <a:lnTo>
                  <a:pt x="736028" y="1174700"/>
                </a:lnTo>
                <a:lnTo>
                  <a:pt x="741498" y="1147356"/>
                </a:lnTo>
                <a:lnTo>
                  <a:pt x="732903" y="1124698"/>
                </a:lnTo>
                <a:lnTo>
                  <a:pt x="718059" y="1098916"/>
                </a:lnTo>
                <a:lnTo>
                  <a:pt x="714934" y="1085634"/>
                </a:lnTo>
                <a:lnTo>
                  <a:pt x="714934" y="1058290"/>
                </a:lnTo>
                <a:lnTo>
                  <a:pt x="728998" y="1028602"/>
                </a:lnTo>
                <a:lnTo>
                  <a:pt x="747748" y="1006726"/>
                </a:lnTo>
                <a:lnTo>
                  <a:pt x="786030" y="973912"/>
                </a:lnTo>
                <a:lnTo>
                  <a:pt x="798530" y="923910"/>
                </a:lnTo>
                <a:close/>
              </a:path>
            </a:pathLst>
          </a:custGeom>
          <a:solidFill>
            <a:srgbClr val="2C4446"/>
          </a:solidFill>
          <a:ln w="9525">
            <a:solidFill>
              <a:srgbClr val="1C2B2D"/>
            </a:solidFill>
            <a:prstDash val="solid"/>
          </a:ln>
        </p:spPr>
        <p:txBody>
          <a:bodyPr/>
          <a:lstStyle/>
          <a:p>
            <a:endParaRPr/>
          </a:p>
        </p:txBody>
      </p:sp>
      <p:sp>
        <p:nvSpPr>
          <p:cNvPr id="20" name="Order label"/>
          <p:cNvSpPr txBox="1"/>
          <p:nvPr/>
        </p:nvSpPr>
        <p:spPr>
          <a:xfrm>
            <a:off x="548640" y="3383280"/>
            <a:ext cx="5486400" cy="274320"/>
          </a:xfrm>
          <a:prstGeom prst="rect">
            <a:avLst/>
          </a:prstGeom>
          <a:noFill/>
          <a:ln/>
        </p:spPr>
        <p:txBody>
          <a:bodyPr wrap="square" lIns="0" tIns="0" rIns="0" bIns="0" rtlCol="0" anchor="t"/>
          <a:lstStyle/>
          <a:p>
            <a:pPr marL="0" indent="0" algn="l">
              <a:buNone/>
            </a:pPr>
            <a:r>
              <a:rPr lang="en-US" sz="1200" b="1" dirty="0">
                <a:solidFill>
                  <a:srgbClr val="D9822B"/>
                </a:solidFill>
                <a:latin typeface="Arial" pitchFamily="34" charset="0"/>
                <a:ea typeface="Arial" pitchFamily="34" charset="-122"/>
                <a:cs typeface="Arial" pitchFamily="34" charset="-120"/>
              </a:rPr>
              <a:t>PART SIX</a:t>
            </a:r>
            <a:endParaRPr lang="en-US" sz="1200" dirty="0"/>
          </a:p>
        </p:txBody>
      </p:sp>
      <p:sp>
        <p:nvSpPr>
          <p:cNvPr id="21" name="Title"/>
          <p:cNvSpPr txBox="1"/>
          <p:nvPr/>
        </p:nvSpPr>
        <p:spPr>
          <a:xfrm>
            <a:off x="548640" y="3703320"/>
            <a:ext cx="6858000" cy="1280160"/>
          </a:xfrm>
          <a:prstGeom prst="rect">
            <a:avLst/>
          </a:prstGeom>
          <a:noFill/>
          <a:ln/>
        </p:spPr>
        <p:txBody>
          <a:bodyPr wrap="square" lIns="0" tIns="0" rIns="0" bIns="0" rtlCol="0" anchor="t"/>
          <a:lstStyle/>
          <a:p>
            <a:pPr marL="0" indent="0" algn="l">
              <a:buNone/>
            </a:pPr>
            <a:r>
              <a:rPr lang="en-US" sz="3400" b="1" dirty="0">
                <a:solidFill>
                  <a:srgbClr val="FFFFFF"/>
                </a:solidFill>
                <a:latin typeface="Arial" pitchFamily="34" charset="0"/>
                <a:ea typeface="Arial" pitchFamily="34" charset="-122"/>
                <a:cs typeface="Arial" pitchFamily="34" charset="-120"/>
              </a:rPr>
              <a:t>The Senate races</a:t>
            </a:r>
            <a:endParaRPr lang="en-US" sz="3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Senate vote by senatorial district</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The APC candidate leads in all three districts among decided voters. Kwara South has the most undecided Senate voters: 36% named no candidate.</a:t>
            </a:r>
            <a:endParaRPr lang="en-US" sz="1400" dirty="0"/>
          </a:p>
        </p:txBody>
      </p:sp>
      <p:sp>
        <p:nvSpPr>
          <p:cNvPr id="6" name="Chart title"/>
          <p:cNvSpPr txBox="1"/>
          <p:nvPr/>
        </p:nvSpPr>
        <p:spPr>
          <a:xfrm>
            <a:off x="548640" y="1688592"/>
            <a:ext cx="5486400" cy="274320"/>
          </a:xfrm>
          <a:prstGeom prst="rect">
            <a:avLst/>
          </a:prstGeom>
          <a:noFill/>
          <a:ln/>
        </p:spPr>
        <p:txBody>
          <a:bodyPr wrap="square" lIns="0" tIns="0" rIns="0" bIns="0" rtlCol="0" anchor="t"/>
          <a:lstStyle/>
          <a:p>
            <a:pPr marL="0" indent="0" algn="l">
              <a:buNone/>
            </a:pPr>
            <a:r>
              <a:rPr lang="en-US" sz="1200" b="1" dirty="0">
                <a:solidFill>
                  <a:srgbClr val="666B73"/>
                </a:solidFill>
                <a:latin typeface="Arial" pitchFamily="34" charset="0"/>
                <a:ea typeface="Arial" pitchFamily="34" charset="-122"/>
                <a:cs typeface="Arial" pitchFamily="34" charset="-120"/>
              </a:rPr>
              <a:t>Everyone asked, %</a:t>
            </a:r>
            <a:endParaRPr lang="en-US" sz="1200" dirty="0"/>
          </a:p>
        </p:txBody>
      </p:sp>
      <p:sp>
        <p:nvSpPr>
          <p:cNvPr id="7" name="Key"/>
          <p:cNvSpPr txBox="1"/>
          <p:nvPr/>
        </p:nvSpPr>
        <p:spPr>
          <a:xfrm>
            <a:off x="2377440" y="1688592"/>
            <a:ext cx="73152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APC candidate      </a:t>
            </a:r>
            <a:r>
              <a:rPr lang="en-US" sz="1300" dirty="0">
                <a:solidFill>
                  <a:srgbClr val="9CC3BF"/>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PDP candidate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Other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Not yet decided      </a:t>
            </a:r>
            <a:endParaRPr lang="en-US" sz="1300" dirty="0"/>
          </a:p>
        </p:txBody>
      </p:sp>
      <p:sp>
        <p:nvSpPr>
          <p:cNvPr id="8" name="Label"/>
          <p:cNvSpPr txBox="1"/>
          <p:nvPr/>
        </p:nvSpPr>
        <p:spPr>
          <a:xfrm>
            <a:off x="548640" y="2100072"/>
            <a:ext cx="164592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Central</a:t>
            </a:r>
            <a:endParaRPr lang="en-US" sz="1200" dirty="0"/>
          </a:p>
        </p:txBody>
      </p:sp>
      <p:sp>
        <p:nvSpPr>
          <p:cNvPr id="9" name="Bar segment"/>
          <p:cNvSpPr/>
          <p:nvPr/>
        </p:nvSpPr>
        <p:spPr>
          <a:xfrm>
            <a:off x="2286000" y="2185111"/>
            <a:ext cx="2587970" cy="396850"/>
          </a:xfrm>
          <a:prstGeom prst="rect">
            <a:avLst/>
          </a:prstGeom>
          <a:solidFill>
            <a:srgbClr val="145C5A"/>
          </a:solidFill>
          <a:ln/>
        </p:spPr>
        <p:txBody>
          <a:bodyPr/>
          <a:lstStyle/>
          <a:p>
            <a:endParaRPr/>
          </a:p>
        </p:txBody>
      </p:sp>
      <p:sp>
        <p:nvSpPr>
          <p:cNvPr id="10" name="Segment value"/>
          <p:cNvSpPr txBox="1"/>
          <p:nvPr/>
        </p:nvSpPr>
        <p:spPr>
          <a:xfrm>
            <a:off x="2286000" y="2185111"/>
            <a:ext cx="2587970"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46</a:t>
            </a:r>
            <a:endParaRPr lang="en-US" sz="1100" dirty="0"/>
          </a:p>
        </p:txBody>
      </p:sp>
      <p:sp>
        <p:nvSpPr>
          <p:cNvPr id="11" name="Bar segment"/>
          <p:cNvSpPr/>
          <p:nvPr/>
        </p:nvSpPr>
        <p:spPr>
          <a:xfrm>
            <a:off x="4873970" y="2185111"/>
            <a:ext cx="1382623" cy="396850"/>
          </a:xfrm>
          <a:prstGeom prst="rect">
            <a:avLst/>
          </a:prstGeom>
          <a:solidFill>
            <a:srgbClr val="9CC3BF"/>
          </a:solidFill>
          <a:ln/>
        </p:spPr>
        <p:txBody>
          <a:bodyPr/>
          <a:lstStyle/>
          <a:p>
            <a:endParaRPr/>
          </a:p>
        </p:txBody>
      </p:sp>
      <p:sp>
        <p:nvSpPr>
          <p:cNvPr id="12" name="Segment value"/>
          <p:cNvSpPr txBox="1"/>
          <p:nvPr/>
        </p:nvSpPr>
        <p:spPr>
          <a:xfrm>
            <a:off x="4873970" y="2185111"/>
            <a:ext cx="1382623" cy="39685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25</a:t>
            </a:r>
            <a:endParaRPr lang="en-US" sz="1100" dirty="0"/>
          </a:p>
        </p:txBody>
      </p:sp>
      <p:sp>
        <p:nvSpPr>
          <p:cNvPr id="13" name="Bar segment"/>
          <p:cNvSpPr/>
          <p:nvPr/>
        </p:nvSpPr>
        <p:spPr>
          <a:xfrm>
            <a:off x="6256592" y="2185111"/>
            <a:ext cx="193143" cy="396850"/>
          </a:xfrm>
          <a:prstGeom prst="rect">
            <a:avLst/>
          </a:prstGeom>
          <a:solidFill>
            <a:srgbClr val="C4C8CC"/>
          </a:solidFill>
          <a:ln/>
        </p:spPr>
        <p:txBody>
          <a:bodyPr/>
          <a:lstStyle/>
          <a:p>
            <a:endParaRPr/>
          </a:p>
        </p:txBody>
      </p:sp>
      <p:sp>
        <p:nvSpPr>
          <p:cNvPr id="14" name="Bar segment"/>
          <p:cNvSpPr/>
          <p:nvPr/>
        </p:nvSpPr>
        <p:spPr>
          <a:xfrm>
            <a:off x="6449736" y="2185111"/>
            <a:ext cx="1414104" cy="396850"/>
          </a:xfrm>
          <a:prstGeom prst="rect">
            <a:avLst/>
          </a:prstGeom>
          <a:solidFill>
            <a:srgbClr val="EFF1F1"/>
          </a:solidFill>
          <a:ln/>
        </p:spPr>
        <p:txBody>
          <a:bodyPr/>
          <a:lstStyle/>
          <a:p>
            <a:endParaRPr/>
          </a:p>
        </p:txBody>
      </p:sp>
      <p:sp>
        <p:nvSpPr>
          <p:cNvPr id="15" name="Segment value"/>
          <p:cNvSpPr txBox="1"/>
          <p:nvPr/>
        </p:nvSpPr>
        <p:spPr>
          <a:xfrm>
            <a:off x="6449736" y="2185111"/>
            <a:ext cx="1414104"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25</a:t>
            </a:r>
            <a:endParaRPr lang="en-US" sz="1100" dirty="0"/>
          </a:p>
        </p:txBody>
      </p:sp>
      <p:sp>
        <p:nvSpPr>
          <p:cNvPr id="16" name="Label"/>
          <p:cNvSpPr txBox="1"/>
          <p:nvPr/>
        </p:nvSpPr>
        <p:spPr>
          <a:xfrm>
            <a:off x="548640" y="2667000"/>
            <a:ext cx="164592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South</a:t>
            </a:r>
            <a:endParaRPr lang="en-US" sz="1200" dirty="0"/>
          </a:p>
        </p:txBody>
      </p:sp>
      <p:sp>
        <p:nvSpPr>
          <p:cNvPr id="17" name="Bar segment"/>
          <p:cNvSpPr/>
          <p:nvPr/>
        </p:nvSpPr>
        <p:spPr>
          <a:xfrm>
            <a:off x="2286000" y="2752039"/>
            <a:ext cx="2151249" cy="396850"/>
          </a:xfrm>
          <a:prstGeom prst="rect">
            <a:avLst/>
          </a:prstGeom>
          <a:solidFill>
            <a:srgbClr val="145C5A"/>
          </a:solidFill>
          <a:ln/>
        </p:spPr>
        <p:txBody>
          <a:bodyPr/>
          <a:lstStyle/>
          <a:p>
            <a:endParaRPr/>
          </a:p>
        </p:txBody>
      </p:sp>
      <p:sp>
        <p:nvSpPr>
          <p:cNvPr id="18" name="Segment value"/>
          <p:cNvSpPr txBox="1"/>
          <p:nvPr/>
        </p:nvSpPr>
        <p:spPr>
          <a:xfrm>
            <a:off x="2286000" y="2752039"/>
            <a:ext cx="2151249"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39</a:t>
            </a:r>
            <a:endParaRPr lang="en-US" sz="1100" dirty="0"/>
          </a:p>
        </p:txBody>
      </p:sp>
      <p:sp>
        <p:nvSpPr>
          <p:cNvPr id="19" name="Bar segment"/>
          <p:cNvSpPr/>
          <p:nvPr/>
        </p:nvSpPr>
        <p:spPr>
          <a:xfrm>
            <a:off x="4437249" y="2752039"/>
            <a:ext cx="1289366" cy="396850"/>
          </a:xfrm>
          <a:prstGeom prst="rect">
            <a:avLst/>
          </a:prstGeom>
          <a:solidFill>
            <a:srgbClr val="9CC3BF"/>
          </a:solidFill>
          <a:ln/>
        </p:spPr>
        <p:txBody>
          <a:bodyPr/>
          <a:lstStyle/>
          <a:p>
            <a:endParaRPr/>
          </a:p>
        </p:txBody>
      </p:sp>
      <p:sp>
        <p:nvSpPr>
          <p:cNvPr id="20" name="Segment value"/>
          <p:cNvSpPr txBox="1"/>
          <p:nvPr/>
        </p:nvSpPr>
        <p:spPr>
          <a:xfrm>
            <a:off x="4437249" y="2752039"/>
            <a:ext cx="1289366" cy="39685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23</a:t>
            </a:r>
            <a:endParaRPr lang="en-US" sz="1100" dirty="0"/>
          </a:p>
        </p:txBody>
      </p:sp>
      <p:sp>
        <p:nvSpPr>
          <p:cNvPr id="21" name="Bar segment"/>
          <p:cNvSpPr/>
          <p:nvPr/>
        </p:nvSpPr>
        <p:spPr>
          <a:xfrm>
            <a:off x="5726616" y="2752039"/>
            <a:ext cx="143136" cy="396850"/>
          </a:xfrm>
          <a:prstGeom prst="rect">
            <a:avLst/>
          </a:prstGeom>
          <a:solidFill>
            <a:srgbClr val="C4C8CC"/>
          </a:solidFill>
          <a:ln/>
        </p:spPr>
        <p:txBody>
          <a:bodyPr/>
          <a:lstStyle/>
          <a:p>
            <a:endParaRPr/>
          </a:p>
        </p:txBody>
      </p:sp>
      <p:sp>
        <p:nvSpPr>
          <p:cNvPr id="22" name="Bar segment"/>
          <p:cNvSpPr/>
          <p:nvPr/>
        </p:nvSpPr>
        <p:spPr>
          <a:xfrm>
            <a:off x="5869752" y="2752039"/>
            <a:ext cx="1994088" cy="396850"/>
          </a:xfrm>
          <a:prstGeom prst="rect">
            <a:avLst/>
          </a:prstGeom>
          <a:solidFill>
            <a:srgbClr val="EFF1F1"/>
          </a:solidFill>
          <a:ln/>
        </p:spPr>
        <p:txBody>
          <a:bodyPr/>
          <a:lstStyle/>
          <a:p>
            <a:endParaRPr/>
          </a:p>
        </p:txBody>
      </p:sp>
      <p:sp>
        <p:nvSpPr>
          <p:cNvPr id="23" name="Segment value"/>
          <p:cNvSpPr txBox="1"/>
          <p:nvPr/>
        </p:nvSpPr>
        <p:spPr>
          <a:xfrm>
            <a:off x="5869752" y="2752039"/>
            <a:ext cx="1994088"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36</a:t>
            </a:r>
            <a:endParaRPr lang="en-US" sz="1100" dirty="0"/>
          </a:p>
        </p:txBody>
      </p:sp>
      <p:sp>
        <p:nvSpPr>
          <p:cNvPr id="24" name="Label"/>
          <p:cNvSpPr txBox="1"/>
          <p:nvPr/>
        </p:nvSpPr>
        <p:spPr>
          <a:xfrm>
            <a:off x="548640" y="3233928"/>
            <a:ext cx="1645920" cy="566928"/>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North</a:t>
            </a:r>
            <a:endParaRPr lang="en-US" sz="1200" dirty="0"/>
          </a:p>
        </p:txBody>
      </p:sp>
      <p:sp>
        <p:nvSpPr>
          <p:cNvPr id="25" name="Bar segment"/>
          <p:cNvSpPr/>
          <p:nvPr/>
        </p:nvSpPr>
        <p:spPr>
          <a:xfrm>
            <a:off x="2286000" y="3318967"/>
            <a:ext cx="2941270" cy="396850"/>
          </a:xfrm>
          <a:prstGeom prst="rect">
            <a:avLst/>
          </a:prstGeom>
          <a:solidFill>
            <a:srgbClr val="145C5A"/>
          </a:solidFill>
          <a:ln/>
        </p:spPr>
        <p:txBody>
          <a:bodyPr/>
          <a:lstStyle/>
          <a:p>
            <a:endParaRPr/>
          </a:p>
        </p:txBody>
      </p:sp>
      <p:sp>
        <p:nvSpPr>
          <p:cNvPr id="26" name="Segment value"/>
          <p:cNvSpPr txBox="1"/>
          <p:nvPr/>
        </p:nvSpPr>
        <p:spPr>
          <a:xfrm>
            <a:off x="2286000" y="3318967"/>
            <a:ext cx="2941270" cy="39685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53</a:t>
            </a:r>
            <a:endParaRPr lang="en-US" sz="1100" dirty="0"/>
          </a:p>
        </p:txBody>
      </p:sp>
      <p:sp>
        <p:nvSpPr>
          <p:cNvPr id="27" name="Bar segment"/>
          <p:cNvSpPr/>
          <p:nvPr/>
        </p:nvSpPr>
        <p:spPr>
          <a:xfrm>
            <a:off x="5227270" y="3318967"/>
            <a:ext cx="1406812" cy="396850"/>
          </a:xfrm>
          <a:prstGeom prst="rect">
            <a:avLst/>
          </a:prstGeom>
          <a:solidFill>
            <a:srgbClr val="9CC3BF"/>
          </a:solidFill>
          <a:ln/>
        </p:spPr>
        <p:txBody>
          <a:bodyPr/>
          <a:lstStyle/>
          <a:p>
            <a:endParaRPr/>
          </a:p>
        </p:txBody>
      </p:sp>
      <p:sp>
        <p:nvSpPr>
          <p:cNvPr id="28" name="Segment value"/>
          <p:cNvSpPr txBox="1"/>
          <p:nvPr/>
        </p:nvSpPr>
        <p:spPr>
          <a:xfrm>
            <a:off x="5227270" y="3318967"/>
            <a:ext cx="1406812" cy="396850"/>
          </a:xfrm>
          <a:prstGeom prst="rect">
            <a:avLst/>
          </a:prstGeom>
          <a:noFill/>
          <a:ln/>
        </p:spPr>
        <p:txBody>
          <a:bodyPr wrap="square" lIns="0" tIns="0" rIns="0" bIns="0" rtlCol="0" anchor="ctr"/>
          <a:lstStyle/>
          <a:p>
            <a:pPr marL="0" indent="0" algn="ctr">
              <a:buNone/>
            </a:pPr>
            <a:r>
              <a:rPr lang="en-US" sz="1100" b="1" dirty="0">
                <a:solidFill>
                  <a:srgbClr val="145C5A"/>
                </a:solidFill>
                <a:latin typeface="Arial" pitchFamily="34" charset="0"/>
                <a:ea typeface="Arial" pitchFamily="34" charset="-122"/>
                <a:cs typeface="Arial" pitchFamily="34" charset="-120"/>
              </a:rPr>
              <a:t>25</a:t>
            </a:r>
            <a:endParaRPr lang="en-US" sz="1100" dirty="0"/>
          </a:p>
        </p:txBody>
      </p:sp>
      <p:sp>
        <p:nvSpPr>
          <p:cNvPr id="29" name="Bar segment"/>
          <p:cNvSpPr/>
          <p:nvPr/>
        </p:nvSpPr>
        <p:spPr>
          <a:xfrm>
            <a:off x="6634082" y="3318967"/>
            <a:ext cx="193286" cy="396850"/>
          </a:xfrm>
          <a:prstGeom prst="rect">
            <a:avLst/>
          </a:prstGeom>
          <a:solidFill>
            <a:srgbClr val="C4C8CC"/>
          </a:solidFill>
          <a:ln/>
        </p:spPr>
        <p:txBody>
          <a:bodyPr/>
          <a:lstStyle/>
          <a:p>
            <a:endParaRPr/>
          </a:p>
        </p:txBody>
      </p:sp>
      <p:sp>
        <p:nvSpPr>
          <p:cNvPr id="30" name="Bar segment"/>
          <p:cNvSpPr/>
          <p:nvPr/>
        </p:nvSpPr>
        <p:spPr>
          <a:xfrm>
            <a:off x="6827368" y="3318967"/>
            <a:ext cx="1036472" cy="396850"/>
          </a:xfrm>
          <a:prstGeom prst="rect">
            <a:avLst/>
          </a:prstGeom>
          <a:solidFill>
            <a:srgbClr val="EFF1F1"/>
          </a:solidFill>
          <a:ln/>
        </p:spPr>
        <p:txBody>
          <a:bodyPr/>
          <a:lstStyle/>
          <a:p>
            <a:endParaRPr/>
          </a:p>
        </p:txBody>
      </p:sp>
      <p:sp>
        <p:nvSpPr>
          <p:cNvPr id="31" name="Segment value"/>
          <p:cNvSpPr txBox="1"/>
          <p:nvPr/>
        </p:nvSpPr>
        <p:spPr>
          <a:xfrm>
            <a:off x="6827368" y="3318967"/>
            <a:ext cx="1036472" cy="396850"/>
          </a:xfrm>
          <a:prstGeom prst="rect">
            <a:avLst/>
          </a:prstGeom>
          <a:noFill/>
          <a:ln/>
        </p:spPr>
        <p:txBody>
          <a:bodyPr wrap="square" lIns="0" tIns="0" rIns="0" bIns="0" rtlCol="0" anchor="ctr"/>
          <a:lstStyle/>
          <a:p>
            <a:pPr marL="0" indent="0" algn="ctr">
              <a:buNone/>
            </a:pPr>
            <a:r>
              <a:rPr lang="en-US" sz="1100" b="1" dirty="0">
                <a:solidFill>
                  <a:srgbClr val="666B73"/>
                </a:solidFill>
                <a:latin typeface="Arial" pitchFamily="34" charset="0"/>
                <a:ea typeface="Arial" pitchFamily="34" charset="-122"/>
                <a:cs typeface="Arial" pitchFamily="34" charset="-120"/>
              </a:rPr>
              <a:t>19</a:t>
            </a:r>
            <a:endParaRPr lang="en-US" sz="1100" dirty="0"/>
          </a:p>
        </p:txBody>
      </p:sp>
      <p:sp>
        <p:nvSpPr>
          <p:cNvPr id="32" name="Panel title"/>
          <p:cNvSpPr txBox="1"/>
          <p:nvPr/>
        </p:nvSpPr>
        <p:spPr>
          <a:xfrm>
            <a:off x="8321040" y="2100072"/>
            <a:ext cx="3291840" cy="274320"/>
          </a:xfrm>
          <a:prstGeom prst="rect">
            <a:avLst/>
          </a:prstGeom>
          <a:noFill/>
          <a:ln/>
        </p:spPr>
        <p:txBody>
          <a:bodyPr wrap="square" lIns="0" tIns="0" rIns="0" bIns="0" rtlCol="0" anchor="t"/>
          <a:lstStyle/>
          <a:p>
            <a:pPr marL="0" indent="0" algn="l">
              <a:buNone/>
            </a:pPr>
            <a:r>
              <a:rPr lang="en-US" sz="1300" b="1" dirty="0">
                <a:solidFill>
                  <a:srgbClr val="145C5A"/>
                </a:solidFill>
                <a:latin typeface="Arial" pitchFamily="34" charset="0"/>
                <a:ea typeface="Arial" pitchFamily="34" charset="-122"/>
                <a:cs typeface="Arial" pitchFamily="34" charset="-120"/>
              </a:rPr>
              <a:t>Kwara Central</a:t>
            </a:r>
            <a:endParaRPr lang="en-US" sz="1300" dirty="0"/>
          </a:p>
        </p:txBody>
      </p:sp>
      <p:sp>
        <p:nvSpPr>
          <p:cNvPr id="33" name="Senate result"/>
          <p:cNvSpPr txBox="1"/>
          <p:nvPr/>
        </p:nvSpPr>
        <p:spPr>
          <a:xfrm>
            <a:off x="8321040" y="2392680"/>
            <a:ext cx="3291840" cy="640080"/>
          </a:xfrm>
          <a:prstGeom prst="rect">
            <a:avLst/>
          </a:prstGeom>
          <a:noFill/>
          <a:ln/>
        </p:spPr>
        <p:txBody>
          <a:bodyPr wrap="square" lIns="0" tIns="0" rIns="0" bIns="0" rtlCol="0" anchor="t"/>
          <a:lstStyle/>
          <a:p>
            <a:pPr marL="0" indent="0" algn="l">
              <a:buNone/>
            </a:pPr>
            <a:r>
              <a:rPr lang="en-US" sz="1400" b="1" dirty="0">
                <a:solidFill>
                  <a:srgbClr val="1F2328"/>
                </a:solidFill>
                <a:latin typeface="Arial" pitchFamily="34" charset="0"/>
                <a:ea typeface="Arial" pitchFamily="34" charset="-122"/>
                <a:cs typeface="Arial" pitchFamily="34" charset="-120"/>
              </a:rPr>
              <a:t>62%  </a:t>
            </a:r>
            <a:r>
              <a:rPr lang="en-US" sz="1100" dirty="0">
                <a:solidFill>
                  <a:srgbClr val="1F2328"/>
                </a:solidFill>
                <a:latin typeface="Arial" pitchFamily="34" charset="0"/>
                <a:ea typeface="Arial" pitchFamily="34" charset="-122"/>
                <a:cs typeface="Arial" pitchFamily="34" charset="-120"/>
              </a:rPr>
              <a:t>AbdulRahman AbdulRazaq, APC</a:t>
            </a:r>
            <a:endParaRPr lang="en-US" sz="1400" dirty="0"/>
          </a:p>
          <a:p>
            <a:pPr marL="0" indent="0" algn="l">
              <a:buNone/>
            </a:pPr>
            <a:r>
              <a:rPr lang="en-US" sz="1400" b="1" dirty="0">
                <a:solidFill>
                  <a:srgbClr val="5B9592"/>
                </a:solidFill>
                <a:latin typeface="Arial" pitchFamily="34" charset="0"/>
                <a:ea typeface="Arial" pitchFamily="34" charset="-122"/>
                <a:cs typeface="Arial" pitchFamily="34" charset="-120"/>
              </a:rPr>
              <a:t>33%  </a:t>
            </a:r>
            <a:r>
              <a:rPr lang="en-US" sz="1100" dirty="0">
                <a:solidFill>
                  <a:srgbClr val="1F2328"/>
                </a:solidFill>
                <a:latin typeface="Arial" pitchFamily="34" charset="0"/>
                <a:ea typeface="Arial" pitchFamily="34" charset="-122"/>
                <a:cs typeface="Arial" pitchFamily="34" charset="-120"/>
              </a:rPr>
              <a:t>Saliu Mustapha, PDP</a:t>
            </a:r>
            <a:endParaRPr lang="en-US" sz="1400" dirty="0"/>
          </a:p>
        </p:txBody>
      </p:sp>
      <p:sp>
        <p:nvSpPr>
          <p:cNvPr id="34" name="Panel title"/>
          <p:cNvSpPr txBox="1"/>
          <p:nvPr/>
        </p:nvSpPr>
        <p:spPr>
          <a:xfrm>
            <a:off x="8321040" y="3243072"/>
            <a:ext cx="3291840" cy="274320"/>
          </a:xfrm>
          <a:prstGeom prst="rect">
            <a:avLst/>
          </a:prstGeom>
          <a:noFill/>
          <a:ln/>
        </p:spPr>
        <p:txBody>
          <a:bodyPr wrap="square" lIns="0" tIns="0" rIns="0" bIns="0" rtlCol="0" anchor="t"/>
          <a:lstStyle/>
          <a:p>
            <a:pPr marL="0" indent="0" algn="l">
              <a:buNone/>
            </a:pPr>
            <a:r>
              <a:rPr lang="en-US" sz="1300" b="1" dirty="0">
                <a:solidFill>
                  <a:srgbClr val="145C5A"/>
                </a:solidFill>
                <a:latin typeface="Arial" pitchFamily="34" charset="0"/>
                <a:ea typeface="Arial" pitchFamily="34" charset="-122"/>
                <a:cs typeface="Arial" pitchFamily="34" charset="-120"/>
              </a:rPr>
              <a:t>Kwara South</a:t>
            </a:r>
            <a:endParaRPr lang="en-US" sz="1300" dirty="0"/>
          </a:p>
        </p:txBody>
      </p:sp>
      <p:sp>
        <p:nvSpPr>
          <p:cNvPr id="35" name="Senate result"/>
          <p:cNvSpPr txBox="1"/>
          <p:nvPr/>
        </p:nvSpPr>
        <p:spPr>
          <a:xfrm>
            <a:off x="8321040" y="3535680"/>
            <a:ext cx="3291840" cy="640080"/>
          </a:xfrm>
          <a:prstGeom prst="rect">
            <a:avLst/>
          </a:prstGeom>
          <a:noFill/>
          <a:ln/>
        </p:spPr>
        <p:txBody>
          <a:bodyPr wrap="square" lIns="0" tIns="0" rIns="0" bIns="0" rtlCol="0" anchor="t"/>
          <a:lstStyle/>
          <a:p>
            <a:pPr marL="0" indent="0" algn="l">
              <a:buNone/>
            </a:pPr>
            <a:r>
              <a:rPr lang="en-US" sz="1400" b="1" dirty="0">
                <a:solidFill>
                  <a:srgbClr val="1F2328"/>
                </a:solidFill>
                <a:latin typeface="Arial" pitchFamily="34" charset="0"/>
                <a:ea typeface="Arial" pitchFamily="34" charset="-122"/>
                <a:cs typeface="Arial" pitchFamily="34" charset="-120"/>
              </a:rPr>
              <a:t>60%  </a:t>
            </a:r>
            <a:r>
              <a:rPr lang="en-US" sz="1100" dirty="0">
                <a:solidFill>
                  <a:srgbClr val="1F2328"/>
                </a:solidFill>
                <a:latin typeface="Arial" pitchFamily="34" charset="0"/>
                <a:ea typeface="Arial" pitchFamily="34" charset="-122"/>
                <a:cs typeface="Arial" pitchFamily="34" charset="-120"/>
              </a:rPr>
              <a:t>Olalekan Adewoye, APC</a:t>
            </a:r>
            <a:endParaRPr lang="en-US" sz="1400" dirty="0"/>
          </a:p>
          <a:p>
            <a:pPr marL="0" indent="0" algn="l">
              <a:buNone/>
            </a:pPr>
            <a:r>
              <a:rPr lang="en-US" sz="1400" b="1" dirty="0">
                <a:solidFill>
                  <a:srgbClr val="5B9592"/>
                </a:solidFill>
                <a:latin typeface="Arial" pitchFamily="34" charset="0"/>
                <a:ea typeface="Arial" pitchFamily="34" charset="-122"/>
                <a:cs typeface="Arial" pitchFamily="34" charset="-120"/>
              </a:rPr>
              <a:t>36%  </a:t>
            </a:r>
            <a:r>
              <a:rPr lang="en-US" sz="1100" dirty="0">
                <a:solidFill>
                  <a:srgbClr val="1F2328"/>
                </a:solidFill>
                <a:latin typeface="Arial" pitchFamily="34" charset="0"/>
                <a:ea typeface="Arial" pitchFamily="34" charset="-122"/>
                <a:cs typeface="Arial" pitchFamily="34" charset="-120"/>
              </a:rPr>
              <a:t>Saheed Popoola, PDP</a:t>
            </a:r>
            <a:endParaRPr lang="en-US" sz="1400" dirty="0"/>
          </a:p>
        </p:txBody>
      </p:sp>
      <p:sp>
        <p:nvSpPr>
          <p:cNvPr id="36" name="Panel title"/>
          <p:cNvSpPr txBox="1"/>
          <p:nvPr/>
        </p:nvSpPr>
        <p:spPr>
          <a:xfrm>
            <a:off x="8321040" y="4386072"/>
            <a:ext cx="3291840" cy="274320"/>
          </a:xfrm>
          <a:prstGeom prst="rect">
            <a:avLst/>
          </a:prstGeom>
          <a:noFill/>
          <a:ln/>
        </p:spPr>
        <p:txBody>
          <a:bodyPr wrap="square" lIns="0" tIns="0" rIns="0" bIns="0" rtlCol="0" anchor="t"/>
          <a:lstStyle/>
          <a:p>
            <a:pPr marL="0" indent="0" algn="l">
              <a:buNone/>
            </a:pPr>
            <a:r>
              <a:rPr lang="en-US" sz="1300" b="1" dirty="0">
                <a:solidFill>
                  <a:srgbClr val="145C5A"/>
                </a:solidFill>
                <a:latin typeface="Arial" pitchFamily="34" charset="0"/>
                <a:ea typeface="Arial" pitchFamily="34" charset="-122"/>
                <a:cs typeface="Arial" pitchFamily="34" charset="-120"/>
              </a:rPr>
              <a:t>Kwara North</a:t>
            </a:r>
            <a:endParaRPr lang="en-US" sz="1300" dirty="0"/>
          </a:p>
        </p:txBody>
      </p:sp>
      <p:sp>
        <p:nvSpPr>
          <p:cNvPr id="37" name="Senate result"/>
          <p:cNvSpPr txBox="1"/>
          <p:nvPr/>
        </p:nvSpPr>
        <p:spPr>
          <a:xfrm>
            <a:off x="8321040" y="4678680"/>
            <a:ext cx="3291840" cy="640080"/>
          </a:xfrm>
          <a:prstGeom prst="rect">
            <a:avLst/>
          </a:prstGeom>
          <a:noFill/>
          <a:ln/>
        </p:spPr>
        <p:txBody>
          <a:bodyPr wrap="square" lIns="0" tIns="0" rIns="0" bIns="0" rtlCol="0" anchor="t"/>
          <a:lstStyle/>
          <a:p>
            <a:pPr marL="0" indent="0" algn="l">
              <a:buNone/>
            </a:pPr>
            <a:r>
              <a:rPr lang="en-US" sz="1400" b="1" dirty="0">
                <a:solidFill>
                  <a:srgbClr val="1F2328"/>
                </a:solidFill>
                <a:latin typeface="Arial" pitchFamily="34" charset="0"/>
                <a:ea typeface="Arial" pitchFamily="34" charset="-122"/>
                <a:cs typeface="Arial" pitchFamily="34" charset="-120"/>
              </a:rPr>
              <a:t>65%  </a:t>
            </a:r>
            <a:r>
              <a:rPr lang="en-US" sz="1100" dirty="0">
                <a:solidFill>
                  <a:srgbClr val="1F2328"/>
                </a:solidFill>
                <a:latin typeface="Arial" pitchFamily="34" charset="0"/>
                <a:ea typeface="Arial" pitchFamily="34" charset="-122"/>
                <a:cs typeface="Arial" pitchFamily="34" charset="-120"/>
              </a:rPr>
              <a:t>Mahmud Umar Muhammad, APC</a:t>
            </a:r>
            <a:endParaRPr lang="en-US" sz="1400" dirty="0"/>
          </a:p>
          <a:p>
            <a:pPr marL="0" indent="0" algn="l">
              <a:buNone/>
            </a:pPr>
            <a:r>
              <a:rPr lang="en-US" sz="1400" b="1" dirty="0">
                <a:solidFill>
                  <a:srgbClr val="5B9592"/>
                </a:solidFill>
                <a:latin typeface="Arial" pitchFamily="34" charset="0"/>
                <a:ea typeface="Arial" pitchFamily="34" charset="-122"/>
                <a:cs typeface="Arial" pitchFamily="34" charset="-120"/>
              </a:rPr>
              <a:t>31%  </a:t>
            </a:r>
            <a:r>
              <a:rPr lang="en-US" sz="1100" dirty="0">
                <a:solidFill>
                  <a:srgbClr val="1F2328"/>
                </a:solidFill>
                <a:latin typeface="Arial" pitchFamily="34" charset="0"/>
                <a:ea typeface="Arial" pitchFamily="34" charset="-122"/>
                <a:cs typeface="Arial" pitchFamily="34" charset="-120"/>
              </a:rPr>
              <a:t>Kolo Baba Jiya, PDP</a:t>
            </a:r>
            <a:endParaRPr lang="en-US" sz="1400" dirty="0"/>
          </a:p>
        </p:txBody>
      </p:sp>
      <p:sp>
        <p:nvSpPr>
          <p:cNvPr id="38" name="Note"/>
          <p:cNvSpPr txBox="1"/>
          <p:nvPr/>
        </p:nvSpPr>
        <p:spPr>
          <a:xfrm>
            <a:off x="8321040" y="5437632"/>
            <a:ext cx="3291840" cy="457200"/>
          </a:xfrm>
          <a:prstGeom prst="rect">
            <a:avLst/>
          </a:prstGeom>
          <a:noFill/>
          <a:ln/>
        </p:spPr>
        <p:txBody>
          <a:bodyPr wrap="square" lIns="0" tIns="0" rIns="0" bIns="0" rtlCol="0" anchor="t"/>
          <a:lstStyle/>
          <a:p>
            <a:pPr marL="0" indent="0" algn="l">
              <a:buNone/>
            </a:pPr>
            <a:r>
              <a:rPr lang="en-US" sz="1000" dirty="0">
                <a:solidFill>
                  <a:srgbClr val="666B73"/>
                </a:solidFill>
                <a:latin typeface="Arial" pitchFamily="34" charset="0"/>
                <a:ea typeface="Arial" pitchFamily="34" charset="-122"/>
                <a:cs typeface="Arial" pitchFamily="34" charset="-120"/>
              </a:rPr>
              <a:t>Shares among voters who named a Senate candidate.</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Kwara Central Senate race by local government</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AbdulRahman AbdulRazaq (APC) leads Saliu Mustapha (PDP) by 62% to 33% among decided voters across Kwara Central. The closest local government is Ilorin West, at 59% to 36%; 25% of the district has not decided.</a:t>
            </a:r>
            <a:endParaRPr lang="en-US" sz="1400" dirty="0"/>
          </a:p>
        </p:txBody>
      </p:sp>
      <p:sp>
        <p:nvSpPr>
          <p:cNvPr id="6" name="Table header"/>
          <p:cNvSpPr txBox="1"/>
          <p:nvPr/>
        </p:nvSpPr>
        <p:spPr>
          <a:xfrm>
            <a:off x="548640" y="1688592"/>
            <a:ext cx="2304288" cy="43891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Local government</a:t>
            </a:r>
            <a:endParaRPr lang="en-US" sz="1200" dirty="0"/>
          </a:p>
        </p:txBody>
      </p:sp>
      <p:sp>
        <p:nvSpPr>
          <p:cNvPr id="7" name="Table header"/>
          <p:cNvSpPr txBox="1"/>
          <p:nvPr/>
        </p:nvSpPr>
        <p:spPr>
          <a:xfrm>
            <a:off x="2926080" y="1688592"/>
            <a:ext cx="21031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AbdulRahman AbdulRazaq, APC</a:t>
            </a:r>
            <a:endParaRPr lang="en-US" sz="1200" dirty="0"/>
          </a:p>
        </p:txBody>
      </p:sp>
      <p:sp>
        <p:nvSpPr>
          <p:cNvPr id="8" name="Table header"/>
          <p:cNvSpPr txBox="1"/>
          <p:nvPr/>
        </p:nvSpPr>
        <p:spPr>
          <a:xfrm>
            <a:off x="5029200" y="1688592"/>
            <a:ext cx="21031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Saliu Mustapha, PDP</a:t>
            </a:r>
            <a:endParaRPr lang="en-US" sz="1200" dirty="0"/>
          </a:p>
        </p:txBody>
      </p:sp>
      <p:sp>
        <p:nvSpPr>
          <p:cNvPr id="9" name="Table header"/>
          <p:cNvSpPr txBox="1"/>
          <p:nvPr/>
        </p:nvSpPr>
        <p:spPr>
          <a:xfrm>
            <a:off x="7132320" y="1688592"/>
            <a:ext cx="146304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Not decided</a:t>
            </a:r>
            <a:endParaRPr lang="en-US" sz="1200" dirty="0"/>
          </a:p>
        </p:txBody>
      </p:sp>
      <p:sp>
        <p:nvSpPr>
          <p:cNvPr id="11" name="Header rule"/>
          <p:cNvSpPr/>
          <p:nvPr/>
        </p:nvSpPr>
        <p:spPr>
          <a:xfrm>
            <a:off x="548640" y="2164080"/>
            <a:ext cx="9326880" cy="91"/>
          </a:xfrm>
          <a:prstGeom prst="line">
            <a:avLst/>
          </a:prstGeom>
          <a:noFill/>
          <a:ln w="12700">
            <a:solidFill>
              <a:srgbClr val="145C5A"/>
            </a:solidFill>
            <a:prstDash val="solid"/>
          </a:ln>
        </p:spPr>
        <p:txBody>
          <a:bodyPr/>
          <a:lstStyle/>
          <a:p>
            <a:endParaRPr/>
          </a:p>
        </p:txBody>
      </p:sp>
      <p:sp>
        <p:nvSpPr>
          <p:cNvPr id="12" name="Cell"/>
          <p:cNvSpPr txBox="1"/>
          <p:nvPr/>
        </p:nvSpPr>
        <p:spPr>
          <a:xfrm>
            <a:off x="585216" y="2182368"/>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Ilorin West</a:t>
            </a:r>
            <a:endParaRPr lang="en-US" sz="1200" dirty="0"/>
          </a:p>
        </p:txBody>
      </p:sp>
      <p:sp>
        <p:nvSpPr>
          <p:cNvPr id="13" name="Cell"/>
          <p:cNvSpPr txBox="1"/>
          <p:nvPr/>
        </p:nvSpPr>
        <p:spPr>
          <a:xfrm>
            <a:off x="2926080" y="2182368"/>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59%</a:t>
            </a:r>
            <a:endParaRPr lang="en-US" sz="1200" dirty="0"/>
          </a:p>
        </p:txBody>
      </p:sp>
      <p:sp>
        <p:nvSpPr>
          <p:cNvPr id="14" name="Cell"/>
          <p:cNvSpPr txBox="1"/>
          <p:nvPr/>
        </p:nvSpPr>
        <p:spPr>
          <a:xfrm>
            <a:off x="5029200" y="2182368"/>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36%</a:t>
            </a:r>
            <a:endParaRPr lang="en-US" sz="1200" dirty="0"/>
          </a:p>
        </p:txBody>
      </p:sp>
      <p:sp>
        <p:nvSpPr>
          <p:cNvPr id="15" name="Cell"/>
          <p:cNvSpPr txBox="1"/>
          <p:nvPr/>
        </p:nvSpPr>
        <p:spPr>
          <a:xfrm>
            <a:off x="7132320" y="2182368"/>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24%</a:t>
            </a:r>
            <a:endParaRPr lang="en-US" sz="1200" dirty="0"/>
          </a:p>
        </p:txBody>
      </p:sp>
      <p:sp>
        <p:nvSpPr>
          <p:cNvPr id="17" name="Row rule"/>
          <p:cNvSpPr/>
          <p:nvPr/>
        </p:nvSpPr>
        <p:spPr>
          <a:xfrm>
            <a:off x="548640" y="2621280"/>
            <a:ext cx="9326880" cy="91"/>
          </a:xfrm>
          <a:prstGeom prst="line">
            <a:avLst/>
          </a:prstGeom>
          <a:noFill/>
          <a:ln w="6350">
            <a:solidFill>
              <a:srgbClr val="DDDFE2"/>
            </a:solidFill>
            <a:prstDash val="solid"/>
          </a:ln>
        </p:spPr>
        <p:txBody>
          <a:bodyPr/>
          <a:lstStyle/>
          <a:p>
            <a:endParaRPr/>
          </a:p>
        </p:txBody>
      </p:sp>
      <p:sp>
        <p:nvSpPr>
          <p:cNvPr id="18" name="Cell"/>
          <p:cNvSpPr txBox="1"/>
          <p:nvPr/>
        </p:nvSpPr>
        <p:spPr>
          <a:xfrm>
            <a:off x="585216" y="2621280"/>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Ilorin East</a:t>
            </a:r>
            <a:endParaRPr lang="en-US" sz="1200" dirty="0"/>
          </a:p>
        </p:txBody>
      </p:sp>
      <p:sp>
        <p:nvSpPr>
          <p:cNvPr id="19" name="Cell"/>
          <p:cNvSpPr txBox="1"/>
          <p:nvPr/>
        </p:nvSpPr>
        <p:spPr>
          <a:xfrm>
            <a:off x="2926080" y="2621280"/>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66%</a:t>
            </a:r>
            <a:endParaRPr lang="en-US" sz="1200" dirty="0"/>
          </a:p>
        </p:txBody>
      </p:sp>
      <p:sp>
        <p:nvSpPr>
          <p:cNvPr id="20" name="Cell"/>
          <p:cNvSpPr txBox="1"/>
          <p:nvPr/>
        </p:nvSpPr>
        <p:spPr>
          <a:xfrm>
            <a:off x="5029200" y="2621280"/>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29%</a:t>
            </a:r>
            <a:endParaRPr lang="en-US" sz="1200" dirty="0"/>
          </a:p>
        </p:txBody>
      </p:sp>
      <p:sp>
        <p:nvSpPr>
          <p:cNvPr id="21" name="Cell"/>
          <p:cNvSpPr txBox="1"/>
          <p:nvPr/>
        </p:nvSpPr>
        <p:spPr>
          <a:xfrm>
            <a:off x="7132320" y="2621280"/>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27%</a:t>
            </a:r>
            <a:endParaRPr lang="en-US" sz="1200" dirty="0"/>
          </a:p>
        </p:txBody>
      </p:sp>
      <p:sp>
        <p:nvSpPr>
          <p:cNvPr id="23" name="Row rule"/>
          <p:cNvSpPr/>
          <p:nvPr/>
        </p:nvSpPr>
        <p:spPr>
          <a:xfrm>
            <a:off x="548640" y="3060192"/>
            <a:ext cx="9326880" cy="91"/>
          </a:xfrm>
          <a:prstGeom prst="line">
            <a:avLst/>
          </a:prstGeom>
          <a:noFill/>
          <a:ln w="6350">
            <a:solidFill>
              <a:srgbClr val="DDDFE2"/>
            </a:solidFill>
            <a:prstDash val="solid"/>
          </a:ln>
        </p:spPr>
        <p:txBody>
          <a:bodyPr/>
          <a:lstStyle/>
          <a:p>
            <a:endParaRPr/>
          </a:p>
        </p:txBody>
      </p:sp>
      <p:sp>
        <p:nvSpPr>
          <p:cNvPr id="24" name="Cell"/>
          <p:cNvSpPr txBox="1"/>
          <p:nvPr/>
        </p:nvSpPr>
        <p:spPr>
          <a:xfrm>
            <a:off x="585216" y="3060192"/>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Ilorin South</a:t>
            </a:r>
            <a:endParaRPr lang="en-US" sz="1200" dirty="0"/>
          </a:p>
        </p:txBody>
      </p:sp>
      <p:sp>
        <p:nvSpPr>
          <p:cNvPr id="25" name="Cell"/>
          <p:cNvSpPr txBox="1"/>
          <p:nvPr/>
        </p:nvSpPr>
        <p:spPr>
          <a:xfrm>
            <a:off x="2926080" y="3060192"/>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63%</a:t>
            </a:r>
            <a:endParaRPr lang="en-US" sz="1200" dirty="0"/>
          </a:p>
        </p:txBody>
      </p:sp>
      <p:sp>
        <p:nvSpPr>
          <p:cNvPr id="26" name="Cell"/>
          <p:cNvSpPr txBox="1"/>
          <p:nvPr/>
        </p:nvSpPr>
        <p:spPr>
          <a:xfrm>
            <a:off x="5029200" y="3060192"/>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33%</a:t>
            </a:r>
            <a:endParaRPr lang="en-US" sz="1200" dirty="0"/>
          </a:p>
        </p:txBody>
      </p:sp>
      <p:sp>
        <p:nvSpPr>
          <p:cNvPr id="27" name="Cell"/>
          <p:cNvSpPr txBox="1"/>
          <p:nvPr/>
        </p:nvSpPr>
        <p:spPr>
          <a:xfrm>
            <a:off x="7132320" y="3060192"/>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26%</a:t>
            </a:r>
            <a:endParaRPr lang="en-US" sz="1200" dirty="0"/>
          </a:p>
        </p:txBody>
      </p:sp>
      <p:sp>
        <p:nvSpPr>
          <p:cNvPr id="29" name="Row rule"/>
          <p:cNvSpPr/>
          <p:nvPr/>
        </p:nvSpPr>
        <p:spPr>
          <a:xfrm>
            <a:off x="548640" y="3499104"/>
            <a:ext cx="9326880" cy="91"/>
          </a:xfrm>
          <a:prstGeom prst="line">
            <a:avLst/>
          </a:prstGeom>
          <a:noFill/>
          <a:ln w="6350">
            <a:solidFill>
              <a:srgbClr val="DDDFE2"/>
            </a:solidFill>
            <a:prstDash val="solid"/>
          </a:ln>
        </p:spPr>
        <p:txBody>
          <a:bodyPr/>
          <a:lstStyle/>
          <a:p>
            <a:endParaRPr/>
          </a:p>
        </p:txBody>
      </p:sp>
      <p:sp>
        <p:nvSpPr>
          <p:cNvPr id="30" name="Cell"/>
          <p:cNvSpPr txBox="1"/>
          <p:nvPr/>
        </p:nvSpPr>
        <p:spPr>
          <a:xfrm>
            <a:off x="585216" y="3499104"/>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Asa</a:t>
            </a:r>
            <a:endParaRPr lang="en-US" sz="1200" dirty="0"/>
          </a:p>
        </p:txBody>
      </p:sp>
      <p:sp>
        <p:nvSpPr>
          <p:cNvPr id="31" name="Cell"/>
          <p:cNvSpPr txBox="1"/>
          <p:nvPr/>
        </p:nvSpPr>
        <p:spPr>
          <a:xfrm>
            <a:off x="2926080" y="3499104"/>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64%</a:t>
            </a:r>
            <a:endParaRPr lang="en-US" sz="1200" dirty="0"/>
          </a:p>
        </p:txBody>
      </p:sp>
      <p:sp>
        <p:nvSpPr>
          <p:cNvPr id="32" name="Cell"/>
          <p:cNvSpPr txBox="1"/>
          <p:nvPr/>
        </p:nvSpPr>
        <p:spPr>
          <a:xfrm>
            <a:off x="5029200" y="3499104"/>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32%</a:t>
            </a:r>
            <a:endParaRPr lang="en-US" sz="1200" dirty="0"/>
          </a:p>
        </p:txBody>
      </p:sp>
      <p:sp>
        <p:nvSpPr>
          <p:cNvPr id="33" name="Cell"/>
          <p:cNvSpPr txBox="1"/>
          <p:nvPr/>
        </p:nvSpPr>
        <p:spPr>
          <a:xfrm>
            <a:off x="7132320" y="3499104"/>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25%</a:t>
            </a:r>
            <a:endParaRPr lang="en-US" sz="1200" dirty="0"/>
          </a:p>
        </p:txBody>
      </p:sp>
      <p:sp>
        <p:nvSpPr>
          <p:cNvPr id="35" name="Row rule"/>
          <p:cNvSpPr/>
          <p:nvPr/>
        </p:nvSpPr>
        <p:spPr>
          <a:xfrm>
            <a:off x="548640" y="3938016"/>
            <a:ext cx="9326880" cy="91"/>
          </a:xfrm>
          <a:prstGeom prst="line">
            <a:avLst/>
          </a:prstGeom>
          <a:noFill/>
          <a:ln w="6350">
            <a:solidFill>
              <a:srgbClr val="DDDFE2"/>
            </a:solidFill>
            <a:prstDash val="solid"/>
          </a:ln>
        </p:spPr>
        <p:txBody>
          <a:bodyPr/>
          <a:lstStyle/>
          <a:p>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Kwara South Senate race by local government</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Olalekan Adewoye (APC) leads Saheed Popoola (PDP) by 60% to 36% among decided voters across Kwara South. The closest local government is Irepodun, at 58% to 39%; 36% of the district has not decided.</a:t>
            </a:r>
            <a:endParaRPr lang="en-US" sz="1400" dirty="0"/>
          </a:p>
        </p:txBody>
      </p:sp>
      <p:sp>
        <p:nvSpPr>
          <p:cNvPr id="6" name="Table header"/>
          <p:cNvSpPr txBox="1"/>
          <p:nvPr/>
        </p:nvSpPr>
        <p:spPr>
          <a:xfrm>
            <a:off x="548640" y="1688592"/>
            <a:ext cx="2304288" cy="25603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Local government</a:t>
            </a:r>
            <a:endParaRPr lang="en-US" sz="1200" dirty="0"/>
          </a:p>
        </p:txBody>
      </p:sp>
      <p:sp>
        <p:nvSpPr>
          <p:cNvPr id="7" name="Table header"/>
          <p:cNvSpPr txBox="1"/>
          <p:nvPr/>
        </p:nvSpPr>
        <p:spPr>
          <a:xfrm>
            <a:off x="2926080" y="1688592"/>
            <a:ext cx="2103120" cy="25603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Olalekan Adewoye, APC</a:t>
            </a:r>
            <a:endParaRPr lang="en-US" sz="1200" dirty="0"/>
          </a:p>
        </p:txBody>
      </p:sp>
      <p:sp>
        <p:nvSpPr>
          <p:cNvPr id="8" name="Table header"/>
          <p:cNvSpPr txBox="1"/>
          <p:nvPr/>
        </p:nvSpPr>
        <p:spPr>
          <a:xfrm>
            <a:off x="5029200" y="1688592"/>
            <a:ext cx="2103120" cy="25603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Saheed Popoola, PDP</a:t>
            </a:r>
            <a:endParaRPr lang="en-US" sz="1200" dirty="0"/>
          </a:p>
        </p:txBody>
      </p:sp>
      <p:sp>
        <p:nvSpPr>
          <p:cNvPr id="9" name="Table header"/>
          <p:cNvSpPr txBox="1"/>
          <p:nvPr/>
        </p:nvSpPr>
        <p:spPr>
          <a:xfrm>
            <a:off x="7132320" y="1688592"/>
            <a:ext cx="1463040" cy="25603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Not decided</a:t>
            </a:r>
            <a:endParaRPr lang="en-US" sz="1200" dirty="0"/>
          </a:p>
        </p:txBody>
      </p:sp>
      <p:sp>
        <p:nvSpPr>
          <p:cNvPr id="11" name="Header rule"/>
          <p:cNvSpPr/>
          <p:nvPr/>
        </p:nvSpPr>
        <p:spPr>
          <a:xfrm>
            <a:off x="548640" y="1981200"/>
            <a:ext cx="9326880" cy="91"/>
          </a:xfrm>
          <a:prstGeom prst="line">
            <a:avLst/>
          </a:prstGeom>
          <a:noFill/>
          <a:ln w="12700">
            <a:solidFill>
              <a:srgbClr val="145C5A"/>
            </a:solidFill>
            <a:prstDash val="solid"/>
          </a:ln>
        </p:spPr>
        <p:txBody>
          <a:bodyPr/>
          <a:lstStyle/>
          <a:p>
            <a:endParaRPr/>
          </a:p>
        </p:txBody>
      </p:sp>
      <p:sp>
        <p:nvSpPr>
          <p:cNvPr id="12" name="Cell"/>
          <p:cNvSpPr txBox="1"/>
          <p:nvPr/>
        </p:nvSpPr>
        <p:spPr>
          <a:xfrm>
            <a:off x="585216" y="1999488"/>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Ifelodun</a:t>
            </a:r>
            <a:endParaRPr lang="en-US" sz="1200" dirty="0"/>
          </a:p>
        </p:txBody>
      </p:sp>
      <p:sp>
        <p:nvSpPr>
          <p:cNvPr id="13" name="Cell"/>
          <p:cNvSpPr txBox="1"/>
          <p:nvPr/>
        </p:nvSpPr>
        <p:spPr>
          <a:xfrm>
            <a:off x="2926080" y="1999488"/>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59%</a:t>
            </a:r>
            <a:endParaRPr lang="en-US" sz="1200" dirty="0"/>
          </a:p>
        </p:txBody>
      </p:sp>
      <p:sp>
        <p:nvSpPr>
          <p:cNvPr id="14" name="Cell"/>
          <p:cNvSpPr txBox="1"/>
          <p:nvPr/>
        </p:nvSpPr>
        <p:spPr>
          <a:xfrm>
            <a:off x="5029200" y="1999488"/>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36%</a:t>
            </a:r>
            <a:endParaRPr lang="en-US" sz="1200" dirty="0"/>
          </a:p>
        </p:txBody>
      </p:sp>
      <p:sp>
        <p:nvSpPr>
          <p:cNvPr id="15" name="Cell"/>
          <p:cNvSpPr txBox="1"/>
          <p:nvPr/>
        </p:nvSpPr>
        <p:spPr>
          <a:xfrm>
            <a:off x="7132320" y="1999488"/>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38%</a:t>
            </a:r>
            <a:endParaRPr lang="en-US" sz="1200" dirty="0"/>
          </a:p>
        </p:txBody>
      </p:sp>
      <p:sp>
        <p:nvSpPr>
          <p:cNvPr id="17" name="Row rule"/>
          <p:cNvSpPr/>
          <p:nvPr/>
        </p:nvSpPr>
        <p:spPr>
          <a:xfrm>
            <a:off x="548640" y="2438400"/>
            <a:ext cx="9326880" cy="91"/>
          </a:xfrm>
          <a:prstGeom prst="line">
            <a:avLst/>
          </a:prstGeom>
          <a:noFill/>
          <a:ln w="6350">
            <a:solidFill>
              <a:srgbClr val="DDDFE2"/>
            </a:solidFill>
            <a:prstDash val="solid"/>
          </a:ln>
        </p:spPr>
        <p:txBody>
          <a:bodyPr/>
          <a:lstStyle/>
          <a:p>
            <a:endParaRPr/>
          </a:p>
        </p:txBody>
      </p:sp>
      <p:sp>
        <p:nvSpPr>
          <p:cNvPr id="18" name="Cell"/>
          <p:cNvSpPr txBox="1"/>
          <p:nvPr/>
        </p:nvSpPr>
        <p:spPr>
          <a:xfrm>
            <a:off x="585216" y="2438400"/>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Offa</a:t>
            </a:r>
            <a:endParaRPr lang="en-US" sz="1200" dirty="0"/>
          </a:p>
        </p:txBody>
      </p:sp>
      <p:sp>
        <p:nvSpPr>
          <p:cNvPr id="19" name="Cell"/>
          <p:cNvSpPr txBox="1"/>
          <p:nvPr/>
        </p:nvSpPr>
        <p:spPr>
          <a:xfrm>
            <a:off x="2926080" y="2438400"/>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62%</a:t>
            </a:r>
            <a:endParaRPr lang="en-US" sz="1200" dirty="0"/>
          </a:p>
        </p:txBody>
      </p:sp>
      <p:sp>
        <p:nvSpPr>
          <p:cNvPr id="20" name="Cell"/>
          <p:cNvSpPr txBox="1"/>
          <p:nvPr/>
        </p:nvSpPr>
        <p:spPr>
          <a:xfrm>
            <a:off x="5029200" y="2438400"/>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34%</a:t>
            </a:r>
            <a:endParaRPr lang="en-US" sz="1200" dirty="0"/>
          </a:p>
        </p:txBody>
      </p:sp>
      <p:sp>
        <p:nvSpPr>
          <p:cNvPr id="21" name="Cell"/>
          <p:cNvSpPr txBox="1"/>
          <p:nvPr/>
        </p:nvSpPr>
        <p:spPr>
          <a:xfrm>
            <a:off x="7132320" y="2438400"/>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31%</a:t>
            </a:r>
            <a:endParaRPr lang="en-US" sz="1200" dirty="0"/>
          </a:p>
        </p:txBody>
      </p:sp>
      <p:sp>
        <p:nvSpPr>
          <p:cNvPr id="23" name="Row rule"/>
          <p:cNvSpPr/>
          <p:nvPr/>
        </p:nvSpPr>
        <p:spPr>
          <a:xfrm>
            <a:off x="548640" y="2877312"/>
            <a:ext cx="9326880" cy="91"/>
          </a:xfrm>
          <a:prstGeom prst="line">
            <a:avLst/>
          </a:prstGeom>
          <a:noFill/>
          <a:ln w="6350">
            <a:solidFill>
              <a:srgbClr val="DDDFE2"/>
            </a:solidFill>
            <a:prstDash val="solid"/>
          </a:ln>
        </p:spPr>
        <p:txBody>
          <a:bodyPr/>
          <a:lstStyle/>
          <a:p>
            <a:endParaRPr/>
          </a:p>
        </p:txBody>
      </p:sp>
      <p:sp>
        <p:nvSpPr>
          <p:cNvPr id="24" name="Cell"/>
          <p:cNvSpPr txBox="1"/>
          <p:nvPr/>
        </p:nvSpPr>
        <p:spPr>
          <a:xfrm>
            <a:off x="585216" y="2877312"/>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Irepodun</a:t>
            </a:r>
            <a:endParaRPr lang="en-US" sz="1200" dirty="0"/>
          </a:p>
        </p:txBody>
      </p:sp>
      <p:sp>
        <p:nvSpPr>
          <p:cNvPr id="25" name="Cell"/>
          <p:cNvSpPr txBox="1"/>
          <p:nvPr/>
        </p:nvSpPr>
        <p:spPr>
          <a:xfrm>
            <a:off x="2926080" y="2877312"/>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58%</a:t>
            </a:r>
            <a:endParaRPr lang="en-US" sz="1200" dirty="0"/>
          </a:p>
        </p:txBody>
      </p:sp>
      <p:sp>
        <p:nvSpPr>
          <p:cNvPr id="26" name="Cell"/>
          <p:cNvSpPr txBox="1"/>
          <p:nvPr/>
        </p:nvSpPr>
        <p:spPr>
          <a:xfrm>
            <a:off x="5029200" y="2877312"/>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39%</a:t>
            </a:r>
            <a:endParaRPr lang="en-US" sz="1200" dirty="0"/>
          </a:p>
        </p:txBody>
      </p:sp>
      <p:sp>
        <p:nvSpPr>
          <p:cNvPr id="27" name="Cell"/>
          <p:cNvSpPr txBox="1"/>
          <p:nvPr/>
        </p:nvSpPr>
        <p:spPr>
          <a:xfrm>
            <a:off x="7132320" y="2877312"/>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37%</a:t>
            </a:r>
            <a:endParaRPr lang="en-US" sz="1200" dirty="0"/>
          </a:p>
        </p:txBody>
      </p:sp>
      <p:sp>
        <p:nvSpPr>
          <p:cNvPr id="29" name="Row rule"/>
          <p:cNvSpPr/>
          <p:nvPr/>
        </p:nvSpPr>
        <p:spPr>
          <a:xfrm>
            <a:off x="548640" y="3316224"/>
            <a:ext cx="9326880" cy="91"/>
          </a:xfrm>
          <a:prstGeom prst="line">
            <a:avLst/>
          </a:prstGeom>
          <a:noFill/>
          <a:ln w="6350">
            <a:solidFill>
              <a:srgbClr val="DDDFE2"/>
            </a:solidFill>
            <a:prstDash val="solid"/>
          </a:ln>
        </p:spPr>
        <p:txBody>
          <a:bodyPr/>
          <a:lstStyle/>
          <a:p>
            <a:endParaRPr/>
          </a:p>
        </p:txBody>
      </p:sp>
      <p:sp>
        <p:nvSpPr>
          <p:cNvPr id="30" name="Cell"/>
          <p:cNvSpPr txBox="1"/>
          <p:nvPr/>
        </p:nvSpPr>
        <p:spPr>
          <a:xfrm>
            <a:off x="585216" y="3316224"/>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Oyun</a:t>
            </a:r>
            <a:endParaRPr lang="en-US" sz="1200" dirty="0"/>
          </a:p>
        </p:txBody>
      </p:sp>
      <p:sp>
        <p:nvSpPr>
          <p:cNvPr id="31" name="Cell"/>
          <p:cNvSpPr txBox="1"/>
          <p:nvPr/>
        </p:nvSpPr>
        <p:spPr>
          <a:xfrm>
            <a:off x="2926080" y="3316224"/>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58%</a:t>
            </a:r>
            <a:endParaRPr lang="en-US" sz="1200" dirty="0"/>
          </a:p>
        </p:txBody>
      </p:sp>
      <p:sp>
        <p:nvSpPr>
          <p:cNvPr id="32" name="Cell"/>
          <p:cNvSpPr txBox="1"/>
          <p:nvPr/>
        </p:nvSpPr>
        <p:spPr>
          <a:xfrm>
            <a:off x="5029200" y="3316224"/>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38%</a:t>
            </a:r>
            <a:endParaRPr lang="en-US" sz="1200" dirty="0"/>
          </a:p>
        </p:txBody>
      </p:sp>
      <p:sp>
        <p:nvSpPr>
          <p:cNvPr id="33" name="Cell"/>
          <p:cNvSpPr txBox="1"/>
          <p:nvPr/>
        </p:nvSpPr>
        <p:spPr>
          <a:xfrm>
            <a:off x="7132320" y="3316224"/>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35%</a:t>
            </a:r>
            <a:endParaRPr lang="en-US" sz="1200" dirty="0"/>
          </a:p>
        </p:txBody>
      </p:sp>
      <p:sp>
        <p:nvSpPr>
          <p:cNvPr id="35" name="Row rule"/>
          <p:cNvSpPr/>
          <p:nvPr/>
        </p:nvSpPr>
        <p:spPr>
          <a:xfrm>
            <a:off x="548640" y="3755136"/>
            <a:ext cx="9326880" cy="91"/>
          </a:xfrm>
          <a:prstGeom prst="line">
            <a:avLst/>
          </a:prstGeom>
          <a:noFill/>
          <a:ln w="6350">
            <a:solidFill>
              <a:srgbClr val="DDDFE2"/>
            </a:solidFill>
            <a:prstDash val="solid"/>
          </a:ln>
        </p:spPr>
        <p:txBody>
          <a:bodyPr/>
          <a:lstStyle/>
          <a:p>
            <a:endParaRPr/>
          </a:p>
        </p:txBody>
      </p:sp>
      <p:sp>
        <p:nvSpPr>
          <p:cNvPr id="36" name="Cell"/>
          <p:cNvSpPr txBox="1"/>
          <p:nvPr/>
        </p:nvSpPr>
        <p:spPr>
          <a:xfrm>
            <a:off x="585216" y="3755136"/>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Oke-Ero</a:t>
            </a:r>
            <a:endParaRPr lang="en-US" sz="1200" dirty="0"/>
          </a:p>
        </p:txBody>
      </p:sp>
      <p:sp>
        <p:nvSpPr>
          <p:cNvPr id="37" name="Cell"/>
          <p:cNvSpPr txBox="1"/>
          <p:nvPr/>
        </p:nvSpPr>
        <p:spPr>
          <a:xfrm>
            <a:off x="2926080" y="3755136"/>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61%</a:t>
            </a:r>
            <a:endParaRPr lang="en-US" sz="1200" dirty="0"/>
          </a:p>
        </p:txBody>
      </p:sp>
      <p:sp>
        <p:nvSpPr>
          <p:cNvPr id="38" name="Cell"/>
          <p:cNvSpPr txBox="1"/>
          <p:nvPr/>
        </p:nvSpPr>
        <p:spPr>
          <a:xfrm>
            <a:off x="5029200" y="3755136"/>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34%</a:t>
            </a:r>
            <a:endParaRPr lang="en-US" sz="1200" dirty="0"/>
          </a:p>
        </p:txBody>
      </p:sp>
      <p:sp>
        <p:nvSpPr>
          <p:cNvPr id="39" name="Cell"/>
          <p:cNvSpPr txBox="1"/>
          <p:nvPr/>
        </p:nvSpPr>
        <p:spPr>
          <a:xfrm>
            <a:off x="7132320" y="3755136"/>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37%</a:t>
            </a:r>
            <a:endParaRPr lang="en-US" sz="1200" dirty="0"/>
          </a:p>
        </p:txBody>
      </p:sp>
      <p:sp>
        <p:nvSpPr>
          <p:cNvPr id="41" name="Row rule"/>
          <p:cNvSpPr/>
          <p:nvPr/>
        </p:nvSpPr>
        <p:spPr>
          <a:xfrm>
            <a:off x="548640" y="4194048"/>
            <a:ext cx="9326880" cy="91"/>
          </a:xfrm>
          <a:prstGeom prst="line">
            <a:avLst/>
          </a:prstGeom>
          <a:noFill/>
          <a:ln w="6350">
            <a:solidFill>
              <a:srgbClr val="DDDFE2"/>
            </a:solidFill>
            <a:prstDash val="solid"/>
          </a:ln>
        </p:spPr>
        <p:txBody>
          <a:bodyPr/>
          <a:lstStyle/>
          <a:p>
            <a:endParaRPr/>
          </a:p>
        </p:txBody>
      </p:sp>
      <p:sp>
        <p:nvSpPr>
          <p:cNvPr id="42" name="Cell"/>
          <p:cNvSpPr txBox="1"/>
          <p:nvPr/>
        </p:nvSpPr>
        <p:spPr>
          <a:xfrm>
            <a:off x="585216" y="4194048"/>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Ekiti</a:t>
            </a:r>
            <a:endParaRPr lang="en-US" sz="1200" dirty="0"/>
          </a:p>
        </p:txBody>
      </p:sp>
      <p:sp>
        <p:nvSpPr>
          <p:cNvPr id="43" name="Cell"/>
          <p:cNvSpPr txBox="1"/>
          <p:nvPr/>
        </p:nvSpPr>
        <p:spPr>
          <a:xfrm>
            <a:off x="2926080" y="4194048"/>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60%</a:t>
            </a:r>
            <a:endParaRPr lang="en-US" sz="1200" dirty="0"/>
          </a:p>
        </p:txBody>
      </p:sp>
      <p:sp>
        <p:nvSpPr>
          <p:cNvPr id="44" name="Cell"/>
          <p:cNvSpPr txBox="1"/>
          <p:nvPr/>
        </p:nvSpPr>
        <p:spPr>
          <a:xfrm>
            <a:off x="5029200" y="4194048"/>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36%</a:t>
            </a:r>
            <a:endParaRPr lang="en-US" sz="1200" dirty="0"/>
          </a:p>
        </p:txBody>
      </p:sp>
      <p:sp>
        <p:nvSpPr>
          <p:cNvPr id="45" name="Cell"/>
          <p:cNvSpPr txBox="1"/>
          <p:nvPr/>
        </p:nvSpPr>
        <p:spPr>
          <a:xfrm>
            <a:off x="7132320" y="4194048"/>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36%</a:t>
            </a:r>
            <a:endParaRPr lang="en-US" sz="1200" dirty="0"/>
          </a:p>
        </p:txBody>
      </p:sp>
      <p:sp>
        <p:nvSpPr>
          <p:cNvPr id="47" name="Row rule"/>
          <p:cNvSpPr/>
          <p:nvPr/>
        </p:nvSpPr>
        <p:spPr>
          <a:xfrm>
            <a:off x="548640" y="4632960"/>
            <a:ext cx="9326880" cy="91"/>
          </a:xfrm>
          <a:prstGeom prst="line">
            <a:avLst/>
          </a:prstGeom>
          <a:noFill/>
          <a:ln w="6350">
            <a:solidFill>
              <a:srgbClr val="DDDFE2"/>
            </a:solidFill>
            <a:prstDash val="solid"/>
          </a:ln>
        </p:spPr>
        <p:txBody>
          <a:bodyPr/>
          <a:lstStyle/>
          <a:p>
            <a:endParaRPr/>
          </a:p>
        </p:txBody>
      </p:sp>
      <p:sp>
        <p:nvSpPr>
          <p:cNvPr id="48" name="Cell"/>
          <p:cNvSpPr txBox="1"/>
          <p:nvPr/>
        </p:nvSpPr>
        <p:spPr>
          <a:xfrm>
            <a:off x="585216" y="4632960"/>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Isin</a:t>
            </a:r>
            <a:endParaRPr lang="en-US" sz="1200" dirty="0"/>
          </a:p>
        </p:txBody>
      </p:sp>
      <p:sp>
        <p:nvSpPr>
          <p:cNvPr id="49" name="Cell"/>
          <p:cNvSpPr txBox="1"/>
          <p:nvPr/>
        </p:nvSpPr>
        <p:spPr>
          <a:xfrm>
            <a:off x="2926080" y="4632960"/>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63%</a:t>
            </a:r>
            <a:endParaRPr lang="en-US" sz="1200" dirty="0"/>
          </a:p>
        </p:txBody>
      </p:sp>
      <p:sp>
        <p:nvSpPr>
          <p:cNvPr id="50" name="Cell"/>
          <p:cNvSpPr txBox="1"/>
          <p:nvPr/>
        </p:nvSpPr>
        <p:spPr>
          <a:xfrm>
            <a:off x="5029200" y="4632960"/>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33%</a:t>
            </a:r>
            <a:endParaRPr lang="en-US" sz="1200" dirty="0"/>
          </a:p>
        </p:txBody>
      </p:sp>
      <p:sp>
        <p:nvSpPr>
          <p:cNvPr id="51" name="Cell"/>
          <p:cNvSpPr txBox="1"/>
          <p:nvPr/>
        </p:nvSpPr>
        <p:spPr>
          <a:xfrm>
            <a:off x="7132320" y="4632960"/>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35%</a:t>
            </a:r>
            <a:endParaRPr lang="en-US" sz="1200" dirty="0"/>
          </a:p>
        </p:txBody>
      </p:sp>
      <p:sp>
        <p:nvSpPr>
          <p:cNvPr id="53" name="Row rule"/>
          <p:cNvSpPr/>
          <p:nvPr/>
        </p:nvSpPr>
        <p:spPr>
          <a:xfrm>
            <a:off x="548640" y="5071872"/>
            <a:ext cx="9326880" cy="91"/>
          </a:xfrm>
          <a:prstGeom prst="line">
            <a:avLst/>
          </a:prstGeom>
          <a:noFill/>
          <a:ln w="6350">
            <a:solidFill>
              <a:srgbClr val="DDDFE2"/>
            </a:solidFill>
            <a:prstDash val="solid"/>
          </a:ln>
        </p:spPr>
        <p:txBody>
          <a:bodyPr/>
          <a:lstStyle/>
          <a:p>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Kwara North Senate race by local government</a:t>
            </a:r>
            <a:endParaRPr lang="en-US" sz="2600" dirty="0"/>
          </a:p>
        </p:txBody>
      </p:sp>
      <p:sp>
        <p:nvSpPr>
          <p:cNvPr id="3" name="Takeaway"/>
          <p:cNvSpPr txBox="1"/>
          <p:nvPr/>
        </p:nvSpPr>
        <p:spPr>
          <a:xfrm>
            <a:off x="548640" y="987552"/>
            <a:ext cx="11094415" cy="47244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Mahmud Umar Muhammad (APC) leads Kolo Baba Jiya (PDP) by 65% to 31% among decided voters across Kwara North. The closest local government is Edu, at 58% to 38%; 19% of the district has not decided.</a:t>
            </a:r>
            <a:endParaRPr lang="en-US" sz="1400" dirty="0"/>
          </a:p>
        </p:txBody>
      </p:sp>
      <p:sp>
        <p:nvSpPr>
          <p:cNvPr id="6" name="Table header"/>
          <p:cNvSpPr txBox="1"/>
          <p:nvPr/>
        </p:nvSpPr>
        <p:spPr>
          <a:xfrm>
            <a:off x="548640" y="1688592"/>
            <a:ext cx="2304288" cy="43891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Local government</a:t>
            </a:r>
            <a:endParaRPr lang="en-US" sz="1200" dirty="0"/>
          </a:p>
        </p:txBody>
      </p:sp>
      <p:sp>
        <p:nvSpPr>
          <p:cNvPr id="7" name="Table header"/>
          <p:cNvSpPr txBox="1"/>
          <p:nvPr/>
        </p:nvSpPr>
        <p:spPr>
          <a:xfrm>
            <a:off x="2926080" y="1688592"/>
            <a:ext cx="21031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Mahmud Umar Muhammad, APC</a:t>
            </a:r>
            <a:endParaRPr lang="en-US" sz="1200" dirty="0"/>
          </a:p>
        </p:txBody>
      </p:sp>
      <p:sp>
        <p:nvSpPr>
          <p:cNvPr id="8" name="Table header"/>
          <p:cNvSpPr txBox="1"/>
          <p:nvPr/>
        </p:nvSpPr>
        <p:spPr>
          <a:xfrm>
            <a:off x="5029200" y="1688592"/>
            <a:ext cx="210312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Kolo Baba Jiya, PDP</a:t>
            </a:r>
            <a:endParaRPr lang="en-US" sz="1200" dirty="0"/>
          </a:p>
        </p:txBody>
      </p:sp>
      <p:sp>
        <p:nvSpPr>
          <p:cNvPr id="9" name="Table header"/>
          <p:cNvSpPr txBox="1"/>
          <p:nvPr/>
        </p:nvSpPr>
        <p:spPr>
          <a:xfrm>
            <a:off x="7132320" y="1688592"/>
            <a:ext cx="1463040" cy="438912"/>
          </a:xfrm>
          <a:prstGeom prst="rect">
            <a:avLst/>
          </a:prstGeom>
          <a:noFill/>
          <a:ln/>
        </p:spPr>
        <p:txBody>
          <a:bodyPr wrap="square" lIns="0" tIns="0" rIns="0" bIns="0" rtlCol="0" anchor="b"/>
          <a:lstStyle/>
          <a:p>
            <a:pPr marL="0" indent="0" algn="r">
              <a:buNone/>
            </a:pPr>
            <a:r>
              <a:rPr lang="en-US" sz="1200" b="1" dirty="0">
                <a:solidFill>
                  <a:srgbClr val="666B73"/>
                </a:solidFill>
                <a:latin typeface="Arial" pitchFamily="34" charset="0"/>
                <a:ea typeface="Arial" pitchFamily="34" charset="-122"/>
                <a:cs typeface="Arial" pitchFamily="34" charset="-120"/>
              </a:rPr>
              <a:t>Not decided</a:t>
            </a:r>
            <a:endParaRPr lang="en-US" sz="1200" dirty="0"/>
          </a:p>
        </p:txBody>
      </p:sp>
      <p:sp>
        <p:nvSpPr>
          <p:cNvPr id="11" name="Header rule"/>
          <p:cNvSpPr/>
          <p:nvPr/>
        </p:nvSpPr>
        <p:spPr>
          <a:xfrm>
            <a:off x="548640" y="2164080"/>
            <a:ext cx="9326880" cy="91"/>
          </a:xfrm>
          <a:prstGeom prst="line">
            <a:avLst/>
          </a:prstGeom>
          <a:noFill/>
          <a:ln w="12700">
            <a:solidFill>
              <a:srgbClr val="145C5A"/>
            </a:solidFill>
            <a:prstDash val="solid"/>
          </a:ln>
        </p:spPr>
        <p:txBody>
          <a:bodyPr/>
          <a:lstStyle/>
          <a:p>
            <a:endParaRPr/>
          </a:p>
        </p:txBody>
      </p:sp>
      <p:sp>
        <p:nvSpPr>
          <p:cNvPr id="12" name="Cell"/>
          <p:cNvSpPr txBox="1"/>
          <p:nvPr/>
        </p:nvSpPr>
        <p:spPr>
          <a:xfrm>
            <a:off x="585216" y="2182368"/>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Baruten</a:t>
            </a:r>
            <a:endParaRPr lang="en-US" sz="1200" dirty="0"/>
          </a:p>
        </p:txBody>
      </p:sp>
      <p:sp>
        <p:nvSpPr>
          <p:cNvPr id="13" name="Cell"/>
          <p:cNvSpPr txBox="1"/>
          <p:nvPr/>
        </p:nvSpPr>
        <p:spPr>
          <a:xfrm>
            <a:off x="2926080" y="2182368"/>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69%</a:t>
            </a:r>
            <a:endParaRPr lang="en-US" sz="1200" dirty="0"/>
          </a:p>
        </p:txBody>
      </p:sp>
      <p:sp>
        <p:nvSpPr>
          <p:cNvPr id="14" name="Cell"/>
          <p:cNvSpPr txBox="1"/>
          <p:nvPr/>
        </p:nvSpPr>
        <p:spPr>
          <a:xfrm>
            <a:off x="5029200" y="2182368"/>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27%</a:t>
            </a:r>
            <a:endParaRPr lang="en-US" sz="1200" dirty="0"/>
          </a:p>
        </p:txBody>
      </p:sp>
      <p:sp>
        <p:nvSpPr>
          <p:cNvPr id="15" name="Cell"/>
          <p:cNvSpPr txBox="1"/>
          <p:nvPr/>
        </p:nvSpPr>
        <p:spPr>
          <a:xfrm>
            <a:off x="7132320" y="2182368"/>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18%</a:t>
            </a:r>
            <a:endParaRPr lang="en-US" sz="1200" dirty="0"/>
          </a:p>
        </p:txBody>
      </p:sp>
      <p:sp>
        <p:nvSpPr>
          <p:cNvPr id="17" name="Row rule"/>
          <p:cNvSpPr/>
          <p:nvPr/>
        </p:nvSpPr>
        <p:spPr>
          <a:xfrm>
            <a:off x="548640" y="2621280"/>
            <a:ext cx="9326880" cy="91"/>
          </a:xfrm>
          <a:prstGeom prst="line">
            <a:avLst/>
          </a:prstGeom>
          <a:noFill/>
          <a:ln w="6350">
            <a:solidFill>
              <a:srgbClr val="DDDFE2"/>
            </a:solidFill>
            <a:prstDash val="solid"/>
          </a:ln>
        </p:spPr>
        <p:txBody>
          <a:bodyPr/>
          <a:lstStyle/>
          <a:p>
            <a:endParaRPr/>
          </a:p>
        </p:txBody>
      </p:sp>
      <p:sp>
        <p:nvSpPr>
          <p:cNvPr id="18" name="Cell"/>
          <p:cNvSpPr txBox="1"/>
          <p:nvPr/>
        </p:nvSpPr>
        <p:spPr>
          <a:xfrm>
            <a:off x="585216" y="2621280"/>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Edu</a:t>
            </a:r>
            <a:endParaRPr lang="en-US" sz="1200" dirty="0"/>
          </a:p>
        </p:txBody>
      </p:sp>
      <p:sp>
        <p:nvSpPr>
          <p:cNvPr id="19" name="Cell"/>
          <p:cNvSpPr txBox="1"/>
          <p:nvPr/>
        </p:nvSpPr>
        <p:spPr>
          <a:xfrm>
            <a:off x="2926080" y="2621280"/>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58%</a:t>
            </a:r>
            <a:endParaRPr lang="en-US" sz="1200" dirty="0"/>
          </a:p>
        </p:txBody>
      </p:sp>
      <p:sp>
        <p:nvSpPr>
          <p:cNvPr id="20" name="Cell"/>
          <p:cNvSpPr txBox="1"/>
          <p:nvPr/>
        </p:nvSpPr>
        <p:spPr>
          <a:xfrm>
            <a:off x="5029200" y="2621280"/>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38%</a:t>
            </a:r>
            <a:endParaRPr lang="en-US" sz="1200" dirty="0"/>
          </a:p>
        </p:txBody>
      </p:sp>
      <p:sp>
        <p:nvSpPr>
          <p:cNvPr id="21" name="Cell"/>
          <p:cNvSpPr txBox="1"/>
          <p:nvPr/>
        </p:nvSpPr>
        <p:spPr>
          <a:xfrm>
            <a:off x="7132320" y="2621280"/>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20%</a:t>
            </a:r>
            <a:endParaRPr lang="en-US" sz="1200" dirty="0"/>
          </a:p>
        </p:txBody>
      </p:sp>
      <p:sp>
        <p:nvSpPr>
          <p:cNvPr id="23" name="Row rule"/>
          <p:cNvSpPr/>
          <p:nvPr/>
        </p:nvSpPr>
        <p:spPr>
          <a:xfrm>
            <a:off x="548640" y="3060192"/>
            <a:ext cx="9326880" cy="91"/>
          </a:xfrm>
          <a:prstGeom prst="line">
            <a:avLst/>
          </a:prstGeom>
          <a:noFill/>
          <a:ln w="6350">
            <a:solidFill>
              <a:srgbClr val="DDDFE2"/>
            </a:solidFill>
            <a:prstDash val="solid"/>
          </a:ln>
        </p:spPr>
        <p:txBody>
          <a:bodyPr/>
          <a:lstStyle/>
          <a:p>
            <a:endParaRPr/>
          </a:p>
        </p:txBody>
      </p:sp>
      <p:sp>
        <p:nvSpPr>
          <p:cNvPr id="24" name="Cell"/>
          <p:cNvSpPr txBox="1"/>
          <p:nvPr/>
        </p:nvSpPr>
        <p:spPr>
          <a:xfrm>
            <a:off x="585216" y="3060192"/>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Kaiama</a:t>
            </a:r>
            <a:endParaRPr lang="en-US" sz="1200" dirty="0"/>
          </a:p>
        </p:txBody>
      </p:sp>
      <p:sp>
        <p:nvSpPr>
          <p:cNvPr id="25" name="Cell"/>
          <p:cNvSpPr txBox="1"/>
          <p:nvPr/>
        </p:nvSpPr>
        <p:spPr>
          <a:xfrm>
            <a:off x="2926080" y="3060192"/>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66%</a:t>
            </a:r>
            <a:endParaRPr lang="en-US" sz="1200" dirty="0"/>
          </a:p>
        </p:txBody>
      </p:sp>
      <p:sp>
        <p:nvSpPr>
          <p:cNvPr id="26" name="Cell"/>
          <p:cNvSpPr txBox="1"/>
          <p:nvPr/>
        </p:nvSpPr>
        <p:spPr>
          <a:xfrm>
            <a:off x="5029200" y="3060192"/>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29%</a:t>
            </a:r>
            <a:endParaRPr lang="en-US" sz="1200" dirty="0"/>
          </a:p>
        </p:txBody>
      </p:sp>
      <p:sp>
        <p:nvSpPr>
          <p:cNvPr id="27" name="Cell"/>
          <p:cNvSpPr txBox="1"/>
          <p:nvPr/>
        </p:nvSpPr>
        <p:spPr>
          <a:xfrm>
            <a:off x="7132320" y="3060192"/>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19%</a:t>
            </a:r>
            <a:endParaRPr lang="en-US" sz="1200" dirty="0"/>
          </a:p>
        </p:txBody>
      </p:sp>
      <p:sp>
        <p:nvSpPr>
          <p:cNvPr id="29" name="Row rule"/>
          <p:cNvSpPr/>
          <p:nvPr/>
        </p:nvSpPr>
        <p:spPr>
          <a:xfrm>
            <a:off x="548640" y="3499104"/>
            <a:ext cx="9326880" cy="91"/>
          </a:xfrm>
          <a:prstGeom prst="line">
            <a:avLst/>
          </a:prstGeom>
          <a:noFill/>
          <a:ln w="6350">
            <a:solidFill>
              <a:srgbClr val="DDDFE2"/>
            </a:solidFill>
            <a:prstDash val="solid"/>
          </a:ln>
        </p:spPr>
        <p:txBody>
          <a:bodyPr/>
          <a:lstStyle/>
          <a:p>
            <a:endParaRPr/>
          </a:p>
        </p:txBody>
      </p:sp>
      <p:sp>
        <p:nvSpPr>
          <p:cNvPr id="30" name="Cell"/>
          <p:cNvSpPr txBox="1"/>
          <p:nvPr/>
        </p:nvSpPr>
        <p:spPr>
          <a:xfrm>
            <a:off x="585216" y="3499104"/>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Moro</a:t>
            </a:r>
            <a:endParaRPr lang="en-US" sz="1200" dirty="0"/>
          </a:p>
        </p:txBody>
      </p:sp>
      <p:sp>
        <p:nvSpPr>
          <p:cNvPr id="31" name="Cell"/>
          <p:cNvSpPr txBox="1"/>
          <p:nvPr/>
        </p:nvSpPr>
        <p:spPr>
          <a:xfrm>
            <a:off x="2926080" y="3499104"/>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63%</a:t>
            </a:r>
            <a:endParaRPr lang="en-US" sz="1200" dirty="0"/>
          </a:p>
        </p:txBody>
      </p:sp>
      <p:sp>
        <p:nvSpPr>
          <p:cNvPr id="32" name="Cell"/>
          <p:cNvSpPr txBox="1"/>
          <p:nvPr/>
        </p:nvSpPr>
        <p:spPr>
          <a:xfrm>
            <a:off x="5029200" y="3499104"/>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33%</a:t>
            </a:r>
            <a:endParaRPr lang="en-US" sz="1200" dirty="0"/>
          </a:p>
        </p:txBody>
      </p:sp>
      <p:sp>
        <p:nvSpPr>
          <p:cNvPr id="33" name="Cell"/>
          <p:cNvSpPr txBox="1"/>
          <p:nvPr/>
        </p:nvSpPr>
        <p:spPr>
          <a:xfrm>
            <a:off x="7132320" y="3499104"/>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20%</a:t>
            </a:r>
            <a:endParaRPr lang="en-US" sz="1200" dirty="0"/>
          </a:p>
        </p:txBody>
      </p:sp>
      <p:sp>
        <p:nvSpPr>
          <p:cNvPr id="35" name="Row rule"/>
          <p:cNvSpPr/>
          <p:nvPr/>
        </p:nvSpPr>
        <p:spPr>
          <a:xfrm>
            <a:off x="548640" y="3938016"/>
            <a:ext cx="9326880" cy="91"/>
          </a:xfrm>
          <a:prstGeom prst="line">
            <a:avLst/>
          </a:prstGeom>
          <a:noFill/>
          <a:ln w="6350">
            <a:solidFill>
              <a:srgbClr val="DDDFE2"/>
            </a:solidFill>
            <a:prstDash val="solid"/>
          </a:ln>
        </p:spPr>
        <p:txBody>
          <a:bodyPr/>
          <a:lstStyle/>
          <a:p>
            <a:endParaRPr/>
          </a:p>
        </p:txBody>
      </p:sp>
      <p:sp>
        <p:nvSpPr>
          <p:cNvPr id="36" name="Cell"/>
          <p:cNvSpPr txBox="1"/>
          <p:nvPr/>
        </p:nvSpPr>
        <p:spPr>
          <a:xfrm>
            <a:off x="585216" y="3938016"/>
            <a:ext cx="2286000" cy="438912"/>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Patigi</a:t>
            </a:r>
            <a:endParaRPr lang="en-US" sz="1200" dirty="0"/>
          </a:p>
        </p:txBody>
      </p:sp>
      <p:sp>
        <p:nvSpPr>
          <p:cNvPr id="37" name="Cell"/>
          <p:cNvSpPr txBox="1"/>
          <p:nvPr/>
        </p:nvSpPr>
        <p:spPr>
          <a:xfrm>
            <a:off x="2926080" y="3938016"/>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66%</a:t>
            </a:r>
            <a:endParaRPr lang="en-US" sz="1200" dirty="0"/>
          </a:p>
        </p:txBody>
      </p:sp>
      <p:sp>
        <p:nvSpPr>
          <p:cNvPr id="38" name="Cell"/>
          <p:cNvSpPr txBox="1"/>
          <p:nvPr/>
        </p:nvSpPr>
        <p:spPr>
          <a:xfrm>
            <a:off x="5029200" y="3938016"/>
            <a:ext cx="206654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29%</a:t>
            </a:r>
            <a:endParaRPr lang="en-US" sz="1200" dirty="0"/>
          </a:p>
        </p:txBody>
      </p:sp>
      <p:sp>
        <p:nvSpPr>
          <p:cNvPr id="39" name="Cell"/>
          <p:cNvSpPr txBox="1"/>
          <p:nvPr/>
        </p:nvSpPr>
        <p:spPr>
          <a:xfrm>
            <a:off x="7132320" y="3938016"/>
            <a:ext cx="1426464" cy="438912"/>
          </a:xfrm>
          <a:prstGeom prst="rect">
            <a:avLst/>
          </a:prstGeom>
          <a:noFill/>
          <a:ln/>
        </p:spPr>
        <p:txBody>
          <a:bodyPr wrap="square" lIns="0" tIns="0" rIns="0" bIns="0" rtlCol="0" anchor="ctr"/>
          <a:lstStyle/>
          <a:p>
            <a:pPr marL="0" indent="0" algn="r">
              <a:buNone/>
            </a:pPr>
            <a:r>
              <a:rPr lang="en-US" sz="1200" dirty="0">
                <a:solidFill>
                  <a:srgbClr val="1F2328"/>
                </a:solidFill>
                <a:latin typeface="Arial" pitchFamily="34" charset="0"/>
                <a:ea typeface="Arial" pitchFamily="34" charset="-122"/>
                <a:cs typeface="Arial" pitchFamily="34" charset="-120"/>
              </a:rPr>
              <a:t>17%</a:t>
            </a:r>
            <a:endParaRPr lang="en-US" sz="1200" dirty="0"/>
          </a:p>
        </p:txBody>
      </p:sp>
      <p:sp>
        <p:nvSpPr>
          <p:cNvPr id="41" name="Row rule"/>
          <p:cNvSpPr/>
          <p:nvPr/>
        </p:nvSpPr>
        <p:spPr>
          <a:xfrm>
            <a:off x="548640" y="4376928"/>
            <a:ext cx="9326880" cy="91"/>
          </a:xfrm>
          <a:prstGeom prst="line">
            <a:avLst/>
          </a:prstGeom>
          <a:noFill/>
          <a:ln w="6350">
            <a:solidFill>
              <a:srgbClr val="DDDFE2"/>
            </a:solidFill>
            <a:prstDash val="solid"/>
          </a:ln>
        </p:spPr>
        <p:txBody>
          <a:bodyPr/>
          <a:lstStyle/>
          <a:p>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itle"/>
          <p:cNvSpPr txBox="1"/>
          <p:nvPr/>
        </p:nvSpPr>
        <p:spPr>
          <a:xfrm>
            <a:off x="548640" y="384048"/>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Voting for the same party for Senate and governor</a:t>
            </a:r>
            <a:endParaRPr lang="en-US" sz="2600" dirty="0"/>
          </a:p>
        </p:txBody>
      </p:sp>
      <p:sp>
        <p:nvSpPr>
          <p:cNvPr id="3" name="Takeaway"/>
          <p:cNvSpPr txBox="1"/>
          <p:nvPr/>
        </p:nvSpPr>
        <p:spPr>
          <a:xfrm>
            <a:off x="548640" y="987552"/>
            <a:ext cx="11094415" cy="25908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64% say they will vote for the same party in both elections. 15% may split their vote, and 21% are not sure.</a:t>
            </a:r>
            <a:endParaRPr lang="en-US" sz="1400" dirty="0"/>
          </a:p>
        </p:txBody>
      </p:sp>
      <p:sp>
        <p:nvSpPr>
          <p:cNvPr id="6" name="Key"/>
          <p:cNvSpPr txBox="1"/>
          <p:nvPr/>
        </p:nvSpPr>
        <p:spPr>
          <a:xfrm>
            <a:off x="548640" y="1475232"/>
            <a:ext cx="10972800" cy="274320"/>
          </a:xfrm>
          <a:prstGeom prst="rect">
            <a:avLst/>
          </a:prstGeom>
          <a:noFill/>
          <a:ln/>
        </p:spPr>
        <p:txBody>
          <a:bodyPr wrap="square" lIns="0" tIns="0" rIns="0" bIns="0" rtlCol="0" anchor="t"/>
          <a:lstStyle/>
          <a:p>
            <a:pPr marL="0" indent="0" algn="l">
              <a:buNone/>
            </a:pPr>
            <a:r>
              <a:rPr lang="en-US" sz="1300" dirty="0">
                <a:solidFill>
                  <a:srgbClr val="145C5A"/>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Yes, the same party      </a:t>
            </a:r>
            <a:r>
              <a:rPr lang="en-US" sz="1300" dirty="0">
                <a:solidFill>
                  <a:srgbClr val="D9822B"/>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No, maybe different parties      </a:t>
            </a:r>
            <a:r>
              <a:rPr lang="en-US" sz="1300" dirty="0">
                <a:solidFill>
                  <a:srgbClr val="C4C8CC"/>
                </a:solidFill>
                <a:latin typeface="Arial" pitchFamily="34" charset="0"/>
                <a:ea typeface="Arial" pitchFamily="34" charset="-122"/>
                <a:cs typeface="Arial" pitchFamily="34" charset="-120"/>
              </a:rPr>
              <a:t>■ </a:t>
            </a:r>
            <a:r>
              <a:rPr lang="en-US" sz="1100" dirty="0">
                <a:solidFill>
                  <a:srgbClr val="1F2328"/>
                </a:solidFill>
                <a:latin typeface="Arial" pitchFamily="34" charset="0"/>
                <a:ea typeface="Arial" pitchFamily="34" charset="-122"/>
                <a:cs typeface="Arial" pitchFamily="34" charset="-120"/>
              </a:rPr>
              <a:t>Not sure      </a:t>
            </a:r>
            <a:endParaRPr lang="en-US" sz="1300" dirty="0"/>
          </a:p>
        </p:txBody>
      </p:sp>
      <p:sp>
        <p:nvSpPr>
          <p:cNvPr id="7" name="Label"/>
          <p:cNvSpPr txBox="1"/>
          <p:nvPr/>
        </p:nvSpPr>
        <p:spPr>
          <a:xfrm>
            <a:off x="548640" y="1886712"/>
            <a:ext cx="1920240" cy="54864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The whole state</a:t>
            </a:r>
            <a:endParaRPr lang="en-US" sz="1200" dirty="0"/>
          </a:p>
        </p:txBody>
      </p:sp>
      <p:sp>
        <p:nvSpPr>
          <p:cNvPr id="8" name="Bar segment"/>
          <p:cNvSpPr/>
          <p:nvPr/>
        </p:nvSpPr>
        <p:spPr>
          <a:xfrm>
            <a:off x="2560320" y="1969008"/>
            <a:ext cx="3964188" cy="384048"/>
          </a:xfrm>
          <a:prstGeom prst="rect">
            <a:avLst/>
          </a:prstGeom>
          <a:solidFill>
            <a:srgbClr val="145C5A"/>
          </a:solidFill>
          <a:ln/>
        </p:spPr>
        <p:txBody>
          <a:bodyPr/>
          <a:lstStyle/>
          <a:p>
            <a:endParaRPr/>
          </a:p>
        </p:txBody>
      </p:sp>
      <p:sp>
        <p:nvSpPr>
          <p:cNvPr id="9" name="Segment value"/>
          <p:cNvSpPr txBox="1"/>
          <p:nvPr/>
        </p:nvSpPr>
        <p:spPr>
          <a:xfrm>
            <a:off x="2560320" y="1969008"/>
            <a:ext cx="3964188"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64</a:t>
            </a:r>
            <a:endParaRPr lang="en-US" sz="1100" dirty="0"/>
          </a:p>
        </p:txBody>
      </p:sp>
      <p:sp>
        <p:nvSpPr>
          <p:cNvPr id="10" name="Bar segment"/>
          <p:cNvSpPr/>
          <p:nvPr/>
        </p:nvSpPr>
        <p:spPr>
          <a:xfrm>
            <a:off x="6524508" y="1969008"/>
            <a:ext cx="945447" cy="384048"/>
          </a:xfrm>
          <a:prstGeom prst="rect">
            <a:avLst/>
          </a:prstGeom>
          <a:solidFill>
            <a:srgbClr val="D9822B"/>
          </a:solidFill>
          <a:ln/>
        </p:spPr>
        <p:txBody>
          <a:bodyPr/>
          <a:lstStyle/>
          <a:p>
            <a:endParaRPr/>
          </a:p>
        </p:txBody>
      </p:sp>
      <p:sp>
        <p:nvSpPr>
          <p:cNvPr id="11" name="Segment value"/>
          <p:cNvSpPr txBox="1"/>
          <p:nvPr/>
        </p:nvSpPr>
        <p:spPr>
          <a:xfrm>
            <a:off x="6524508" y="1969008"/>
            <a:ext cx="945447" cy="384048"/>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15</a:t>
            </a:r>
            <a:endParaRPr lang="en-US" sz="1100" dirty="0"/>
          </a:p>
        </p:txBody>
      </p:sp>
      <p:sp>
        <p:nvSpPr>
          <p:cNvPr id="12" name="Bar segment"/>
          <p:cNvSpPr/>
          <p:nvPr/>
        </p:nvSpPr>
        <p:spPr>
          <a:xfrm>
            <a:off x="7469955" y="1969008"/>
            <a:ext cx="1308285" cy="384048"/>
          </a:xfrm>
          <a:prstGeom prst="rect">
            <a:avLst/>
          </a:prstGeom>
          <a:solidFill>
            <a:srgbClr val="EFF1F1"/>
          </a:solidFill>
          <a:ln/>
        </p:spPr>
        <p:txBody>
          <a:bodyPr/>
          <a:lstStyle/>
          <a:p>
            <a:endParaRPr/>
          </a:p>
        </p:txBody>
      </p:sp>
      <p:sp>
        <p:nvSpPr>
          <p:cNvPr id="13" name="Segment value"/>
          <p:cNvSpPr txBox="1"/>
          <p:nvPr/>
        </p:nvSpPr>
        <p:spPr>
          <a:xfrm>
            <a:off x="7469955" y="1969008"/>
            <a:ext cx="1308285" cy="384048"/>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21</a:t>
            </a:r>
            <a:endParaRPr lang="en-US" sz="1100" dirty="0"/>
          </a:p>
        </p:txBody>
      </p:sp>
      <p:sp>
        <p:nvSpPr>
          <p:cNvPr id="14" name="Label"/>
          <p:cNvSpPr txBox="1"/>
          <p:nvPr/>
        </p:nvSpPr>
        <p:spPr>
          <a:xfrm>
            <a:off x="548640" y="2618232"/>
            <a:ext cx="1920240" cy="54864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Central</a:t>
            </a:r>
            <a:endParaRPr lang="en-US" sz="1200" dirty="0"/>
          </a:p>
        </p:txBody>
      </p:sp>
      <p:sp>
        <p:nvSpPr>
          <p:cNvPr id="15" name="Bar segment"/>
          <p:cNvSpPr/>
          <p:nvPr/>
        </p:nvSpPr>
        <p:spPr>
          <a:xfrm>
            <a:off x="2560320" y="2700528"/>
            <a:ext cx="3979777" cy="384048"/>
          </a:xfrm>
          <a:prstGeom prst="rect">
            <a:avLst/>
          </a:prstGeom>
          <a:solidFill>
            <a:srgbClr val="145C5A"/>
          </a:solidFill>
          <a:ln/>
        </p:spPr>
        <p:txBody>
          <a:bodyPr/>
          <a:lstStyle/>
          <a:p>
            <a:endParaRPr/>
          </a:p>
        </p:txBody>
      </p:sp>
      <p:sp>
        <p:nvSpPr>
          <p:cNvPr id="16" name="Segment value"/>
          <p:cNvSpPr txBox="1"/>
          <p:nvPr/>
        </p:nvSpPr>
        <p:spPr>
          <a:xfrm>
            <a:off x="2560320" y="2700528"/>
            <a:ext cx="3979777"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64</a:t>
            </a:r>
            <a:endParaRPr lang="en-US" sz="1100" dirty="0"/>
          </a:p>
        </p:txBody>
      </p:sp>
      <p:sp>
        <p:nvSpPr>
          <p:cNvPr id="17" name="Bar segment"/>
          <p:cNvSpPr/>
          <p:nvPr/>
        </p:nvSpPr>
        <p:spPr>
          <a:xfrm>
            <a:off x="6540097" y="2700528"/>
            <a:ext cx="965659" cy="384048"/>
          </a:xfrm>
          <a:prstGeom prst="rect">
            <a:avLst/>
          </a:prstGeom>
          <a:solidFill>
            <a:srgbClr val="D9822B"/>
          </a:solidFill>
          <a:ln/>
        </p:spPr>
        <p:txBody>
          <a:bodyPr/>
          <a:lstStyle/>
          <a:p>
            <a:endParaRPr/>
          </a:p>
        </p:txBody>
      </p:sp>
      <p:sp>
        <p:nvSpPr>
          <p:cNvPr id="18" name="Segment value"/>
          <p:cNvSpPr txBox="1"/>
          <p:nvPr/>
        </p:nvSpPr>
        <p:spPr>
          <a:xfrm>
            <a:off x="6540097" y="2700528"/>
            <a:ext cx="965659" cy="384048"/>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16</a:t>
            </a:r>
            <a:endParaRPr lang="en-US" sz="1100" dirty="0"/>
          </a:p>
        </p:txBody>
      </p:sp>
      <p:sp>
        <p:nvSpPr>
          <p:cNvPr id="19" name="Bar segment"/>
          <p:cNvSpPr/>
          <p:nvPr/>
        </p:nvSpPr>
        <p:spPr>
          <a:xfrm>
            <a:off x="7505756" y="2700528"/>
            <a:ext cx="1272484" cy="384048"/>
          </a:xfrm>
          <a:prstGeom prst="rect">
            <a:avLst/>
          </a:prstGeom>
          <a:solidFill>
            <a:srgbClr val="EFF1F1"/>
          </a:solidFill>
          <a:ln/>
        </p:spPr>
        <p:txBody>
          <a:bodyPr/>
          <a:lstStyle/>
          <a:p>
            <a:endParaRPr/>
          </a:p>
        </p:txBody>
      </p:sp>
      <p:sp>
        <p:nvSpPr>
          <p:cNvPr id="20" name="Segment value"/>
          <p:cNvSpPr txBox="1"/>
          <p:nvPr/>
        </p:nvSpPr>
        <p:spPr>
          <a:xfrm>
            <a:off x="7505756" y="2700528"/>
            <a:ext cx="1272484" cy="384048"/>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20</a:t>
            </a:r>
            <a:endParaRPr lang="en-US" sz="1100" dirty="0"/>
          </a:p>
        </p:txBody>
      </p:sp>
      <p:sp>
        <p:nvSpPr>
          <p:cNvPr id="21" name="Label"/>
          <p:cNvSpPr txBox="1"/>
          <p:nvPr/>
        </p:nvSpPr>
        <p:spPr>
          <a:xfrm>
            <a:off x="548640" y="3166872"/>
            <a:ext cx="1920240" cy="54864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South</a:t>
            </a:r>
            <a:endParaRPr lang="en-US" sz="1200" dirty="0"/>
          </a:p>
        </p:txBody>
      </p:sp>
      <p:sp>
        <p:nvSpPr>
          <p:cNvPr id="22" name="Bar segment"/>
          <p:cNvSpPr/>
          <p:nvPr/>
        </p:nvSpPr>
        <p:spPr>
          <a:xfrm>
            <a:off x="2560320" y="3249168"/>
            <a:ext cx="3717675" cy="384048"/>
          </a:xfrm>
          <a:prstGeom prst="rect">
            <a:avLst/>
          </a:prstGeom>
          <a:solidFill>
            <a:srgbClr val="145C5A"/>
          </a:solidFill>
          <a:ln/>
        </p:spPr>
        <p:txBody>
          <a:bodyPr/>
          <a:lstStyle/>
          <a:p>
            <a:endParaRPr/>
          </a:p>
        </p:txBody>
      </p:sp>
      <p:sp>
        <p:nvSpPr>
          <p:cNvPr id="23" name="Segment value"/>
          <p:cNvSpPr txBox="1"/>
          <p:nvPr/>
        </p:nvSpPr>
        <p:spPr>
          <a:xfrm>
            <a:off x="2560320" y="3249168"/>
            <a:ext cx="3717675"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60</a:t>
            </a:r>
            <a:endParaRPr lang="en-US" sz="1100" dirty="0"/>
          </a:p>
        </p:txBody>
      </p:sp>
      <p:sp>
        <p:nvSpPr>
          <p:cNvPr id="24" name="Bar segment"/>
          <p:cNvSpPr/>
          <p:nvPr/>
        </p:nvSpPr>
        <p:spPr>
          <a:xfrm>
            <a:off x="6277995" y="3249168"/>
            <a:ext cx="981454" cy="384048"/>
          </a:xfrm>
          <a:prstGeom prst="rect">
            <a:avLst/>
          </a:prstGeom>
          <a:solidFill>
            <a:srgbClr val="D9822B"/>
          </a:solidFill>
          <a:ln/>
        </p:spPr>
        <p:txBody>
          <a:bodyPr/>
          <a:lstStyle/>
          <a:p>
            <a:endParaRPr/>
          </a:p>
        </p:txBody>
      </p:sp>
      <p:sp>
        <p:nvSpPr>
          <p:cNvPr id="25" name="Segment value"/>
          <p:cNvSpPr txBox="1"/>
          <p:nvPr/>
        </p:nvSpPr>
        <p:spPr>
          <a:xfrm>
            <a:off x="6277995" y="3249168"/>
            <a:ext cx="981454" cy="384048"/>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16</a:t>
            </a:r>
            <a:endParaRPr lang="en-US" sz="1100" dirty="0"/>
          </a:p>
        </p:txBody>
      </p:sp>
      <p:sp>
        <p:nvSpPr>
          <p:cNvPr id="26" name="Bar segment"/>
          <p:cNvSpPr/>
          <p:nvPr/>
        </p:nvSpPr>
        <p:spPr>
          <a:xfrm>
            <a:off x="7259449" y="3249168"/>
            <a:ext cx="1518791" cy="384048"/>
          </a:xfrm>
          <a:prstGeom prst="rect">
            <a:avLst/>
          </a:prstGeom>
          <a:solidFill>
            <a:srgbClr val="EFF1F1"/>
          </a:solidFill>
          <a:ln/>
        </p:spPr>
        <p:txBody>
          <a:bodyPr/>
          <a:lstStyle/>
          <a:p>
            <a:endParaRPr/>
          </a:p>
        </p:txBody>
      </p:sp>
      <p:sp>
        <p:nvSpPr>
          <p:cNvPr id="27" name="Segment value"/>
          <p:cNvSpPr txBox="1"/>
          <p:nvPr/>
        </p:nvSpPr>
        <p:spPr>
          <a:xfrm>
            <a:off x="7259449" y="3249168"/>
            <a:ext cx="1518791" cy="384048"/>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24</a:t>
            </a:r>
            <a:endParaRPr lang="en-US" sz="1100" dirty="0"/>
          </a:p>
        </p:txBody>
      </p:sp>
      <p:sp>
        <p:nvSpPr>
          <p:cNvPr id="28" name="Label"/>
          <p:cNvSpPr txBox="1"/>
          <p:nvPr/>
        </p:nvSpPr>
        <p:spPr>
          <a:xfrm>
            <a:off x="548640" y="3715512"/>
            <a:ext cx="1920240" cy="548640"/>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North</a:t>
            </a:r>
            <a:endParaRPr lang="en-US" sz="1200" dirty="0"/>
          </a:p>
        </p:txBody>
      </p:sp>
      <p:sp>
        <p:nvSpPr>
          <p:cNvPr id="29" name="Bar segment"/>
          <p:cNvSpPr/>
          <p:nvPr/>
        </p:nvSpPr>
        <p:spPr>
          <a:xfrm>
            <a:off x="2560320" y="3797808"/>
            <a:ext cx="4194636" cy="384048"/>
          </a:xfrm>
          <a:prstGeom prst="rect">
            <a:avLst/>
          </a:prstGeom>
          <a:solidFill>
            <a:srgbClr val="145C5A"/>
          </a:solidFill>
          <a:ln/>
        </p:spPr>
        <p:txBody>
          <a:bodyPr/>
          <a:lstStyle/>
          <a:p>
            <a:endParaRPr/>
          </a:p>
        </p:txBody>
      </p:sp>
      <p:sp>
        <p:nvSpPr>
          <p:cNvPr id="30" name="Segment value"/>
          <p:cNvSpPr txBox="1"/>
          <p:nvPr/>
        </p:nvSpPr>
        <p:spPr>
          <a:xfrm>
            <a:off x="2560320" y="3797808"/>
            <a:ext cx="4194636"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67</a:t>
            </a:r>
            <a:endParaRPr lang="en-US" sz="1100" dirty="0"/>
          </a:p>
        </p:txBody>
      </p:sp>
      <p:sp>
        <p:nvSpPr>
          <p:cNvPr id="31" name="Bar segment"/>
          <p:cNvSpPr/>
          <p:nvPr/>
        </p:nvSpPr>
        <p:spPr>
          <a:xfrm>
            <a:off x="6754956" y="3797808"/>
            <a:ext cx="880878" cy="384048"/>
          </a:xfrm>
          <a:prstGeom prst="rect">
            <a:avLst/>
          </a:prstGeom>
          <a:solidFill>
            <a:srgbClr val="D9822B"/>
          </a:solidFill>
          <a:ln/>
        </p:spPr>
        <p:txBody>
          <a:bodyPr/>
          <a:lstStyle/>
          <a:p>
            <a:endParaRPr/>
          </a:p>
        </p:txBody>
      </p:sp>
      <p:sp>
        <p:nvSpPr>
          <p:cNvPr id="32" name="Segment value"/>
          <p:cNvSpPr txBox="1"/>
          <p:nvPr/>
        </p:nvSpPr>
        <p:spPr>
          <a:xfrm>
            <a:off x="6754956" y="3797808"/>
            <a:ext cx="880878" cy="384048"/>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14</a:t>
            </a:r>
            <a:endParaRPr lang="en-US" sz="1100" dirty="0"/>
          </a:p>
        </p:txBody>
      </p:sp>
      <p:sp>
        <p:nvSpPr>
          <p:cNvPr id="33" name="Bar segment"/>
          <p:cNvSpPr/>
          <p:nvPr/>
        </p:nvSpPr>
        <p:spPr>
          <a:xfrm>
            <a:off x="7635834" y="3797808"/>
            <a:ext cx="1142406" cy="384048"/>
          </a:xfrm>
          <a:prstGeom prst="rect">
            <a:avLst/>
          </a:prstGeom>
          <a:solidFill>
            <a:srgbClr val="EFF1F1"/>
          </a:solidFill>
          <a:ln/>
        </p:spPr>
        <p:txBody>
          <a:bodyPr/>
          <a:lstStyle/>
          <a:p>
            <a:endParaRPr/>
          </a:p>
        </p:txBody>
      </p:sp>
      <p:sp>
        <p:nvSpPr>
          <p:cNvPr id="34" name="Segment value"/>
          <p:cNvSpPr txBox="1"/>
          <p:nvPr/>
        </p:nvSpPr>
        <p:spPr>
          <a:xfrm>
            <a:off x="7635834" y="3797808"/>
            <a:ext cx="1142406" cy="384048"/>
          </a:xfrm>
          <a:prstGeom prst="rect">
            <a:avLst/>
          </a:prstGeom>
          <a:noFill/>
          <a:ln/>
        </p:spPr>
        <p:txBody>
          <a:bodyPr wrap="square" lIns="0" tIns="0" rIns="0" bIns="0" rtlCol="0" anchor="ctr"/>
          <a:lstStyle/>
          <a:p>
            <a:pPr marL="0" indent="0" algn="ctr">
              <a:buNone/>
            </a:pPr>
            <a:r>
              <a:rPr lang="en-US" sz="1100" b="1" dirty="0">
                <a:solidFill>
                  <a:srgbClr val="1F2328"/>
                </a:solidFill>
                <a:latin typeface="Arial" pitchFamily="34" charset="0"/>
                <a:ea typeface="Arial" pitchFamily="34" charset="-122"/>
                <a:cs typeface="Arial" pitchFamily="34" charset="-120"/>
              </a:rPr>
              <a:t>18</a:t>
            </a:r>
            <a:endParaRPr lang="en-US" sz="1100" dirty="0"/>
          </a:p>
        </p:txBody>
      </p:sp>
      <p:sp>
        <p:nvSpPr>
          <p:cNvPr id="35" name="Point"/>
          <p:cNvSpPr txBox="1"/>
          <p:nvPr/>
        </p:nvSpPr>
        <p:spPr>
          <a:xfrm>
            <a:off x="9144000" y="1886712"/>
            <a:ext cx="2514600" cy="768096"/>
          </a:xfrm>
          <a:prstGeom prst="rect">
            <a:avLst/>
          </a:prstGeom>
          <a:noFill/>
          <a:ln/>
        </p:spPr>
        <p:txBody>
          <a:bodyPr wrap="square" lIns="0" tIns="0" rIns="0" bIns="0" rtlCol="0" anchor="t"/>
          <a:lstStyle/>
          <a:p>
            <a:pPr marL="0" indent="0" algn="l">
              <a:buNone/>
            </a:pPr>
            <a:r>
              <a:rPr lang="en-US" sz="1200" b="1" dirty="0">
                <a:solidFill>
                  <a:srgbClr val="1F2328"/>
                </a:solidFill>
                <a:latin typeface="Arial" pitchFamily="34" charset="0"/>
                <a:ea typeface="Arial" pitchFamily="34" charset="-122"/>
                <a:cs typeface="Arial" pitchFamily="34" charset="-120"/>
              </a:rPr>
              <a:t>Split already showing. </a:t>
            </a:r>
            <a:r>
              <a:rPr lang="en-US" sz="1200" dirty="0">
                <a:solidFill>
                  <a:srgbClr val="1F2328"/>
                </a:solidFill>
                <a:latin typeface="Arial" pitchFamily="34" charset="0"/>
                <a:ea typeface="Arial" pitchFamily="34" charset="-122"/>
                <a:cs typeface="Arial" pitchFamily="34" charset="-120"/>
              </a:rPr>
              <a:t>Voters whose Senate and governorship choices are for different parties: Central 6%, South 4%, North 5%.</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Order label"/>
          <p:cNvSpPr txBox="1"/>
          <p:nvPr/>
        </p:nvSpPr>
        <p:spPr>
          <a:xfrm>
            <a:off x="548640" y="274320"/>
            <a:ext cx="8229600" cy="228600"/>
          </a:xfrm>
          <a:prstGeom prst="rect">
            <a:avLst/>
          </a:prstGeom>
          <a:noFill/>
          <a:ln/>
        </p:spPr>
        <p:txBody>
          <a:bodyPr wrap="square" lIns="0" tIns="0" rIns="0" bIns="0" rtlCol="0" anchor="t"/>
          <a:lstStyle/>
          <a:p>
            <a:pPr marL="0" indent="0" algn="l">
              <a:buNone/>
            </a:pPr>
            <a:r>
              <a:rPr lang="en-US" sz="1000" b="1" dirty="0">
                <a:solidFill>
                  <a:srgbClr val="A85F14"/>
                </a:solidFill>
                <a:latin typeface="Arial" pitchFamily="34" charset="0"/>
                <a:ea typeface="Arial" pitchFamily="34" charset="-122"/>
                <a:cs typeface="Arial" pitchFamily="34" charset="-120"/>
              </a:rPr>
              <a:t>SUMMARY</a:t>
            </a:r>
            <a:endParaRPr lang="en-US" sz="1000" dirty="0"/>
          </a:p>
        </p:txBody>
      </p:sp>
      <p:sp>
        <p:nvSpPr>
          <p:cNvPr id="3" name="Title"/>
          <p:cNvSpPr txBox="1"/>
          <p:nvPr/>
        </p:nvSpPr>
        <p:spPr>
          <a:xfrm>
            <a:off x="548640" y="502920"/>
            <a:ext cx="11094415" cy="548640"/>
          </a:xfrm>
          <a:prstGeom prst="rect">
            <a:avLst/>
          </a:prstGeom>
          <a:noFill/>
          <a:ln/>
        </p:spPr>
        <p:txBody>
          <a:bodyPr wrap="square" lIns="0" tIns="0" rIns="0" bIns="0" rtlCol="0" anchor="t"/>
          <a:lstStyle/>
          <a:p>
            <a:pPr marL="0" indent="0" algn="l">
              <a:buNone/>
            </a:pPr>
            <a:r>
              <a:rPr lang="en-US" sz="2600" b="1" dirty="0">
                <a:solidFill>
                  <a:srgbClr val="1F2328"/>
                </a:solidFill>
                <a:latin typeface="Arial" pitchFamily="34" charset="0"/>
                <a:ea typeface="Arial" pitchFamily="34" charset="-122"/>
                <a:cs typeface="Arial" pitchFamily="34" charset="-120"/>
              </a:rPr>
              <a:t>The findings in one place</a:t>
            </a:r>
            <a:endParaRPr lang="en-US" sz="2600" dirty="0"/>
          </a:p>
        </p:txBody>
      </p:sp>
      <p:sp>
        <p:nvSpPr>
          <p:cNvPr id="4" name="Takeaway"/>
          <p:cNvSpPr txBox="1"/>
          <p:nvPr/>
        </p:nvSpPr>
        <p:spPr>
          <a:xfrm>
            <a:off x="548640" y="1106424"/>
            <a:ext cx="11094415" cy="259080"/>
          </a:xfrm>
          <a:prstGeom prst="rect">
            <a:avLst/>
          </a:prstGeom>
          <a:noFill/>
          <a:ln/>
        </p:spPr>
        <p:txBody>
          <a:bodyPr wrap="square" lIns="0" tIns="0" rIns="0" bIns="0" rtlCol="0" anchor="t"/>
          <a:lstStyle/>
          <a:p>
            <a:pPr marL="0" indent="0" algn="l">
              <a:buNone/>
            </a:pPr>
            <a:r>
              <a:rPr lang="en-US" sz="1400" dirty="0">
                <a:solidFill>
                  <a:srgbClr val="1F2328"/>
                </a:solidFill>
                <a:latin typeface="Arial" pitchFamily="34" charset="0"/>
                <a:ea typeface="Arial" pitchFamily="34" charset="-122"/>
                <a:cs typeface="Arial" pitchFamily="34" charset="-120"/>
              </a:rPr>
              <a:t>Every headline figure in this report on one page.</a:t>
            </a:r>
            <a:endParaRPr lang="en-US" sz="1400" dirty="0"/>
          </a:p>
        </p:txBody>
      </p:sp>
      <p:sp>
        <p:nvSpPr>
          <p:cNvPr id="7" name="Table header"/>
          <p:cNvSpPr txBox="1"/>
          <p:nvPr/>
        </p:nvSpPr>
        <p:spPr>
          <a:xfrm>
            <a:off x="548640" y="1594104"/>
            <a:ext cx="3035808" cy="25603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Measure</a:t>
            </a:r>
            <a:endParaRPr lang="en-US" sz="1200" dirty="0"/>
          </a:p>
        </p:txBody>
      </p:sp>
      <p:sp>
        <p:nvSpPr>
          <p:cNvPr id="8" name="Table header"/>
          <p:cNvSpPr txBox="1"/>
          <p:nvPr/>
        </p:nvSpPr>
        <p:spPr>
          <a:xfrm>
            <a:off x="3657600" y="1594104"/>
            <a:ext cx="7909560" cy="256032"/>
          </a:xfrm>
          <a:prstGeom prst="rect">
            <a:avLst/>
          </a:prstGeom>
          <a:noFill/>
          <a:ln/>
        </p:spPr>
        <p:txBody>
          <a:bodyPr wrap="square" lIns="0" tIns="0" rIns="0" bIns="0" rtlCol="0" anchor="b"/>
          <a:lstStyle/>
          <a:p>
            <a:pPr marL="0" indent="0" algn="l">
              <a:buNone/>
            </a:pPr>
            <a:r>
              <a:rPr lang="en-US" sz="1200" b="1" dirty="0">
                <a:solidFill>
                  <a:srgbClr val="666B73"/>
                </a:solidFill>
                <a:latin typeface="Arial" pitchFamily="34" charset="0"/>
                <a:ea typeface="Arial" pitchFamily="34" charset="-122"/>
                <a:cs typeface="Arial" pitchFamily="34" charset="-120"/>
              </a:rPr>
              <a:t>Result</a:t>
            </a:r>
            <a:endParaRPr lang="en-US" sz="1200" dirty="0"/>
          </a:p>
        </p:txBody>
      </p:sp>
      <p:sp>
        <p:nvSpPr>
          <p:cNvPr id="9" name="Header rule"/>
          <p:cNvSpPr/>
          <p:nvPr/>
        </p:nvSpPr>
        <p:spPr>
          <a:xfrm>
            <a:off x="548640" y="1886712"/>
            <a:ext cx="11091672" cy="91"/>
          </a:xfrm>
          <a:prstGeom prst="line">
            <a:avLst/>
          </a:prstGeom>
          <a:noFill/>
          <a:ln w="12700">
            <a:solidFill>
              <a:srgbClr val="145C5A"/>
            </a:solidFill>
            <a:prstDash val="solid"/>
          </a:ln>
        </p:spPr>
        <p:txBody>
          <a:bodyPr/>
          <a:lstStyle/>
          <a:p>
            <a:endParaRPr/>
          </a:p>
        </p:txBody>
      </p:sp>
      <p:sp>
        <p:nvSpPr>
          <p:cNvPr id="10" name="Cell"/>
          <p:cNvSpPr txBox="1"/>
          <p:nvPr/>
        </p:nvSpPr>
        <p:spPr>
          <a:xfrm>
            <a:off x="585216" y="1905000"/>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Governorship, everyone asked</a:t>
            </a:r>
            <a:endParaRPr lang="en-US" sz="1200" dirty="0"/>
          </a:p>
        </p:txBody>
      </p:sp>
      <p:sp>
        <p:nvSpPr>
          <p:cNvPr id="11" name="Cell"/>
          <p:cNvSpPr txBox="1"/>
          <p:nvPr/>
        </p:nvSpPr>
        <p:spPr>
          <a:xfrm>
            <a:off x="3694176" y="1905000"/>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Danladi 43%  |  Kawu 24%  |  others 2%  |  not decided 31%</a:t>
            </a:r>
            <a:endParaRPr lang="en-US" sz="1200" dirty="0"/>
          </a:p>
        </p:txBody>
      </p:sp>
      <p:sp>
        <p:nvSpPr>
          <p:cNvPr id="12" name="Row rule"/>
          <p:cNvSpPr/>
          <p:nvPr/>
        </p:nvSpPr>
        <p:spPr>
          <a:xfrm>
            <a:off x="548640" y="2234184"/>
            <a:ext cx="11091672" cy="91"/>
          </a:xfrm>
          <a:prstGeom prst="line">
            <a:avLst/>
          </a:prstGeom>
          <a:noFill/>
          <a:ln w="6350">
            <a:solidFill>
              <a:srgbClr val="DDDFE2"/>
            </a:solidFill>
            <a:prstDash val="solid"/>
          </a:ln>
        </p:spPr>
        <p:txBody>
          <a:bodyPr/>
          <a:lstStyle/>
          <a:p>
            <a:endParaRPr/>
          </a:p>
        </p:txBody>
      </p:sp>
      <p:sp>
        <p:nvSpPr>
          <p:cNvPr id="13" name="Cell"/>
          <p:cNvSpPr txBox="1"/>
          <p:nvPr/>
        </p:nvSpPr>
        <p:spPr>
          <a:xfrm>
            <a:off x="585216" y="2234184"/>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Governorship, decided voters</a:t>
            </a:r>
            <a:endParaRPr lang="en-US" sz="1200" dirty="0"/>
          </a:p>
        </p:txBody>
      </p:sp>
      <p:sp>
        <p:nvSpPr>
          <p:cNvPr id="14" name="Cell"/>
          <p:cNvSpPr txBox="1"/>
          <p:nvPr/>
        </p:nvSpPr>
        <p:spPr>
          <a:xfrm>
            <a:off x="3694176" y="2234184"/>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Danladi 63%  |  Kawu 34%  |  others 3%</a:t>
            </a:r>
            <a:endParaRPr lang="en-US" sz="1200" dirty="0"/>
          </a:p>
        </p:txBody>
      </p:sp>
      <p:sp>
        <p:nvSpPr>
          <p:cNvPr id="15" name="Row rule"/>
          <p:cNvSpPr/>
          <p:nvPr/>
        </p:nvSpPr>
        <p:spPr>
          <a:xfrm>
            <a:off x="548640" y="2563368"/>
            <a:ext cx="11091672" cy="91"/>
          </a:xfrm>
          <a:prstGeom prst="line">
            <a:avLst/>
          </a:prstGeom>
          <a:noFill/>
          <a:ln w="6350">
            <a:solidFill>
              <a:srgbClr val="DDDFE2"/>
            </a:solidFill>
            <a:prstDash val="solid"/>
          </a:ln>
        </p:spPr>
        <p:txBody>
          <a:bodyPr/>
          <a:lstStyle/>
          <a:p>
            <a:endParaRPr/>
          </a:p>
        </p:txBody>
      </p:sp>
      <p:sp>
        <p:nvSpPr>
          <p:cNvPr id="16" name="Cell"/>
          <p:cNvSpPr txBox="1"/>
          <p:nvPr/>
        </p:nvSpPr>
        <p:spPr>
          <a:xfrm>
            <a:off x="585216" y="2563368"/>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Local governments</a:t>
            </a:r>
            <a:endParaRPr lang="en-US" sz="1200" dirty="0"/>
          </a:p>
        </p:txBody>
      </p:sp>
      <p:sp>
        <p:nvSpPr>
          <p:cNvPr id="17" name="Cell"/>
          <p:cNvSpPr txBox="1"/>
          <p:nvPr/>
        </p:nvSpPr>
        <p:spPr>
          <a:xfrm>
            <a:off x="3694176" y="2563368"/>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Danladi ahead in 16 of 16; closest Ilorin West (51% to 46%, too close to call)</a:t>
            </a:r>
            <a:endParaRPr lang="en-US" sz="1200" dirty="0"/>
          </a:p>
        </p:txBody>
      </p:sp>
      <p:sp>
        <p:nvSpPr>
          <p:cNvPr id="18" name="Row rule"/>
          <p:cNvSpPr/>
          <p:nvPr/>
        </p:nvSpPr>
        <p:spPr>
          <a:xfrm>
            <a:off x="548640" y="2892552"/>
            <a:ext cx="11091672" cy="91"/>
          </a:xfrm>
          <a:prstGeom prst="line">
            <a:avLst/>
          </a:prstGeom>
          <a:noFill/>
          <a:ln w="6350">
            <a:solidFill>
              <a:srgbClr val="DDDFE2"/>
            </a:solidFill>
            <a:prstDash val="solid"/>
          </a:ln>
        </p:spPr>
        <p:txBody>
          <a:bodyPr/>
          <a:lstStyle/>
          <a:p>
            <a:endParaRPr/>
          </a:p>
        </p:txBody>
      </p:sp>
      <p:sp>
        <p:nvSpPr>
          <p:cNvPr id="19" name="Cell"/>
          <p:cNvSpPr txBox="1"/>
          <p:nvPr/>
        </p:nvSpPr>
        <p:spPr>
          <a:xfrm>
            <a:off x="585216" y="2892552"/>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Wards</a:t>
            </a:r>
            <a:endParaRPr lang="en-US" sz="1200" dirty="0"/>
          </a:p>
        </p:txBody>
      </p:sp>
      <p:sp>
        <p:nvSpPr>
          <p:cNvPr id="20" name="Cell"/>
          <p:cNvSpPr txBox="1"/>
          <p:nvPr/>
        </p:nvSpPr>
        <p:spPr>
          <a:xfrm>
            <a:off x="3694176" y="2892552"/>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Danladi clear lead in 135 of 193; 58 too close to call</a:t>
            </a:r>
            <a:endParaRPr lang="en-US" sz="1200" dirty="0"/>
          </a:p>
        </p:txBody>
      </p:sp>
      <p:sp>
        <p:nvSpPr>
          <p:cNvPr id="21" name="Row rule"/>
          <p:cNvSpPr/>
          <p:nvPr/>
        </p:nvSpPr>
        <p:spPr>
          <a:xfrm>
            <a:off x="548640" y="3221736"/>
            <a:ext cx="11091672" cy="91"/>
          </a:xfrm>
          <a:prstGeom prst="line">
            <a:avLst/>
          </a:prstGeom>
          <a:noFill/>
          <a:ln w="6350">
            <a:solidFill>
              <a:srgbClr val="DDDFE2"/>
            </a:solidFill>
            <a:prstDash val="solid"/>
          </a:ln>
        </p:spPr>
        <p:txBody>
          <a:bodyPr/>
          <a:lstStyle/>
          <a:p>
            <a:endParaRPr/>
          </a:p>
        </p:txBody>
      </p:sp>
      <p:sp>
        <p:nvSpPr>
          <p:cNvPr id="22" name="Cell"/>
          <p:cNvSpPr txBox="1"/>
          <p:nvPr/>
        </p:nvSpPr>
        <p:spPr>
          <a:xfrm>
            <a:off x="585216" y="3221736"/>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Most undecided</a:t>
            </a:r>
            <a:endParaRPr lang="en-US" sz="1200" dirty="0"/>
          </a:p>
        </p:txBody>
      </p:sp>
      <p:sp>
        <p:nvSpPr>
          <p:cNvPr id="23" name="Cell"/>
          <p:cNvSpPr txBox="1"/>
          <p:nvPr/>
        </p:nvSpPr>
        <p:spPr>
          <a:xfrm>
            <a:off x="3694176" y="3221736"/>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Kwara South (43%); voters aged 18 to 29 (37%)</a:t>
            </a:r>
            <a:endParaRPr lang="en-US" sz="1200" dirty="0"/>
          </a:p>
        </p:txBody>
      </p:sp>
      <p:sp>
        <p:nvSpPr>
          <p:cNvPr id="24" name="Row rule"/>
          <p:cNvSpPr/>
          <p:nvPr/>
        </p:nvSpPr>
        <p:spPr>
          <a:xfrm>
            <a:off x="548640" y="3550920"/>
            <a:ext cx="11091672" cy="91"/>
          </a:xfrm>
          <a:prstGeom prst="line">
            <a:avLst/>
          </a:prstGeom>
          <a:noFill/>
          <a:ln w="6350">
            <a:solidFill>
              <a:srgbClr val="DDDFE2"/>
            </a:solidFill>
            <a:prstDash val="solid"/>
          </a:ln>
        </p:spPr>
        <p:txBody>
          <a:bodyPr/>
          <a:lstStyle/>
          <a:p>
            <a:endParaRPr/>
          </a:p>
        </p:txBody>
      </p:sp>
      <p:sp>
        <p:nvSpPr>
          <p:cNvPr id="25" name="Cell"/>
          <p:cNvSpPr txBox="1"/>
          <p:nvPr/>
        </p:nvSpPr>
        <p:spPr>
          <a:xfrm>
            <a:off x="585216" y="3550920"/>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Danladi's weakest and strongest groups</a:t>
            </a:r>
            <a:endParaRPr lang="en-US" sz="1200" dirty="0"/>
          </a:p>
        </p:txBody>
      </p:sp>
      <p:sp>
        <p:nvSpPr>
          <p:cNvPr id="26" name="Cell"/>
          <p:cNvSpPr txBox="1"/>
          <p:nvPr/>
        </p:nvSpPr>
        <p:spPr>
          <a:xfrm>
            <a:off x="3694176" y="3550920"/>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Private sector staff (49%); Baruba (77%)</a:t>
            </a:r>
            <a:endParaRPr lang="en-US" sz="1200" dirty="0"/>
          </a:p>
        </p:txBody>
      </p:sp>
      <p:sp>
        <p:nvSpPr>
          <p:cNvPr id="27" name="Row rule"/>
          <p:cNvSpPr/>
          <p:nvPr/>
        </p:nvSpPr>
        <p:spPr>
          <a:xfrm>
            <a:off x="548640" y="3880104"/>
            <a:ext cx="11091672" cy="91"/>
          </a:xfrm>
          <a:prstGeom prst="line">
            <a:avLst/>
          </a:prstGeom>
          <a:noFill/>
          <a:ln w="6350">
            <a:solidFill>
              <a:srgbClr val="DDDFE2"/>
            </a:solidFill>
            <a:prstDash val="solid"/>
          </a:ln>
        </p:spPr>
        <p:txBody>
          <a:bodyPr/>
          <a:lstStyle/>
          <a:p>
            <a:endParaRPr/>
          </a:p>
        </p:txBody>
      </p:sp>
      <p:sp>
        <p:nvSpPr>
          <p:cNvPr id="28" name="Cell"/>
          <p:cNvSpPr txBox="1"/>
          <p:nvPr/>
        </p:nvSpPr>
        <p:spPr>
          <a:xfrm>
            <a:off x="585216" y="3880104"/>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Firmness</a:t>
            </a:r>
            <a:endParaRPr lang="en-US" sz="1200" dirty="0"/>
          </a:p>
        </p:txBody>
      </p:sp>
      <p:sp>
        <p:nvSpPr>
          <p:cNvPr id="29" name="Cell"/>
          <p:cNvSpPr txBox="1"/>
          <p:nvPr/>
        </p:nvSpPr>
        <p:spPr>
          <a:xfrm>
            <a:off x="3694176" y="3880104"/>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83% of Danladi voters and 76% of Kawu voters have made up their minds</a:t>
            </a:r>
            <a:endParaRPr lang="en-US" sz="1200" dirty="0"/>
          </a:p>
        </p:txBody>
      </p:sp>
      <p:sp>
        <p:nvSpPr>
          <p:cNvPr id="30" name="Row rule"/>
          <p:cNvSpPr/>
          <p:nvPr/>
        </p:nvSpPr>
        <p:spPr>
          <a:xfrm>
            <a:off x="548640" y="4209288"/>
            <a:ext cx="11091672" cy="91"/>
          </a:xfrm>
          <a:prstGeom prst="line">
            <a:avLst/>
          </a:prstGeom>
          <a:noFill/>
          <a:ln w="6350">
            <a:solidFill>
              <a:srgbClr val="DDDFE2"/>
            </a:solidFill>
            <a:prstDash val="solid"/>
          </a:ln>
        </p:spPr>
        <p:txBody>
          <a:bodyPr/>
          <a:lstStyle/>
          <a:p>
            <a:endParaRPr/>
          </a:p>
        </p:txBody>
      </p:sp>
      <p:sp>
        <p:nvSpPr>
          <p:cNvPr id="31" name="Cell"/>
          <p:cNvSpPr txBox="1"/>
          <p:nvPr/>
        </p:nvSpPr>
        <p:spPr>
          <a:xfrm>
            <a:off x="585216" y="4209288"/>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Senate, decided voters</a:t>
            </a:r>
            <a:endParaRPr lang="en-US" sz="1200" dirty="0"/>
          </a:p>
        </p:txBody>
      </p:sp>
      <p:sp>
        <p:nvSpPr>
          <p:cNvPr id="32" name="Cell"/>
          <p:cNvSpPr txBox="1"/>
          <p:nvPr/>
        </p:nvSpPr>
        <p:spPr>
          <a:xfrm>
            <a:off x="3694176" y="4209288"/>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Central: APC 62%, PDP 33%  |  South: APC 60%, PDP 36%  |  North: APC 65%, PDP 31%</a:t>
            </a:r>
            <a:endParaRPr lang="en-US" sz="1200" dirty="0"/>
          </a:p>
        </p:txBody>
      </p:sp>
      <p:sp>
        <p:nvSpPr>
          <p:cNvPr id="33" name="Row rule"/>
          <p:cNvSpPr/>
          <p:nvPr/>
        </p:nvSpPr>
        <p:spPr>
          <a:xfrm>
            <a:off x="548640" y="4538472"/>
            <a:ext cx="11091672" cy="91"/>
          </a:xfrm>
          <a:prstGeom prst="line">
            <a:avLst/>
          </a:prstGeom>
          <a:noFill/>
          <a:ln w="6350">
            <a:solidFill>
              <a:srgbClr val="DDDFE2"/>
            </a:solidFill>
            <a:prstDash val="solid"/>
          </a:ln>
        </p:spPr>
        <p:txBody>
          <a:bodyPr/>
          <a:lstStyle/>
          <a:p>
            <a:endParaRPr/>
          </a:p>
        </p:txBody>
      </p:sp>
      <p:sp>
        <p:nvSpPr>
          <p:cNvPr id="34" name="Cell"/>
          <p:cNvSpPr txBox="1"/>
          <p:nvPr/>
        </p:nvSpPr>
        <p:spPr>
          <a:xfrm>
            <a:off x="585216" y="4538472"/>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Governor's rating</a:t>
            </a:r>
            <a:endParaRPr lang="en-US" sz="1200" dirty="0"/>
          </a:p>
        </p:txBody>
      </p:sp>
      <p:sp>
        <p:nvSpPr>
          <p:cNvPr id="35" name="Cell"/>
          <p:cNvSpPr txBox="1"/>
          <p:nvPr/>
        </p:nvSpPr>
        <p:spPr>
          <a:xfrm>
            <a:off x="3694176" y="4538472"/>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59% good or very good; 17% poor or very poor</a:t>
            </a:r>
            <a:endParaRPr lang="en-US" sz="1200" dirty="0"/>
          </a:p>
        </p:txBody>
      </p:sp>
      <p:sp>
        <p:nvSpPr>
          <p:cNvPr id="36" name="Row rule"/>
          <p:cNvSpPr/>
          <p:nvPr/>
        </p:nvSpPr>
        <p:spPr>
          <a:xfrm>
            <a:off x="548640" y="4867656"/>
            <a:ext cx="11091672" cy="91"/>
          </a:xfrm>
          <a:prstGeom prst="line">
            <a:avLst/>
          </a:prstGeom>
          <a:noFill/>
          <a:ln w="6350">
            <a:solidFill>
              <a:srgbClr val="DDDFE2"/>
            </a:solidFill>
            <a:prstDash val="solid"/>
          </a:ln>
        </p:spPr>
        <p:txBody>
          <a:bodyPr/>
          <a:lstStyle/>
          <a:p>
            <a:endParaRPr/>
          </a:p>
        </p:txBody>
      </p:sp>
      <p:sp>
        <p:nvSpPr>
          <p:cNvPr id="37" name="Cell"/>
          <p:cNvSpPr txBox="1"/>
          <p:nvPr/>
        </p:nvSpPr>
        <p:spPr>
          <a:xfrm>
            <a:off x="585216" y="4867656"/>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Biggest local problem</a:t>
            </a:r>
            <a:endParaRPr lang="en-US" sz="1200" dirty="0"/>
          </a:p>
        </p:txBody>
      </p:sp>
      <p:sp>
        <p:nvSpPr>
          <p:cNvPr id="38" name="Cell"/>
          <p:cNvSpPr txBox="1"/>
          <p:nvPr/>
        </p:nvSpPr>
        <p:spPr>
          <a:xfrm>
            <a:off x="3694176" y="4867656"/>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Bad roads (25%)</a:t>
            </a:r>
            <a:endParaRPr lang="en-US" sz="1200" dirty="0"/>
          </a:p>
        </p:txBody>
      </p:sp>
      <p:sp>
        <p:nvSpPr>
          <p:cNvPr id="39" name="Row rule"/>
          <p:cNvSpPr/>
          <p:nvPr/>
        </p:nvSpPr>
        <p:spPr>
          <a:xfrm>
            <a:off x="548640" y="5196840"/>
            <a:ext cx="11091672" cy="91"/>
          </a:xfrm>
          <a:prstGeom prst="line">
            <a:avLst/>
          </a:prstGeom>
          <a:noFill/>
          <a:ln w="6350">
            <a:solidFill>
              <a:srgbClr val="DDDFE2"/>
            </a:solidFill>
            <a:prstDash val="solid"/>
          </a:ln>
        </p:spPr>
        <p:txBody>
          <a:bodyPr/>
          <a:lstStyle/>
          <a:p>
            <a:endParaRPr/>
          </a:p>
        </p:txBody>
      </p:sp>
      <p:sp>
        <p:nvSpPr>
          <p:cNvPr id="40" name="Cell"/>
          <p:cNvSpPr txBox="1"/>
          <p:nvPr/>
        </p:nvSpPr>
        <p:spPr>
          <a:xfrm>
            <a:off x="585216" y="5196840"/>
            <a:ext cx="3017520" cy="329184"/>
          </a:xfrm>
          <a:prstGeom prst="rect">
            <a:avLst/>
          </a:prstGeom>
          <a:noFill/>
          <a:ln/>
        </p:spPr>
        <p:txBody>
          <a:bodyPr wrap="square" lIns="0" tIns="0" rIns="0" bIns="0" rtlCol="0" anchor="ctr"/>
          <a:lstStyle/>
          <a:p>
            <a:pPr marL="0" indent="0" algn="l">
              <a:buNone/>
            </a:pPr>
            <a:r>
              <a:rPr lang="en-US" sz="1200" b="1" dirty="0">
                <a:solidFill>
                  <a:srgbClr val="1F2328"/>
                </a:solidFill>
                <a:latin typeface="Arial" pitchFamily="34" charset="0"/>
                <a:ea typeface="Arial" pitchFamily="34" charset="-122"/>
                <a:cs typeface="Arial" pitchFamily="34" charset="-120"/>
              </a:rPr>
              <a:t>Kwara North zoning</a:t>
            </a:r>
            <a:endParaRPr lang="en-US" sz="1200" dirty="0"/>
          </a:p>
        </p:txBody>
      </p:sp>
      <p:sp>
        <p:nvSpPr>
          <p:cNvPr id="41" name="Cell"/>
          <p:cNvSpPr txBox="1"/>
          <p:nvPr/>
        </p:nvSpPr>
        <p:spPr>
          <a:xfrm>
            <a:off x="3694176" y="5196840"/>
            <a:ext cx="7891272" cy="329184"/>
          </a:xfrm>
          <a:prstGeom prst="rect">
            <a:avLst/>
          </a:prstGeom>
          <a:noFill/>
          <a:ln/>
        </p:spPr>
        <p:txBody>
          <a:bodyPr wrap="square" lIns="0" tIns="0" rIns="0" bIns="0" rtlCol="0" anchor="ctr"/>
          <a:lstStyle/>
          <a:p>
            <a:pPr marL="0" indent="0" algn="l">
              <a:buNone/>
            </a:pPr>
            <a:r>
              <a:rPr lang="en-US" sz="1200" dirty="0">
                <a:solidFill>
                  <a:srgbClr val="1F2328"/>
                </a:solidFill>
                <a:latin typeface="Arial" pitchFamily="34" charset="0"/>
                <a:ea typeface="Arial" pitchFamily="34" charset="-122"/>
                <a:cs typeface="Arial" pitchFamily="34" charset="-120"/>
              </a:rPr>
              <a:t>50% agree; 18% disagree</a:t>
            </a:r>
            <a:endParaRPr lang="en-US" sz="1200" dirty="0"/>
          </a:p>
        </p:txBody>
      </p:sp>
      <p:sp>
        <p:nvSpPr>
          <p:cNvPr id="42" name="Row rule"/>
          <p:cNvSpPr/>
          <p:nvPr/>
        </p:nvSpPr>
        <p:spPr>
          <a:xfrm>
            <a:off x="548640" y="5526024"/>
            <a:ext cx="11091672" cy="91"/>
          </a:xfrm>
          <a:prstGeom prst="line">
            <a:avLst/>
          </a:prstGeom>
          <a:noFill/>
          <a:ln w="6350">
            <a:solidFill>
              <a:srgbClr val="DDDFE2"/>
            </a:solidFill>
            <a:prstDash val="solid"/>
          </a:ln>
        </p:spPr>
        <p:txBody>
          <a:bodyPr/>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